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9" r:id="rId1"/>
  </p:sldMasterIdLst>
  <p:notesMasterIdLst>
    <p:notesMasterId r:id="rId59"/>
  </p:notesMasterIdLst>
  <p:handoutMasterIdLst>
    <p:handoutMasterId r:id="rId60"/>
  </p:handoutMasterIdLst>
  <p:sldIdLst>
    <p:sldId id="256" r:id="rId2"/>
    <p:sldId id="337" r:id="rId3"/>
    <p:sldId id="338" r:id="rId4"/>
    <p:sldId id="257" r:id="rId5"/>
    <p:sldId id="261" r:id="rId6"/>
    <p:sldId id="403" r:id="rId7"/>
    <p:sldId id="420" r:id="rId8"/>
    <p:sldId id="423" r:id="rId9"/>
    <p:sldId id="421" r:id="rId10"/>
    <p:sldId id="422" r:id="rId11"/>
    <p:sldId id="418" r:id="rId12"/>
    <p:sldId id="340" r:id="rId13"/>
    <p:sldId id="373" r:id="rId14"/>
    <p:sldId id="375" r:id="rId15"/>
    <p:sldId id="404" r:id="rId16"/>
    <p:sldId id="405" r:id="rId17"/>
    <p:sldId id="412" r:id="rId18"/>
    <p:sldId id="415" r:id="rId19"/>
    <p:sldId id="406" r:id="rId20"/>
    <p:sldId id="408" r:id="rId21"/>
    <p:sldId id="352" r:id="rId22"/>
    <p:sldId id="345" r:id="rId23"/>
    <p:sldId id="349" r:id="rId24"/>
    <p:sldId id="387" r:id="rId25"/>
    <p:sldId id="350" r:id="rId26"/>
    <p:sldId id="388" r:id="rId27"/>
    <p:sldId id="389" r:id="rId28"/>
    <p:sldId id="272" r:id="rId29"/>
    <p:sldId id="395" r:id="rId30"/>
    <p:sldId id="409" r:id="rId31"/>
    <p:sldId id="410" r:id="rId32"/>
    <p:sldId id="279" r:id="rId33"/>
    <p:sldId id="361" r:id="rId34"/>
    <p:sldId id="363" r:id="rId35"/>
    <p:sldId id="400" r:id="rId36"/>
    <p:sldId id="358" r:id="rId37"/>
    <p:sldId id="313" r:id="rId38"/>
    <p:sldId id="314" r:id="rId39"/>
    <p:sldId id="356" r:id="rId40"/>
    <p:sldId id="315" r:id="rId41"/>
    <p:sldId id="317" r:id="rId42"/>
    <p:sldId id="413" r:id="rId43"/>
    <p:sldId id="333" r:id="rId44"/>
    <p:sldId id="370" r:id="rId45"/>
    <p:sldId id="372" r:id="rId46"/>
    <p:sldId id="414" r:id="rId47"/>
    <p:sldId id="416" r:id="rId48"/>
    <p:sldId id="378" r:id="rId49"/>
    <p:sldId id="383" r:id="rId50"/>
    <p:sldId id="417" r:id="rId51"/>
    <p:sldId id="318" r:id="rId52"/>
    <p:sldId id="365" r:id="rId53"/>
    <p:sldId id="366" r:id="rId54"/>
    <p:sldId id="424" r:id="rId55"/>
    <p:sldId id="401" r:id="rId56"/>
    <p:sldId id="376" r:id="rId57"/>
    <p:sldId id="368" r:id="rId58"/>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99FF66"/>
    <a:srgbClr val="FFFF66"/>
    <a:srgbClr val="00CC00"/>
    <a:srgbClr val="009900"/>
    <a:srgbClr val="00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85510" autoAdjust="0"/>
  </p:normalViewPr>
  <p:slideViewPr>
    <p:cSldViewPr>
      <p:cViewPr varScale="1">
        <p:scale>
          <a:sx n="98" d="100"/>
          <a:sy n="98" d="100"/>
        </p:scale>
        <p:origin x="213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20"/>
    </p:cViewPr>
  </p:sorterViewPr>
  <p:notesViewPr>
    <p:cSldViewPr>
      <p:cViewPr varScale="1">
        <p:scale>
          <a:sx n="54" d="100"/>
          <a:sy n="54" d="100"/>
        </p:scale>
        <p:origin x="-1212" y="-8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3978275"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0"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978275"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42D215C4-5DDC-40A8-A27B-123D32DCC457}" type="slidenum">
              <a:rPr lang="en-US"/>
              <a:pPr>
                <a:defRPr/>
              </a:pPr>
              <a:t>‹#›</a:t>
            </a:fld>
            <a:endParaRPr lang="en-US"/>
          </a:p>
        </p:txBody>
      </p:sp>
    </p:spTree>
    <p:extLst>
      <p:ext uri="{BB962C8B-B14F-4D97-AF65-F5344CB8AC3E}">
        <p14:creationId xmlns:p14="http://schemas.microsoft.com/office/powerpoint/2010/main" val="228068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978275"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625" y="4421188"/>
            <a:ext cx="5146675" cy="4186237"/>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391072DF-612A-4BA0-BF98-B67B3E72767D}" type="slidenum">
              <a:rPr lang="en-US"/>
              <a:pPr>
                <a:defRPr/>
              </a:pPr>
              <a:t>‹#›</a:t>
            </a:fld>
            <a:endParaRPr lang="en-US"/>
          </a:p>
        </p:txBody>
      </p:sp>
    </p:spTree>
    <p:extLst>
      <p:ext uri="{BB962C8B-B14F-4D97-AF65-F5344CB8AC3E}">
        <p14:creationId xmlns:p14="http://schemas.microsoft.com/office/powerpoint/2010/main" val="3786593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402AE8D2-59D6-4A20-8762-42D9B7D09F93}" type="slidenum">
              <a:rPr lang="en-US" smtClean="0"/>
              <a:pPr/>
              <a:t>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marL="228600" indent="-228600" eaLnBrk="1" hangingPunct="1"/>
            <a:r>
              <a:rPr lang="en-US" dirty="0">
                <a:latin typeface="Arial" charset="0"/>
              </a:rPr>
              <a:t> </a:t>
            </a:r>
            <a:endParaRPr lang="en-US" dirty="0">
              <a:cs typeface="Times New Roman" pitchFamily="18" charset="0"/>
            </a:endParaRPr>
          </a:p>
        </p:txBody>
      </p:sp>
    </p:spTree>
    <p:extLst>
      <p:ext uri="{BB962C8B-B14F-4D97-AF65-F5344CB8AC3E}">
        <p14:creationId xmlns:p14="http://schemas.microsoft.com/office/powerpoint/2010/main" val="1861806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5" name="Rectangle 7"/>
          <p:cNvSpPr>
            <a:spLocks noGrp="1" noChangeArrowheads="1"/>
          </p:cNvSpPr>
          <p:nvPr>
            <p:ph type="sldNum" sz="quarter" idx="5"/>
          </p:nvPr>
        </p:nvSpPr>
        <p:spPr>
          <a:noFill/>
        </p:spPr>
        <p:txBody>
          <a:bodyPr/>
          <a:lstStyle/>
          <a:p>
            <a:fld id="{DF47E783-A3B6-495C-965B-7488FB7050C0}" type="slidenum">
              <a:rPr lang="en-US" smtClean="0"/>
              <a:pPr/>
              <a:t>14</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725990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3" name="Rectangle 7"/>
          <p:cNvSpPr>
            <a:spLocks noGrp="1" noChangeArrowheads="1"/>
          </p:cNvSpPr>
          <p:nvPr>
            <p:ph type="sldNum" sz="quarter" idx="5"/>
          </p:nvPr>
        </p:nvSpPr>
        <p:spPr>
          <a:noFill/>
        </p:spPr>
        <p:txBody>
          <a:bodyPr/>
          <a:lstStyle/>
          <a:p>
            <a:fld id="{DC28EE57-25A1-4061-9CFB-FB0B9EC8C19D}" type="slidenum">
              <a:rPr lang="en-US" smtClean="0"/>
              <a:pPr/>
              <a:t>15</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53283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1" name="Rectangle 7"/>
          <p:cNvSpPr>
            <a:spLocks noGrp="1" noChangeArrowheads="1"/>
          </p:cNvSpPr>
          <p:nvPr>
            <p:ph type="sldNum" sz="quarter" idx="5"/>
          </p:nvPr>
        </p:nvSpPr>
        <p:spPr>
          <a:noFill/>
        </p:spPr>
        <p:txBody>
          <a:bodyPr/>
          <a:lstStyle/>
          <a:p>
            <a:fld id="{5E228299-1B57-44F5-8C23-D677D970F543}" type="slidenum">
              <a:rPr lang="en-US" smtClean="0"/>
              <a:pPr/>
              <a:t>16</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353681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Rectangle 7"/>
          <p:cNvSpPr>
            <a:spLocks noGrp="1" noChangeArrowheads="1"/>
          </p:cNvSpPr>
          <p:nvPr>
            <p:ph type="sldNum" sz="quarter" idx="5"/>
          </p:nvPr>
        </p:nvSpPr>
        <p:spPr>
          <a:noFill/>
        </p:spPr>
        <p:txBody>
          <a:bodyPr/>
          <a:lstStyle/>
          <a:p>
            <a:fld id="{EFB2FEA9-C210-437F-982D-1CA0C835546B}" type="slidenum">
              <a:rPr lang="en-US" smtClean="0"/>
              <a:pPr/>
              <a:t>17</a:t>
            </a:fld>
            <a:endParaRPr lang="en-US"/>
          </a:p>
        </p:txBody>
      </p:sp>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1174806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Rectangle 7"/>
          <p:cNvSpPr>
            <a:spLocks noGrp="1" noChangeArrowheads="1"/>
          </p:cNvSpPr>
          <p:nvPr>
            <p:ph type="sldNum" sz="quarter" idx="5"/>
          </p:nvPr>
        </p:nvSpPr>
        <p:spPr>
          <a:noFill/>
        </p:spPr>
        <p:txBody>
          <a:bodyPr/>
          <a:lstStyle/>
          <a:p>
            <a:fld id="{C565ABD5-B347-42A6-930A-647C9BE609A9}" type="slidenum">
              <a:rPr lang="en-US" smtClean="0"/>
              <a:pPr/>
              <a:t>18</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4117053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2EF71774-FDDB-4FD6-BAB3-78367C6AD4D6}" type="slidenum">
              <a:rPr lang="en-US" smtClean="0"/>
              <a:pPr/>
              <a:t>19</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marL="228600" indent="-228600" eaLnBrk="1" hangingPunct="1"/>
            <a:r>
              <a:rPr lang="en-US" b="1" i="1" dirty="0"/>
              <a:t>Last sentence under parental permission is legal reminder to parent.</a:t>
            </a:r>
          </a:p>
        </p:txBody>
      </p:sp>
    </p:spTree>
    <p:extLst>
      <p:ext uri="{BB962C8B-B14F-4D97-AF65-F5344CB8AC3E}">
        <p14:creationId xmlns:p14="http://schemas.microsoft.com/office/powerpoint/2010/main" val="963093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3" name="Rectangle 7"/>
          <p:cNvSpPr>
            <a:spLocks noGrp="1" noChangeArrowheads="1"/>
          </p:cNvSpPr>
          <p:nvPr>
            <p:ph type="sldNum" sz="quarter" idx="5"/>
          </p:nvPr>
        </p:nvSpPr>
        <p:spPr>
          <a:noFill/>
        </p:spPr>
        <p:txBody>
          <a:bodyPr/>
          <a:lstStyle/>
          <a:p>
            <a:fld id="{13B280B3-9A27-4BE5-AAE1-ED7AE2F27247}" type="slidenum">
              <a:rPr lang="en-US" smtClean="0"/>
              <a:pPr/>
              <a:t>21</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193852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9" name="Rectangle 7"/>
          <p:cNvSpPr>
            <a:spLocks noGrp="1" noChangeArrowheads="1"/>
          </p:cNvSpPr>
          <p:nvPr>
            <p:ph type="sldNum" sz="quarter" idx="5"/>
          </p:nvPr>
        </p:nvSpPr>
        <p:spPr>
          <a:noFill/>
        </p:spPr>
        <p:txBody>
          <a:bodyPr/>
          <a:lstStyle/>
          <a:p>
            <a:fld id="{B4841642-0226-4954-861D-3B2E5F0C277E}" type="slidenum">
              <a:rPr lang="en-US" smtClean="0"/>
              <a:pPr/>
              <a:t>22</a:t>
            </a:fld>
            <a:endParaRPr lang="en-US"/>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a:xfrm>
            <a:off x="936625" y="4419600"/>
            <a:ext cx="5146675" cy="4187825"/>
          </a:xfrm>
          <a:noFill/>
          <a:ln/>
        </p:spPr>
        <p:txBody>
          <a:bodyPr/>
          <a:lstStyle/>
          <a:p>
            <a:pPr eaLnBrk="1" hangingPunct="1"/>
            <a:endParaRPr lang="en-US" b="1" i="1" dirty="0">
              <a:cs typeface="Times New Roman" pitchFamily="18" charset="0"/>
            </a:endParaRPr>
          </a:p>
        </p:txBody>
      </p:sp>
    </p:spTree>
    <p:extLst>
      <p:ext uri="{BB962C8B-B14F-4D97-AF65-F5344CB8AC3E}">
        <p14:creationId xmlns:p14="http://schemas.microsoft.com/office/powerpoint/2010/main" val="1956324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1" name="Rectangle 7"/>
          <p:cNvSpPr>
            <a:spLocks noGrp="1" noChangeArrowheads="1"/>
          </p:cNvSpPr>
          <p:nvPr>
            <p:ph type="sldNum" sz="quarter" idx="5"/>
          </p:nvPr>
        </p:nvSpPr>
        <p:spPr>
          <a:noFill/>
        </p:spPr>
        <p:txBody>
          <a:bodyPr/>
          <a:lstStyle/>
          <a:p>
            <a:fld id="{081A23F3-B719-47E8-A6E7-387C22729A78}" type="slidenum">
              <a:rPr lang="en-US" smtClean="0"/>
              <a:pPr/>
              <a:t>23</a:t>
            </a:fld>
            <a:endParaRPr lang="en-US"/>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1238236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7" name="Rectangle 7"/>
          <p:cNvSpPr>
            <a:spLocks noGrp="1" noChangeArrowheads="1"/>
          </p:cNvSpPr>
          <p:nvPr>
            <p:ph type="sldNum" sz="quarter" idx="5"/>
          </p:nvPr>
        </p:nvSpPr>
        <p:spPr>
          <a:noFill/>
        </p:spPr>
        <p:txBody>
          <a:bodyPr/>
          <a:lstStyle/>
          <a:p>
            <a:fld id="{13256CD6-3A80-4594-B818-CAC8F73FCC91}" type="slidenum">
              <a:rPr lang="en-US" smtClean="0"/>
              <a:pPr/>
              <a:t>24</a:t>
            </a:fld>
            <a:endParaRPr 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4104989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FEE49974-8994-4582-9943-0E0AE8F3039F}" type="slidenum">
              <a:rPr lang="en-US" smtClean="0"/>
              <a:pPr/>
              <a:t>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487805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5" name="Rectangle 7"/>
          <p:cNvSpPr>
            <a:spLocks noGrp="1" noChangeArrowheads="1"/>
          </p:cNvSpPr>
          <p:nvPr>
            <p:ph type="sldNum" sz="quarter" idx="5"/>
          </p:nvPr>
        </p:nvSpPr>
        <p:spPr>
          <a:noFill/>
        </p:spPr>
        <p:txBody>
          <a:bodyPr/>
          <a:lstStyle/>
          <a:p>
            <a:fld id="{699475D9-9B54-46F4-A931-E42DF7C41387}" type="slidenum">
              <a:rPr lang="en-US" smtClean="0"/>
              <a:pPr/>
              <a:t>25</a:t>
            </a:fld>
            <a:endParaRPr 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a:xfrm>
            <a:off x="936625" y="4419600"/>
            <a:ext cx="5146675" cy="4187825"/>
          </a:xfrm>
          <a:noFill/>
          <a:ln/>
        </p:spPr>
        <p:txBody>
          <a:bodyPr/>
          <a:lstStyle/>
          <a:p>
            <a:pPr eaLnBrk="1" hangingPunct="1"/>
            <a:endParaRPr lang="en-US"/>
          </a:p>
        </p:txBody>
      </p:sp>
    </p:spTree>
    <p:extLst>
      <p:ext uri="{BB962C8B-B14F-4D97-AF65-F5344CB8AC3E}">
        <p14:creationId xmlns:p14="http://schemas.microsoft.com/office/powerpoint/2010/main" val="13483729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7" name="Rectangle 7"/>
          <p:cNvSpPr>
            <a:spLocks noGrp="1" noChangeArrowheads="1"/>
          </p:cNvSpPr>
          <p:nvPr>
            <p:ph type="sldNum" sz="quarter" idx="5"/>
          </p:nvPr>
        </p:nvSpPr>
        <p:spPr>
          <a:noFill/>
        </p:spPr>
        <p:txBody>
          <a:bodyPr/>
          <a:lstStyle/>
          <a:p>
            <a:fld id="{9B5509A7-5584-4AF9-9D40-FE19B3F35DB5}" type="slidenum">
              <a:rPr lang="en-US" smtClean="0"/>
              <a:pPr/>
              <a:t>26</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3263997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5" name="Rectangle 7"/>
          <p:cNvSpPr>
            <a:spLocks noGrp="1" noChangeArrowheads="1"/>
          </p:cNvSpPr>
          <p:nvPr>
            <p:ph type="sldNum" sz="quarter" idx="5"/>
          </p:nvPr>
        </p:nvSpPr>
        <p:spPr>
          <a:noFill/>
        </p:spPr>
        <p:txBody>
          <a:bodyPr/>
          <a:lstStyle/>
          <a:p>
            <a:fld id="{8409F7C0-B4B7-41B3-90F0-2D5DD9F8ED2E}" type="slidenum">
              <a:rPr lang="en-US" smtClean="0"/>
              <a:pPr/>
              <a:t>27</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6431359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09" name="Rectangle 7"/>
          <p:cNvSpPr>
            <a:spLocks noGrp="1" noChangeArrowheads="1"/>
          </p:cNvSpPr>
          <p:nvPr>
            <p:ph type="sldNum" sz="quarter" idx="5"/>
          </p:nvPr>
        </p:nvSpPr>
        <p:spPr>
          <a:noFill/>
        </p:spPr>
        <p:txBody>
          <a:bodyPr/>
          <a:lstStyle/>
          <a:p>
            <a:fld id="{1EFC7682-6D1F-4D91-BC5B-1B2DAF6F3922}" type="slidenum">
              <a:rPr lang="en-US" smtClean="0"/>
              <a:pPr/>
              <a:t>28</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9604122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7"/>
          <p:cNvSpPr>
            <a:spLocks noGrp="1" noChangeArrowheads="1"/>
          </p:cNvSpPr>
          <p:nvPr>
            <p:ph type="sldNum" sz="quarter" idx="5"/>
          </p:nvPr>
        </p:nvSpPr>
        <p:spPr>
          <a:noFill/>
        </p:spPr>
        <p:txBody>
          <a:bodyPr/>
          <a:lstStyle/>
          <a:p>
            <a:fld id="{16A2D59B-AB06-40E6-A4B9-20F31868B5BA}" type="slidenum">
              <a:rPr lang="en-US" smtClean="0"/>
              <a:pPr/>
              <a:t>30</a:t>
            </a:fld>
            <a:endParaRPr lang="en-US"/>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991583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Rectangle 7"/>
          <p:cNvSpPr>
            <a:spLocks noGrp="1" noChangeArrowheads="1"/>
          </p:cNvSpPr>
          <p:nvPr>
            <p:ph type="sldNum" sz="quarter" idx="5"/>
          </p:nvPr>
        </p:nvSpPr>
        <p:spPr>
          <a:noFill/>
        </p:spPr>
        <p:txBody>
          <a:bodyPr/>
          <a:lstStyle/>
          <a:p>
            <a:fld id="{668AF9C9-970E-47B6-B73A-FF3A796F351C}" type="slidenum">
              <a:rPr lang="en-US" smtClean="0"/>
              <a:pPr/>
              <a:t>31</a:t>
            </a:fld>
            <a:endParaRPr lang="en-US"/>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a:noFill/>
          <a:ln/>
        </p:spPr>
        <p:txBody>
          <a:bodyPr/>
          <a:lstStyle/>
          <a:p>
            <a:pPr eaLnBrk="1" hangingPunct="1"/>
            <a:r>
              <a:rPr lang="en-US" b="1" i="1"/>
              <a:t>Read slide.</a:t>
            </a:r>
          </a:p>
          <a:p>
            <a:pPr eaLnBrk="1" hangingPunct="1"/>
            <a:r>
              <a:rPr lang="en-US"/>
              <a:t>  </a:t>
            </a:r>
          </a:p>
        </p:txBody>
      </p:sp>
    </p:spTree>
    <p:extLst>
      <p:ext uri="{BB962C8B-B14F-4D97-AF65-F5344CB8AC3E}">
        <p14:creationId xmlns:p14="http://schemas.microsoft.com/office/powerpoint/2010/main" val="601091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Rectangle 7"/>
          <p:cNvSpPr>
            <a:spLocks noGrp="1" noChangeArrowheads="1"/>
          </p:cNvSpPr>
          <p:nvPr>
            <p:ph type="sldNum" sz="quarter" idx="5"/>
          </p:nvPr>
        </p:nvSpPr>
        <p:spPr>
          <a:noFill/>
        </p:spPr>
        <p:txBody>
          <a:bodyPr/>
          <a:lstStyle/>
          <a:p>
            <a:fld id="{3BF52626-1BE2-4159-A92E-D0BBF06A7625}" type="slidenum">
              <a:rPr lang="en-US" smtClean="0"/>
              <a:pPr/>
              <a:t>32</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6350984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Rectangle 7"/>
          <p:cNvSpPr>
            <a:spLocks noGrp="1" noChangeArrowheads="1"/>
          </p:cNvSpPr>
          <p:nvPr>
            <p:ph type="sldNum" sz="quarter" idx="5"/>
          </p:nvPr>
        </p:nvSpPr>
        <p:spPr>
          <a:noFill/>
        </p:spPr>
        <p:txBody>
          <a:bodyPr/>
          <a:lstStyle/>
          <a:p>
            <a:fld id="{F5AE8B02-7A98-422E-88F0-0F8A671216E7}" type="slidenum">
              <a:rPr lang="en-US" smtClean="0"/>
              <a:pPr/>
              <a:t>33</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endParaRPr lang="en-US" b="1" i="1"/>
          </a:p>
        </p:txBody>
      </p:sp>
    </p:spTree>
    <p:extLst>
      <p:ext uri="{BB962C8B-B14F-4D97-AF65-F5344CB8AC3E}">
        <p14:creationId xmlns:p14="http://schemas.microsoft.com/office/powerpoint/2010/main" val="24424041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7" name="Rectangle 7"/>
          <p:cNvSpPr>
            <a:spLocks noGrp="1" noChangeArrowheads="1"/>
          </p:cNvSpPr>
          <p:nvPr>
            <p:ph type="sldNum" sz="quarter" idx="5"/>
          </p:nvPr>
        </p:nvSpPr>
        <p:spPr>
          <a:noFill/>
        </p:spPr>
        <p:txBody>
          <a:bodyPr/>
          <a:lstStyle/>
          <a:p>
            <a:fld id="{A70CF9F1-25EB-4497-B731-FA756E57731D}" type="slidenum">
              <a:rPr lang="en-US" smtClean="0"/>
              <a:pPr/>
              <a:t>34</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7905378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7" name="Rectangle 7"/>
          <p:cNvSpPr>
            <a:spLocks noGrp="1" noChangeArrowheads="1"/>
          </p:cNvSpPr>
          <p:nvPr>
            <p:ph type="sldNum" sz="quarter" idx="5"/>
          </p:nvPr>
        </p:nvSpPr>
        <p:spPr>
          <a:noFill/>
        </p:spPr>
        <p:txBody>
          <a:bodyPr/>
          <a:lstStyle/>
          <a:p>
            <a:fld id="{02A0924D-A7A3-49DD-ABC1-A72F92D5782A}" type="slidenum">
              <a:rPr lang="en-US" smtClean="0"/>
              <a:pPr/>
              <a:t>36</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a:xfrm>
            <a:off x="936625" y="4419600"/>
            <a:ext cx="5146675" cy="4187825"/>
          </a:xfrm>
          <a:noFill/>
          <a:ln/>
        </p:spPr>
        <p:txBody>
          <a:bodyPr/>
          <a:lstStyle/>
          <a:p>
            <a:pPr eaLnBrk="1" hangingPunct="1"/>
            <a:endParaRPr lang="en-US" sz="1400" b="1" i="1"/>
          </a:p>
        </p:txBody>
      </p:sp>
    </p:spTree>
    <p:extLst>
      <p:ext uri="{BB962C8B-B14F-4D97-AF65-F5344CB8AC3E}">
        <p14:creationId xmlns:p14="http://schemas.microsoft.com/office/powerpoint/2010/main" val="2419350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978A933D-5126-4475-8C99-AB68F00BEDD5}" type="slidenum">
              <a:rPr lang="en-US" smtClean="0"/>
              <a:pPr/>
              <a:t>3</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42201386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7"/>
          <p:cNvSpPr>
            <a:spLocks noGrp="1" noChangeArrowheads="1"/>
          </p:cNvSpPr>
          <p:nvPr>
            <p:ph type="sldNum" sz="quarter" idx="5"/>
          </p:nvPr>
        </p:nvSpPr>
        <p:spPr>
          <a:noFill/>
        </p:spPr>
        <p:txBody>
          <a:bodyPr/>
          <a:lstStyle/>
          <a:p>
            <a:fld id="{BBE50FFC-B8B5-4882-991D-02EAEBF1CF1F}" type="slidenum">
              <a:rPr lang="en-US" smtClean="0"/>
              <a:pPr/>
              <a:t>37</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24997452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7"/>
          <p:cNvSpPr>
            <a:spLocks noGrp="1" noChangeArrowheads="1"/>
          </p:cNvSpPr>
          <p:nvPr>
            <p:ph type="sldNum" sz="quarter" idx="5"/>
          </p:nvPr>
        </p:nvSpPr>
        <p:spPr>
          <a:noFill/>
        </p:spPr>
        <p:txBody>
          <a:bodyPr/>
          <a:lstStyle/>
          <a:p>
            <a:fld id="{A3B34F00-5CDA-494C-9D39-4687B8F47F29}" type="slidenum">
              <a:rPr lang="en-US" smtClean="0"/>
              <a:pPr/>
              <a:t>38</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a:noFill/>
          <a:ln/>
        </p:spPr>
        <p:txBody>
          <a:bodyPr/>
          <a:lstStyle/>
          <a:p>
            <a:pPr eaLnBrk="1" hangingPunct="1"/>
            <a:endParaRPr lang="en-US" b="1" i="1"/>
          </a:p>
          <a:p>
            <a:pPr eaLnBrk="1" hangingPunct="1"/>
            <a:endParaRPr lang="en-US" b="1" i="1"/>
          </a:p>
        </p:txBody>
      </p:sp>
    </p:spTree>
    <p:extLst>
      <p:ext uri="{BB962C8B-B14F-4D97-AF65-F5344CB8AC3E}">
        <p14:creationId xmlns:p14="http://schemas.microsoft.com/office/powerpoint/2010/main" val="26054221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Rectangle 7"/>
          <p:cNvSpPr>
            <a:spLocks noGrp="1" noChangeArrowheads="1"/>
          </p:cNvSpPr>
          <p:nvPr>
            <p:ph type="sldNum" sz="quarter" idx="5"/>
          </p:nvPr>
        </p:nvSpPr>
        <p:spPr>
          <a:noFill/>
        </p:spPr>
        <p:txBody>
          <a:bodyPr/>
          <a:lstStyle/>
          <a:p>
            <a:fld id="{B91D2FDD-B903-417C-83E7-98F3E2C6E13F}" type="slidenum">
              <a:rPr lang="en-US" smtClean="0"/>
              <a:pPr/>
              <a:t>39</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p>
        </p:txBody>
      </p:sp>
    </p:spTree>
    <p:extLst>
      <p:ext uri="{BB962C8B-B14F-4D97-AF65-F5344CB8AC3E}">
        <p14:creationId xmlns:p14="http://schemas.microsoft.com/office/powerpoint/2010/main" val="1921307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Rectangle 7"/>
          <p:cNvSpPr>
            <a:spLocks noGrp="1" noChangeArrowheads="1"/>
          </p:cNvSpPr>
          <p:nvPr>
            <p:ph type="sldNum" sz="quarter" idx="5"/>
          </p:nvPr>
        </p:nvSpPr>
        <p:spPr>
          <a:noFill/>
        </p:spPr>
        <p:txBody>
          <a:bodyPr/>
          <a:lstStyle/>
          <a:p>
            <a:fld id="{38C22804-468B-4FC1-B612-0C408A02A453}" type="slidenum">
              <a:rPr lang="en-US" smtClean="0"/>
              <a:pPr/>
              <a:t>40</a:t>
            </a:fld>
            <a:endParaRPr lang="en-US"/>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723748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7"/>
          <p:cNvSpPr>
            <a:spLocks noGrp="1" noChangeArrowheads="1"/>
          </p:cNvSpPr>
          <p:nvPr>
            <p:ph type="sldNum" sz="quarter" idx="5"/>
          </p:nvPr>
        </p:nvSpPr>
        <p:spPr>
          <a:noFill/>
        </p:spPr>
        <p:txBody>
          <a:bodyPr/>
          <a:lstStyle/>
          <a:p>
            <a:fld id="{12591096-6BF0-4C6E-A5C8-6F0210C4818A}" type="slidenum">
              <a:rPr lang="en-US" smtClean="0"/>
              <a:pPr/>
              <a:t>41</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467357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Rectangle 7"/>
          <p:cNvSpPr>
            <a:spLocks noGrp="1" noChangeArrowheads="1"/>
          </p:cNvSpPr>
          <p:nvPr>
            <p:ph type="sldNum" sz="quarter" idx="5"/>
          </p:nvPr>
        </p:nvSpPr>
        <p:spPr>
          <a:noFill/>
        </p:spPr>
        <p:txBody>
          <a:bodyPr/>
          <a:lstStyle/>
          <a:p>
            <a:fld id="{6837D400-1D85-4AD7-A5E7-F8023B8B4455}" type="slidenum">
              <a:rPr lang="en-US" smtClean="0"/>
              <a:pPr/>
              <a:t>42</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4661385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Rectangle 7"/>
          <p:cNvSpPr>
            <a:spLocks noGrp="1" noChangeArrowheads="1"/>
          </p:cNvSpPr>
          <p:nvPr>
            <p:ph type="sldNum" sz="quarter" idx="5"/>
          </p:nvPr>
        </p:nvSpPr>
        <p:spPr>
          <a:noFill/>
        </p:spPr>
        <p:txBody>
          <a:bodyPr/>
          <a:lstStyle/>
          <a:p>
            <a:fld id="{58698AF8-789D-4EEF-A5A5-DF9583410D91}" type="slidenum">
              <a:rPr lang="en-US" smtClean="0"/>
              <a:pPr/>
              <a:t>43</a:t>
            </a:fld>
            <a:endParaRPr lang="en-US"/>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a:noFill/>
          <a:ln/>
        </p:spPr>
        <p:txBody>
          <a:bodyPr/>
          <a:lstStyle/>
          <a:p>
            <a:pPr eaLnBrk="1" hangingPunct="1"/>
            <a:r>
              <a:rPr lang="en-US" b="1" i="1"/>
              <a:t>Items available through Central Warehouse.</a:t>
            </a:r>
          </a:p>
        </p:txBody>
      </p:sp>
    </p:spTree>
    <p:extLst>
      <p:ext uri="{BB962C8B-B14F-4D97-AF65-F5344CB8AC3E}">
        <p14:creationId xmlns:p14="http://schemas.microsoft.com/office/powerpoint/2010/main" val="23523585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Rectangle 7"/>
          <p:cNvSpPr>
            <a:spLocks noGrp="1" noChangeArrowheads="1"/>
          </p:cNvSpPr>
          <p:nvPr>
            <p:ph type="sldNum" sz="quarter" idx="5"/>
          </p:nvPr>
        </p:nvSpPr>
        <p:spPr>
          <a:noFill/>
        </p:spPr>
        <p:txBody>
          <a:bodyPr/>
          <a:lstStyle/>
          <a:p>
            <a:fld id="{DB0DBC62-CD05-46B1-A45D-2DAC554FD2BA}" type="slidenum">
              <a:rPr lang="en-US" smtClean="0"/>
              <a:pPr/>
              <a:t>44</a:t>
            </a:fld>
            <a:endParaRPr lang="en-US"/>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12724909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Rectangle 7"/>
          <p:cNvSpPr>
            <a:spLocks noGrp="1" noChangeArrowheads="1"/>
          </p:cNvSpPr>
          <p:nvPr>
            <p:ph type="sldNum" sz="quarter" idx="5"/>
          </p:nvPr>
        </p:nvSpPr>
        <p:spPr>
          <a:noFill/>
        </p:spPr>
        <p:txBody>
          <a:bodyPr/>
          <a:lstStyle/>
          <a:p>
            <a:fld id="{F95DCDFC-4A79-4A7A-9770-C160C74377A1}" type="slidenum">
              <a:rPr lang="en-US" smtClean="0"/>
              <a:pPr/>
              <a:t>45</a:t>
            </a:fld>
            <a:endParaRPr 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22779095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5" name="Rectangle 7"/>
          <p:cNvSpPr>
            <a:spLocks noGrp="1" noChangeArrowheads="1"/>
          </p:cNvSpPr>
          <p:nvPr>
            <p:ph type="sldNum" sz="quarter" idx="5"/>
          </p:nvPr>
        </p:nvSpPr>
        <p:spPr>
          <a:noFill/>
        </p:spPr>
        <p:txBody>
          <a:bodyPr/>
          <a:lstStyle/>
          <a:p>
            <a:fld id="{06255CD4-33AF-4538-9751-36423C20B8BF}" type="slidenum">
              <a:rPr lang="en-US" smtClean="0"/>
              <a:pPr/>
              <a:t>47</a:t>
            </a:fld>
            <a:endParaRPr lang="en-US"/>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1810041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9F721025-6328-4E4A-9B65-15CF4AEE2660}" type="slidenum">
              <a:rPr lang="en-US" smtClean="0"/>
              <a:pPr/>
              <a:t>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2369375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Rectangle 7"/>
          <p:cNvSpPr>
            <a:spLocks noGrp="1" noChangeArrowheads="1"/>
          </p:cNvSpPr>
          <p:nvPr>
            <p:ph type="sldNum" sz="quarter" idx="5"/>
          </p:nvPr>
        </p:nvSpPr>
        <p:spPr>
          <a:noFill/>
        </p:spPr>
        <p:txBody>
          <a:bodyPr/>
          <a:lstStyle/>
          <a:p>
            <a:fld id="{AC656C0C-6021-477D-99A9-E4C5F59FFE09}" type="slidenum">
              <a:rPr lang="en-US" smtClean="0"/>
              <a:pPr/>
              <a:t>48</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5794488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Rectangle 7"/>
          <p:cNvSpPr>
            <a:spLocks noGrp="1" noChangeArrowheads="1"/>
          </p:cNvSpPr>
          <p:nvPr>
            <p:ph type="sldNum" sz="quarter" idx="5"/>
          </p:nvPr>
        </p:nvSpPr>
        <p:spPr>
          <a:noFill/>
        </p:spPr>
        <p:txBody>
          <a:bodyPr/>
          <a:lstStyle/>
          <a:p>
            <a:fld id="{79BECE5D-400E-40D4-923D-C6B7A473E464}" type="slidenum">
              <a:rPr lang="en-US" smtClean="0"/>
              <a:pPr/>
              <a:t>49</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38621446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7" name="Rectangle 7"/>
          <p:cNvSpPr>
            <a:spLocks noGrp="1" noChangeArrowheads="1"/>
          </p:cNvSpPr>
          <p:nvPr>
            <p:ph type="sldNum" sz="quarter" idx="5"/>
          </p:nvPr>
        </p:nvSpPr>
        <p:spPr>
          <a:noFill/>
        </p:spPr>
        <p:txBody>
          <a:bodyPr/>
          <a:lstStyle/>
          <a:p>
            <a:fld id="{F1B14363-E859-4B12-B987-698CE346CD1B}" type="slidenum">
              <a:rPr lang="en-US" smtClean="0"/>
              <a:pPr/>
              <a:t>51</a:t>
            </a:fld>
            <a:endParaRPr lang="en-US"/>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702771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52</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8761979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7"/>
          <p:cNvSpPr>
            <a:spLocks noGrp="1" noChangeArrowheads="1"/>
          </p:cNvSpPr>
          <p:nvPr>
            <p:ph type="sldNum" sz="quarter" idx="5"/>
          </p:nvPr>
        </p:nvSpPr>
        <p:spPr>
          <a:noFill/>
        </p:spPr>
        <p:txBody>
          <a:bodyPr/>
          <a:lstStyle/>
          <a:p>
            <a:fld id="{6C99840D-567F-48A7-B9FB-574A2D6A08AF}" type="slidenum">
              <a:rPr lang="en-US" smtClean="0"/>
              <a:pPr/>
              <a:t>53</a:t>
            </a:fld>
            <a:endParaRPr lang="en-US"/>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a:noFill/>
          <a:ln/>
        </p:spPr>
        <p:txBody>
          <a:bodyPr/>
          <a:lstStyle/>
          <a:p>
            <a:pPr eaLnBrk="1" hangingPunct="1"/>
            <a:r>
              <a:rPr lang="en-US" b="1" i="1" dirty="0"/>
              <a:t>When in doubt...call 911. </a:t>
            </a:r>
          </a:p>
        </p:txBody>
      </p:sp>
    </p:spTree>
    <p:extLst>
      <p:ext uri="{BB962C8B-B14F-4D97-AF65-F5344CB8AC3E}">
        <p14:creationId xmlns:p14="http://schemas.microsoft.com/office/powerpoint/2010/main" val="714720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2800" b="1" dirty="0"/>
          </a:p>
        </p:txBody>
      </p:sp>
      <p:sp>
        <p:nvSpPr>
          <p:cNvPr id="4" name="Slide Number Placeholder 3"/>
          <p:cNvSpPr>
            <a:spLocks noGrp="1"/>
          </p:cNvSpPr>
          <p:nvPr>
            <p:ph type="sldNum" sz="quarter" idx="5"/>
          </p:nvPr>
        </p:nvSpPr>
        <p:spPr/>
        <p:txBody>
          <a:bodyPr/>
          <a:lstStyle/>
          <a:p>
            <a:pPr>
              <a:defRPr/>
            </a:pPr>
            <a:fld id="{391072DF-612A-4BA0-BF98-B67B3E72767D}" type="slidenum">
              <a:rPr lang="en-US" smtClean="0"/>
              <a:pPr>
                <a:defRPr/>
              </a:pPr>
              <a:t>54</a:t>
            </a:fld>
            <a:endParaRPr lang="en-US"/>
          </a:p>
        </p:txBody>
      </p:sp>
    </p:spTree>
    <p:extLst>
      <p:ext uri="{BB962C8B-B14F-4D97-AF65-F5344CB8AC3E}">
        <p14:creationId xmlns:p14="http://schemas.microsoft.com/office/powerpoint/2010/main" val="10850344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89" name="Rectangle 7"/>
          <p:cNvSpPr>
            <a:spLocks noGrp="1" noChangeArrowheads="1"/>
          </p:cNvSpPr>
          <p:nvPr>
            <p:ph type="sldNum" sz="quarter" idx="5"/>
          </p:nvPr>
        </p:nvSpPr>
        <p:spPr>
          <a:noFill/>
        </p:spPr>
        <p:txBody>
          <a:bodyPr/>
          <a:lstStyle/>
          <a:p>
            <a:fld id="{E7ABE4D0-13BA-466F-9F97-F45C4E55B1AF}" type="slidenum">
              <a:rPr lang="en-US" smtClean="0"/>
              <a:pPr/>
              <a:t>55</a:t>
            </a:fld>
            <a:endParaRPr lang="en-US"/>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		</a:t>
            </a:r>
          </a:p>
        </p:txBody>
      </p:sp>
    </p:spTree>
    <p:extLst>
      <p:ext uri="{BB962C8B-B14F-4D97-AF65-F5344CB8AC3E}">
        <p14:creationId xmlns:p14="http://schemas.microsoft.com/office/powerpoint/2010/main" val="8557998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1" name="Rectangle 7"/>
          <p:cNvSpPr>
            <a:spLocks noGrp="1" noChangeArrowheads="1"/>
          </p:cNvSpPr>
          <p:nvPr>
            <p:ph type="sldNum" sz="quarter" idx="5"/>
          </p:nvPr>
        </p:nvSpPr>
        <p:spPr>
          <a:noFill/>
        </p:spPr>
        <p:txBody>
          <a:bodyPr/>
          <a:lstStyle/>
          <a:p>
            <a:fld id="{82898023-DCAA-41CE-BFBD-229E95E0C9F5}" type="slidenum">
              <a:rPr lang="en-US" smtClean="0"/>
              <a:pPr/>
              <a:t>56</a:t>
            </a:fld>
            <a:endParaRPr 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3996982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29" name="Rectangle 7"/>
          <p:cNvSpPr>
            <a:spLocks noGrp="1" noChangeArrowheads="1"/>
          </p:cNvSpPr>
          <p:nvPr>
            <p:ph type="sldNum" sz="quarter" idx="5"/>
          </p:nvPr>
        </p:nvSpPr>
        <p:spPr>
          <a:noFill/>
        </p:spPr>
        <p:txBody>
          <a:bodyPr/>
          <a:lstStyle/>
          <a:p>
            <a:fld id="{E53CA868-0017-40D3-9899-8373BEDF35DD}" type="slidenum">
              <a:rPr lang="en-US" smtClean="0"/>
              <a:pPr/>
              <a:t>57</a:t>
            </a:fld>
            <a:endParaRPr lang="en-US"/>
          </a:p>
        </p:txBody>
      </p:sp>
      <p:sp>
        <p:nvSpPr>
          <p:cNvPr id="355330" name="Rectangle 2"/>
          <p:cNvSpPr>
            <a:spLocks noGrp="1" noRot="1" noChangeAspect="1" noChangeArrowheads="1" noTextEdit="1"/>
          </p:cNvSpPr>
          <p:nvPr>
            <p:ph type="sldImg"/>
          </p:nvPr>
        </p:nvSpPr>
        <p:spPr>
          <a:ln/>
        </p:spPr>
      </p:sp>
      <p:sp>
        <p:nvSpPr>
          <p:cNvPr id="35533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15454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BFF2823E-DCC9-49DA-97E2-32525774521F}" type="slidenum">
              <a:rPr lang="en-US" smtClean="0"/>
              <a:pPr/>
              <a:t>5</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z="1400" b="1" i="1"/>
          </a:p>
        </p:txBody>
      </p:sp>
    </p:spTree>
    <p:extLst>
      <p:ext uri="{BB962C8B-B14F-4D97-AF65-F5344CB8AC3E}">
        <p14:creationId xmlns:p14="http://schemas.microsoft.com/office/powerpoint/2010/main" val="22088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6</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385140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91072DF-612A-4BA0-BF98-B67B3E72767D}" type="slidenum">
              <a:rPr lang="en-US" smtClean="0"/>
              <a:pPr>
                <a:defRPr/>
              </a:pPr>
              <a:t>7</a:t>
            </a:fld>
            <a:endParaRPr lang="en-US"/>
          </a:p>
        </p:txBody>
      </p:sp>
    </p:spTree>
    <p:extLst>
      <p:ext uri="{BB962C8B-B14F-4D97-AF65-F5344CB8AC3E}">
        <p14:creationId xmlns:p14="http://schemas.microsoft.com/office/powerpoint/2010/main" val="1859551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1" name="Rectangle 7"/>
          <p:cNvSpPr>
            <a:spLocks noGrp="1" noChangeArrowheads="1"/>
          </p:cNvSpPr>
          <p:nvPr>
            <p:ph type="sldNum" sz="quarter" idx="5"/>
          </p:nvPr>
        </p:nvSpPr>
        <p:spPr>
          <a:noFill/>
        </p:spPr>
        <p:txBody>
          <a:bodyPr/>
          <a:lstStyle/>
          <a:p>
            <a:fld id="{DD0F3409-2632-479D-913B-9EEDC097C0AC}" type="slidenum">
              <a:rPr lang="en-US" smtClean="0"/>
              <a:pPr/>
              <a:t>12</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1881710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7" name="Rectangle 7"/>
          <p:cNvSpPr>
            <a:spLocks noGrp="1" noChangeArrowheads="1"/>
          </p:cNvSpPr>
          <p:nvPr>
            <p:ph type="sldNum" sz="quarter" idx="5"/>
          </p:nvPr>
        </p:nvSpPr>
        <p:spPr>
          <a:noFill/>
        </p:spPr>
        <p:txBody>
          <a:bodyPr/>
          <a:lstStyle/>
          <a:p>
            <a:fld id="{AAFB043F-C73A-45A5-BCF0-61C99F2B473B}" type="slidenum">
              <a:rPr lang="en-US" smtClean="0"/>
              <a:pPr/>
              <a:t>13</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2002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8385DFC-BA8F-487A-B006-60EC9368717E}" type="slidenum">
              <a:rPr lang="en-US" smtClean="0"/>
              <a:pPr>
                <a:defRPr/>
              </a:pPr>
              <a:t>‹#›</a:t>
            </a:fld>
            <a:endParaRPr lang="en-US"/>
          </a:p>
        </p:txBody>
      </p:sp>
    </p:spTree>
    <p:extLst>
      <p:ext uri="{BB962C8B-B14F-4D97-AF65-F5344CB8AC3E}">
        <p14:creationId xmlns:p14="http://schemas.microsoft.com/office/powerpoint/2010/main" val="168281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3D18E02-4504-4D9D-A4DF-5C21150D24AD}" type="slidenum">
              <a:rPr lang="en-US" smtClean="0"/>
              <a:pPr>
                <a:defRPr/>
              </a:pPr>
              <a:t>‹#›</a:t>
            </a:fld>
            <a:endParaRPr lang="en-US"/>
          </a:p>
        </p:txBody>
      </p:sp>
    </p:spTree>
    <p:extLst>
      <p:ext uri="{BB962C8B-B14F-4D97-AF65-F5344CB8AC3E}">
        <p14:creationId xmlns:p14="http://schemas.microsoft.com/office/powerpoint/2010/main" val="2431929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F5126B7-2D5A-4DCE-9D57-D85DCC7B40B6}" type="slidenum">
              <a:rPr lang="en-US" smtClean="0"/>
              <a:pPr>
                <a:defRPr/>
              </a:pPr>
              <a:t>‹#›</a:t>
            </a:fld>
            <a:endParaRPr lang="en-US"/>
          </a:p>
        </p:txBody>
      </p:sp>
    </p:spTree>
    <p:extLst>
      <p:ext uri="{BB962C8B-B14F-4D97-AF65-F5344CB8AC3E}">
        <p14:creationId xmlns:p14="http://schemas.microsoft.com/office/powerpoint/2010/main" val="3409249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436D6BEE-982F-4AF6-B88F-D8D8BB485D6C}" type="slidenum">
              <a:rPr lang="en-US"/>
              <a:pPr>
                <a:defRPr/>
              </a:pPr>
              <a:t>‹#›</a:t>
            </a:fld>
            <a:endParaRPr lang="en-US"/>
          </a:p>
        </p:txBody>
      </p:sp>
    </p:spTree>
    <p:extLst>
      <p:ext uri="{BB962C8B-B14F-4D97-AF65-F5344CB8AC3E}">
        <p14:creationId xmlns:p14="http://schemas.microsoft.com/office/powerpoint/2010/main" val="3588578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C58F326C-F107-4D2D-AFAB-2B996125F42D}" type="slidenum">
              <a:rPr lang="en-US"/>
              <a:pPr>
                <a:defRPr/>
              </a:pPr>
              <a:t>‹#›</a:t>
            </a:fld>
            <a:endParaRPr lang="en-US"/>
          </a:p>
        </p:txBody>
      </p:sp>
    </p:spTree>
    <p:extLst>
      <p:ext uri="{BB962C8B-B14F-4D97-AF65-F5344CB8AC3E}">
        <p14:creationId xmlns:p14="http://schemas.microsoft.com/office/powerpoint/2010/main" val="2844306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F6388208-546D-4E63-BA10-AB0B75C64EE7}" type="slidenum">
              <a:rPr lang="en-US"/>
              <a:pPr>
                <a:defRPr/>
              </a:pPr>
              <a:t>‹#›</a:t>
            </a:fld>
            <a:endParaRPr lang="en-US"/>
          </a:p>
        </p:txBody>
      </p:sp>
    </p:spTree>
    <p:extLst>
      <p:ext uri="{BB962C8B-B14F-4D97-AF65-F5344CB8AC3E}">
        <p14:creationId xmlns:p14="http://schemas.microsoft.com/office/powerpoint/2010/main" val="1057578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E76326CC-305E-4218-8F66-E5C12B7045E1}" type="slidenum">
              <a:rPr lang="en-US"/>
              <a:pPr>
                <a:defRPr/>
              </a:pPr>
              <a:t>‹#›</a:t>
            </a:fld>
            <a:endParaRPr lang="en-US"/>
          </a:p>
        </p:txBody>
      </p:sp>
    </p:spTree>
    <p:extLst>
      <p:ext uri="{BB962C8B-B14F-4D97-AF65-F5344CB8AC3E}">
        <p14:creationId xmlns:p14="http://schemas.microsoft.com/office/powerpoint/2010/main" val="294812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0A8AB61-1425-411C-B7D2-2372A46D8AC1}" type="slidenum">
              <a:rPr lang="en-US" smtClean="0"/>
              <a:pPr>
                <a:defRPr/>
              </a:pPr>
              <a:t>‹#›</a:t>
            </a:fld>
            <a:endParaRPr lang="en-US"/>
          </a:p>
        </p:txBody>
      </p:sp>
    </p:spTree>
    <p:extLst>
      <p:ext uri="{BB962C8B-B14F-4D97-AF65-F5344CB8AC3E}">
        <p14:creationId xmlns:p14="http://schemas.microsoft.com/office/powerpoint/2010/main" val="401583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7A080EC-CB9E-4C49-BAE1-FBA9913C24D4}" type="slidenum">
              <a:rPr lang="en-US" smtClean="0"/>
              <a:pPr>
                <a:defRPr/>
              </a:pPr>
              <a:t>‹#›</a:t>
            </a:fld>
            <a:endParaRPr lang="en-US"/>
          </a:p>
        </p:txBody>
      </p:sp>
    </p:spTree>
    <p:extLst>
      <p:ext uri="{BB962C8B-B14F-4D97-AF65-F5344CB8AC3E}">
        <p14:creationId xmlns:p14="http://schemas.microsoft.com/office/powerpoint/2010/main" val="161263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101568D-EBAA-46C8-B15B-D7D32A97ABF9}" type="slidenum">
              <a:rPr lang="en-US" smtClean="0"/>
              <a:pPr>
                <a:defRPr/>
              </a:pPr>
              <a:t>‹#›</a:t>
            </a:fld>
            <a:endParaRPr lang="en-US"/>
          </a:p>
        </p:txBody>
      </p:sp>
    </p:spTree>
    <p:extLst>
      <p:ext uri="{BB962C8B-B14F-4D97-AF65-F5344CB8AC3E}">
        <p14:creationId xmlns:p14="http://schemas.microsoft.com/office/powerpoint/2010/main" val="168238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4E999D-C3C8-4986-919A-FEDBB8197F43}" type="slidenum">
              <a:rPr lang="en-US" smtClean="0"/>
              <a:pPr>
                <a:defRPr/>
              </a:pPr>
              <a:t>‹#›</a:t>
            </a:fld>
            <a:endParaRPr lang="en-US"/>
          </a:p>
        </p:txBody>
      </p:sp>
    </p:spTree>
    <p:extLst>
      <p:ext uri="{BB962C8B-B14F-4D97-AF65-F5344CB8AC3E}">
        <p14:creationId xmlns:p14="http://schemas.microsoft.com/office/powerpoint/2010/main" val="712890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EFAE5DF-7E80-457E-BEDA-8B499A8857E5}" type="slidenum">
              <a:rPr lang="en-US" smtClean="0"/>
              <a:pPr>
                <a:defRPr/>
              </a:pPr>
              <a:t>‹#›</a:t>
            </a:fld>
            <a:endParaRPr lang="en-US"/>
          </a:p>
        </p:txBody>
      </p:sp>
    </p:spTree>
    <p:extLst>
      <p:ext uri="{BB962C8B-B14F-4D97-AF65-F5344CB8AC3E}">
        <p14:creationId xmlns:p14="http://schemas.microsoft.com/office/powerpoint/2010/main" val="16924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97405D9-500E-4F92-8B83-AC8C53D952BB}" type="slidenum">
              <a:rPr lang="en-US" smtClean="0"/>
              <a:pPr>
                <a:defRPr/>
              </a:pPr>
              <a:t>‹#›</a:t>
            </a:fld>
            <a:endParaRPr lang="en-US"/>
          </a:p>
        </p:txBody>
      </p:sp>
    </p:spTree>
    <p:extLst>
      <p:ext uri="{BB962C8B-B14F-4D97-AF65-F5344CB8AC3E}">
        <p14:creationId xmlns:p14="http://schemas.microsoft.com/office/powerpoint/2010/main" val="3814345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606C235-F90D-4498-A47F-437484156FCD}" type="slidenum">
              <a:rPr lang="en-US" smtClean="0"/>
              <a:pPr>
                <a:defRPr/>
              </a:pPr>
              <a:t>‹#›</a:t>
            </a:fld>
            <a:endParaRPr lang="en-US"/>
          </a:p>
        </p:txBody>
      </p:sp>
    </p:spTree>
    <p:extLst>
      <p:ext uri="{BB962C8B-B14F-4D97-AF65-F5344CB8AC3E}">
        <p14:creationId xmlns:p14="http://schemas.microsoft.com/office/powerpoint/2010/main" val="197217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9A10DC-1BC7-4BCA-AD57-1EB4A0620795}" type="slidenum">
              <a:rPr lang="en-US" smtClean="0"/>
              <a:pPr>
                <a:defRPr/>
              </a:pPr>
              <a:t>‹#›</a:t>
            </a:fld>
            <a:endParaRPr lang="en-US"/>
          </a:p>
        </p:txBody>
      </p:sp>
    </p:spTree>
    <p:extLst>
      <p:ext uri="{BB962C8B-B14F-4D97-AF65-F5344CB8AC3E}">
        <p14:creationId xmlns:p14="http://schemas.microsoft.com/office/powerpoint/2010/main" val="66689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172560327"/>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 id="2147483852" r:id="rId13"/>
    <p:sldLayoutId id="2147483853" r:id="rId14"/>
    <p:sldLayoutId id="2147483854" r:id="rId1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36.xml"/><Relationship Id="rId1" Type="http://schemas.openxmlformats.org/officeDocument/2006/relationships/slideLayout" Target="../slideLayouts/slideLayout12.xml"/><Relationship Id="rId4" Type="http://schemas.openxmlformats.org/officeDocument/2006/relationships/image" Target="../media/image9.wmf"/></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cambiaschools.net/health_servic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3.xml"/><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2016-Code-Descriptions-in-Tabular-Order.zip"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3400" y="838200"/>
            <a:ext cx="8077200" cy="2514600"/>
          </a:xfrm>
        </p:spPr>
        <p:txBody>
          <a:bodyPr>
            <a:normAutofit/>
          </a:bodyPr>
          <a:lstStyle/>
          <a:p>
            <a:pPr algn="ctr" eaLnBrk="1" hangingPunct="1">
              <a:defRPr/>
            </a:pPr>
            <a:r>
              <a:rPr lang="en-US" dirty="0"/>
              <a:t>Escambia County School District Health Services Update</a:t>
            </a:r>
            <a:br>
              <a:rPr lang="en-US" dirty="0"/>
            </a:br>
            <a:r>
              <a:rPr lang="en-US" dirty="0"/>
              <a:t>2022-2023</a:t>
            </a:r>
          </a:p>
        </p:txBody>
      </p:sp>
      <p:sp>
        <p:nvSpPr>
          <p:cNvPr id="5123" name="Rectangle 3"/>
          <p:cNvSpPr>
            <a:spLocks noGrp="1" noChangeArrowheads="1"/>
          </p:cNvSpPr>
          <p:nvPr>
            <p:ph type="subTitle" idx="1"/>
          </p:nvPr>
        </p:nvSpPr>
        <p:spPr>
          <a:xfrm>
            <a:off x="1447800" y="3962400"/>
            <a:ext cx="6400800" cy="2514600"/>
          </a:xfrm>
        </p:spPr>
        <p:txBody>
          <a:bodyPr/>
          <a:lstStyle/>
          <a:p>
            <a:pPr eaLnBrk="1" hangingPunct="1">
              <a:defRPr/>
            </a:pPr>
            <a:r>
              <a:rPr lang="en-US" sz="2400" dirty="0"/>
              <a:t>Presented by:</a:t>
            </a:r>
          </a:p>
          <a:p>
            <a:pPr eaLnBrk="1" hangingPunct="1">
              <a:defRPr/>
            </a:pPr>
            <a:r>
              <a:rPr lang="en-US" sz="2400" dirty="0"/>
              <a:t>The School District of Escambia County</a:t>
            </a:r>
          </a:p>
          <a:p>
            <a:pPr eaLnBrk="1" hangingPunct="1">
              <a:defRPr/>
            </a:pP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9080"/>
            <a:ext cx="6991350" cy="274320"/>
          </a:xfrm>
        </p:spPr>
        <p:txBody>
          <a:bodyPr>
            <a:noAutofit/>
          </a:bodyPr>
          <a:lstStyle/>
          <a:p>
            <a:r>
              <a:rPr lang="en-US" sz="1400" b="1" dirty="0"/>
              <a:t>(18) Administration of Medical Marijuana to Qualified Students on District Property (Continued)</a:t>
            </a:r>
            <a:endParaRPr lang="en-US" sz="1400" dirty="0"/>
          </a:p>
        </p:txBody>
      </p:sp>
      <p:sp>
        <p:nvSpPr>
          <p:cNvPr id="3" name="Content Placeholder 2"/>
          <p:cNvSpPr>
            <a:spLocks noGrp="1"/>
          </p:cNvSpPr>
          <p:nvPr>
            <p:ph idx="1"/>
          </p:nvPr>
        </p:nvSpPr>
        <p:spPr>
          <a:xfrm>
            <a:off x="628650" y="685800"/>
            <a:ext cx="7886700" cy="6248400"/>
          </a:xfrm>
        </p:spPr>
        <p:txBody>
          <a:bodyPr>
            <a:normAutofit fontScale="85000" lnSpcReduction="20000"/>
          </a:bodyPr>
          <a:lstStyle/>
          <a:p>
            <a:r>
              <a:rPr lang="en-US" dirty="0"/>
              <a:t>E. An </a:t>
            </a:r>
            <a:r>
              <a:rPr lang="en-US" i="1" dirty="0"/>
              <a:t>Authorization for Medical Marijuana Use for Qualified Students at School </a:t>
            </a:r>
            <a:r>
              <a:rPr lang="en-US" dirty="0"/>
              <a:t>form must be submitted each school year. If there are any changes to the type of preparation of medical marijuana, a new form must be submitted. This form must be signed by the parent/guardian, caregiver, and school administrator.</a:t>
            </a:r>
          </a:p>
          <a:p>
            <a:r>
              <a:rPr lang="en-US" dirty="0"/>
              <a:t>F. Any caregiver seeking access to District property for purposes of the policy must comply with District policy and procedures concerning visitors to schools. </a:t>
            </a:r>
          </a:p>
          <a:p>
            <a:r>
              <a:rPr lang="en-US" dirty="0"/>
              <a:t>G. The caregiver shall be responsible for providing, administering, and then removing the permissible type of medical marijuana from District property. </a:t>
            </a:r>
          </a:p>
          <a:p>
            <a:r>
              <a:rPr lang="en-US" dirty="0"/>
              <a:t>H. At no time shall the qualifying student have the medical marijuana in his/her possession. </a:t>
            </a:r>
          </a:p>
          <a:p>
            <a:r>
              <a:rPr lang="en-US" dirty="0"/>
              <a:t>I. If the federal government indicates that the District’s federal funds are jeopardized by this policy, or asks the District to cease and desist the implementation of this policy, the Board declares that this policy shall be suspended immediately and that the administration of any type of medical marijuana to qualified students on school property shall not be permitted. The District will comply with any federal guidance and/or directives related to the policy. The District shall post notice of such policy suspension and prohibition in a conspicuous place on its website.</a:t>
            </a:r>
          </a:p>
          <a:p>
            <a:r>
              <a:rPr lang="en-US" dirty="0"/>
              <a:t>Rulemaking Authority: Sections 1001.41; 1001.42; 1001.43, F.S. </a:t>
            </a:r>
          </a:p>
          <a:p>
            <a:r>
              <a:rPr lang="en-US" dirty="0"/>
              <a:t>Law Implemented: Sections 381.0056; 1001.32; 1001.42; 1002.20; 1006.062; 1013.12, </a:t>
            </a:r>
          </a:p>
          <a:p>
            <a:r>
              <a:rPr lang="en-US" dirty="0"/>
              <a:t>F.S. </a:t>
            </a:r>
          </a:p>
          <a:p>
            <a:r>
              <a:rPr lang="en-US" dirty="0"/>
              <a:t>History: New: 02/25/92. Revised/Amended: 07/22/97; 06/19/01; 11/20/01; 09/23/03; 09/27/04; 05/17/05; 06/21/05; 10/18/05; 06/20/06; 03/26/07; 08/21/07; 12/16/08; 10/27/09; 01/19/10; 04/19/11; 01/22/13; 05/20/14; 07/21/15; 12/12/17; 12/18/18.</a:t>
            </a:r>
          </a:p>
          <a:p>
            <a:endParaRPr lang="en-US" dirty="0"/>
          </a:p>
        </p:txBody>
      </p:sp>
    </p:spTree>
    <p:extLst>
      <p:ext uri="{BB962C8B-B14F-4D97-AF65-F5344CB8AC3E}">
        <p14:creationId xmlns:p14="http://schemas.microsoft.com/office/powerpoint/2010/main" val="1536675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685800" rtl="0">
              <a:lnSpc>
                <a:spcPct val="90000"/>
              </a:lnSpc>
              <a:spcBef>
                <a:spcPct val="0"/>
              </a:spcBef>
            </a:pPr>
            <a:r>
              <a:rPr lang="en-US" sz="2400" b="1" dirty="0"/>
              <a:t>Implementation of School Board Medication Policy regarding OTC stock medication:</a:t>
            </a:r>
            <a:br>
              <a:rPr lang="en-US" sz="2400" b="1" dirty="0"/>
            </a:br>
            <a:endParaRPr lang="en-US" dirty="0"/>
          </a:p>
        </p:txBody>
      </p:sp>
      <p:sp>
        <p:nvSpPr>
          <p:cNvPr id="3" name="Content Placeholder 2"/>
          <p:cNvSpPr>
            <a:spLocks noGrp="1"/>
          </p:cNvSpPr>
          <p:nvPr>
            <p:ph idx="1"/>
          </p:nvPr>
        </p:nvSpPr>
        <p:spPr/>
        <p:txBody>
          <a:bodyPr>
            <a:normAutofit fontScale="77500" lnSpcReduction="20000"/>
          </a:bodyPr>
          <a:lstStyle/>
          <a:p>
            <a:pPr>
              <a:lnSpc>
                <a:spcPct val="80000"/>
              </a:lnSpc>
              <a:defRPr/>
            </a:pPr>
            <a:r>
              <a:rPr lang="en-US" sz="2400" dirty="0"/>
              <a:t>Certain over-the-counter medications are stocked in clinics including: acetaminophen, calcium carbonate, diphenhydramine, ibuprofen and sting relief pad w/2% lidocaine. </a:t>
            </a:r>
          </a:p>
          <a:p>
            <a:pPr>
              <a:lnSpc>
                <a:spcPct val="80000"/>
              </a:lnSpc>
              <a:buNone/>
              <a:defRPr/>
            </a:pPr>
            <a:endParaRPr lang="en-US" sz="2400" dirty="0"/>
          </a:p>
          <a:p>
            <a:pPr>
              <a:lnSpc>
                <a:spcPct val="80000"/>
              </a:lnSpc>
              <a:defRPr/>
            </a:pPr>
            <a:r>
              <a:rPr lang="en-US" sz="2400" dirty="0"/>
              <a:t>These medications are stocked, as available, in District school clinics with standing orders from the contracted health services vendor’s Medical Director.</a:t>
            </a:r>
          </a:p>
          <a:p>
            <a:pPr>
              <a:lnSpc>
                <a:spcPct val="80000"/>
              </a:lnSpc>
              <a:buNone/>
              <a:defRPr/>
            </a:pPr>
            <a:endParaRPr lang="en-US" sz="2400" dirty="0"/>
          </a:p>
          <a:p>
            <a:pPr>
              <a:lnSpc>
                <a:spcPct val="80000"/>
              </a:lnSpc>
              <a:defRPr/>
            </a:pPr>
            <a:r>
              <a:rPr lang="en-US" sz="2400" dirty="0"/>
              <a:t>Prior to administration of these stocked over-the-counter medications, the Dispersion of Stock Over-the-Counter (OTC) Medication Form must be completed and signed by the parent/guardian. This form is valid for one school year, or earlier stop date. This form is available on the District website and may be faxed to the school.</a:t>
            </a:r>
          </a:p>
          <a:p>
            <a:pPr>
              <a:lnSpc>
                <a:spcPct val="80000"/>
              </a:lnSpc>
              <a:defRPr/>
            </a:pPr>
            <a:endParaRPr lang="en-US" sz="2400" b="1" dirty="0"/>
          </a:p>
          <a:p>
            <a:pPr>
              <a:lnSpc>
                <a:spcPct val="80000"/>
              </a:lnSpc>
              <a:defRPr/>
            </a:pPr>
            <a:r>
              <a:rPr lang="en-US" sz="2400" dirty="0"/>
              <a:t>For purpose of this policy, cough drops and sun screen are not considered medication. </a:t>
            </a:r>
          </a:p>
          <a:p>
            <a:pPr>
              <a:lnSpc>
                <a:spcPct val="80000"/>
              </a:lnSpc>
              <a:buNone/>
              <a:defRPr/>
            </a:pPr>
            <a:endParaRPr lang="en-US" sz="2400" dirty="0"/>
          </a:p>
          <a:p>
            <a:pPr>
              <a:lnSpc>
                <a:spcPct val="80000"/>
              </a:lnSpc>
              <a:defRPr/>
            </a:pPr>
            <a:r>
              <a:rPr lang="en-US" sz="2400" dirty="0"/>
              <a:t>Over-the-counter medications will not be administered to pregnant or breastfeeding students without the written direction from their  physician. </a:t>
            </a:r>
          </a:p>
          <a:p>
            <a:endParaRPr lang="en-US" dirty="0"/>
          </a:p>
        </p:txBody>
      </p:sp>
    </p:spTree>
    <p:extLst>
      <p:ext uri="{BB962C8B-B14F-4D97-AF65-F5344CB8AC3E}">
        <p14:creationId xmlns:p14="http://schemas.microsoft.com/office/powerpoint/2010/main" val="164134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303213"/>
            <a:ext cx="8229600" cy="760412"/>
          </a:xfrm>
        </p:spPr>
        <p:txBody>
          <a:bodyPr>
            <a:normAutofit fontScale="90000"/>
          </a:bodyPr>
          <a:lstStyle/>
          <a:p>
            <a:pPr eaLnBrk="1" hangingPunct="1">
              <a:defRPr/>
            </a:pPr>
            <a:r>
              <a:rPr lang="en-US" sz="3200" dirty="0"/>
              <a:t>                    </a:t>
            </a:r>
            <a:br>
              <a:rPr lang="en-US" sz="3200" dirty="0"/>
            </a:br>
            <a:br>
              <a:rPr lang="en-US" sz="3200" dirty="0"/>
            </a:br>
            <a:r>
              <a:rPr lang="en-US" sz="3200" dirty="0"/>
              <a:t>		</a:t>
            </a:r>
            <a:r>
              <a:rPr lang="en-US" sz="3200" b="1" dirty="0"/>
              <a:t>Medication Administration Procedures</a:t>
            </a:r>
            <a:br>
              <a:rPr lang="en-US" sz="3200" b="1" dirty="0"/>
            </a:br>
            <a:br>
              <a:rPr lang="en-US" sz="2400" dirty="0"/>
            </a:br>
            <a:br>
              <a:rPr lang="en-US" sz="2400" dirty="0"/>
            </a:br>
            <a:br>
              <a:rPr lang="en-US" sz="2400" dirty="0"/>
            </a:br>
            <a:endParaRPr lang="en-US" sz="2400" dirty="0"/>
          </a:p>
        </p:txBody>
      </p:sp>
      <p:sp>
        <p:nvSpPr>
          <p:cNvPr id="74755" name="Rectangle 3"/>
          <p:cNvSpPr>
            <a:spLocks noGrp="1" noChangeArrowheads="1"/>
          </p:cNvSpPr>
          <p:nvPr>
            <p:ph idx="1"/>
          </p:nvPr>
        </p:nvSpPr>
        <p:spPr>
          <a:xfrm>
            <a:off x="228600" y="1447800"/>
            <a:ext cx="8534400" cy="5181600"/>
          </a:xfrm>
        </p:spPr>
        <p:txBody>
          <a:bodyPr/>
          <a:lstStyle/>
          <a:p>
            <a:pPr eaLnBrk="1" hangingPunct="1">
              <a:lnSpc>
                <a:spcPct val="80000"/>
              </a:lnSpc>
              <a:defRPr/>
            </a:pPr>
            <a:r>
              <a:rPr lang="en-US" sz="2400" dirty="0"/>
              <a:t>A Dispersion of Medication Form (9400-HES-005A) must be completed for each prescription/non-prescription medication provided by the parent/guardian. Parent/guardian’s signature must be witnessed by school district or clinic staff, or be notarized. </a:t>
            </a:r>
          </a:p>
          <a:p>
            <a:pPr eaLnBrk="1" hangingPunct="1">
              <a:lnSpc>
                <a:spcPct val="80000"/>
              </a:lnSpc>
              <a:defRPr/>
            </a:pPr>
            <a:endParaRPr lang="en-US" sz="2400" dirty="0"/>
          </a:p>
          <a:p>
            <a:pPr eaLnBrk="1" hangingPunct="1">
              <a:lnSpc>
                <a:spcPct val="80000"/>
              </a:lnSpc>
              <a:defRPr/>
            </a:pPr>
            <a:r>
              <a:rPr lang="en-US" sz="2400" dirty="0"/>
              <a:t>If students are to carry and/or self-administer medication* at school or school activities, the Dispersion of Medication Form must be also signed by their healthcare provider.</a:t>
            </a:r>
          </a:p>
          <a:p>
            <a:pPr marL="0" indent="0" eaLnBrk="1" hangingPunct="1">
              <a:lnSpc>
                <a:spcPct val="80000"/>
              </a:lnSpc>
              <a:buNone/>
              <a:defRPr/>
            </a:pPr>
            <a:r>
              <a:rPr lang="en-US" sz="2400" dirty="0"/>
              <a:t> </a:t>
            </a:r>
          </a:p>
          <a:p>
            <a:pPr marL="342900" lvl="1" indent="0" eaLnBrk="1" hangingPunct="1">
              <a:lnSpc>
                <a:spcPct val="80000"/>
              </a:lnSpc>
              <a:buNone/>
              <a:defRPr/>
            </a:pPr>
            <a:r>
              <a:rPr lang="en-US" sz="2400" dirty="0"/>
              <a:t>*This is limited to inhalers, epinephrine auto-injectors, pancreatic enzymes and diabetes supplies and medication. </a:t>
            </a:r>
          </a:p>
          <a:p>
            <a:pPr marL="457200" lvl="1" indent="0" eaLnBrk="1" hangingPunct="1">
              <a:lnSpc>
                <a:spcPct val="80000"/>
              </a:lnSpc>
              <a:buNone/>
              <a:defRPr/>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990600" y="303213"/>
            <a:ext cx="7164388" cy="839787"/>
          </a:xfrm>
        </p:spPr>
        <p:txBody>
          <a:bodyPr>
            <a:normAutofit fontScale="90000"/>
          </a:bodyPr>
          <a:lstStyle/>
          <a:p>
            <a:pPr algn="l" eaLnBrk="1" hangingPunct="1">
              <a:defRPr/>
            </a:pPr>
            <a:br>
              <a:rPr lang="en-US" sz="3200" b="1" dirty="0"/>
            </a:br>
            <a:r>
              <a:rPr lang="en-US" dirty="0">
                <a:solidFill>
                  <a:srgbClr val="C00000"/>
                </a:solidFill>
              </a:rPr>
              <a:t>Remember:</a:t>
            </a:r>
            <a:br>
              <a:rPr lang="en-US" dirty="0">
                <a:solidFill>
                  <a:srgbClr val="C00000"/>
                </a:solidFill>
              </a:rPr>
            </a:br>
            <a:endParaRPr lang="en-US" dirty="0">
              <a:solidFill>
                <a:srgbClr val="C00000"/>
              </a:solidFill>
            </a:endParaRPr>
          </a:p>
        </p:txBody>
      </p:sp>
      <p:sp>
        <p:nvSpPr>
          <p:cNvPr id="137219" name="Rectangle 3"/>
          <p:cNvSpPr>
            <a:spLocks noGrp="1" noChangeArrowheads="1"/>
          </p:cNvSpPr>
          <p:nvPr>
            <p:ph idx="1"/>
          </p:nvPr>
        </p:nvSpPr>
        <p:spPr>
          <a:xfrm>
            <a:off x="381000" y="1295400"/>
            <a:ext cx="8458200" cy="4876800"/>
          </a:xfrm>
        </p:spPr>
        <p:txBody>
          <a:bodyPr/>
          <a:lstStyle/>
          <a:p>
            <a:pPr marL="0" indent="0" eaLnBrk="1" hangingPunct="1">
              <a:lnSpc>
                <a:spcPct val="90000"/>
              </a:lnSpc>
              <a:buNone/>
              <a:defRPr/>
            </a:pPr>
            <a:r>
              <a:rPr lang="en-US" sz="2800" dirty="0"/>
              <a:t>Administration of medication is the responsibility of the parent/guardian unless it is absolutely essential to the well being of the student to receive medication during the school day. The following regulations must be observed when any medication (prescription/ non-prescription) is to be administered in the school.  </a:t>
            </a:r>
            <a:r>
              <a:rPr lang="en-US" sz="2800" dirty="0">
                <a:solidFill>
                  <a:srgbClr val="C00000"/>
                </a:solidFill>
              </a:rPr>
              <a:t>This includes any occasion when the student is away from school property on official school business, i.e., band, field trips, sports and extracurricular activities.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533400" y="609600"/>
            <a:ext cx="8229600" cy="5826125"/>
          </a:xfrm>
        </p:spPr>
        <p:txBody>
          <a:bodyPr/>
          <a:lstStyle/>
          <a:p>
            <a:pPr eaLnBrk="1" hangingPunct="1">
              <a:defRPr/>
            </a:pPr>
            <a:r>
              <a:rPr lang="en-US" sz="2800" dirty="0"/>
              <a:t>Medications which may be administered by medical or trained non-medical </a:t>
            </a:r>
            <a:r>
              <a:rPr lang="en-US" sz="2800" u="sng" dirty="0"/>
              <a:t>school personnel</a:t>
            </a:r>
            <a:r>
              <a:rPr lang="en-US" sz="2800" dirty="0"/>
              <a:t> include the following: oral and topical medications, eye, ear, and nose drops, and inhalers. Volunteers may </a:t>
            </a:r>
            <a:r>
              <a:rPr lang="en-US" sz="2800" b="1" dirty="0"/>
              <a:t>not</a:t>
            </a:r>
            <a:r>
              <a:rPr lang="en-US" sz="2800" dirty="0"/>
              <a:t> administer medication to students. </a:t>
            </a:r>
          </a:p>
          <a:p>
            <a:pPr eaLnBrk="1" hangingPunct="1">
              <a:defRPr/>
            </a:pPr>
            <a:r>
              <a:rPr lang="en-US" sz="2800" dirty="0"/>
              <a:t>Administration of other types of FDA regulated medications are evaluated on an individual basis, require child specific training, and appropriate delegation as determined by the professional school nurse (RN). All delegation must be in accordance with Florida Nurse Practice Act, Chapter 464.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304800"/>
            <a:ext cx="8229600" cy="838200"/>
          </a:xfrm>
        </p:spPr>
        <p:txBody>
          <a:bodyPr/>
          <a:lstStyle/>
          <a:p>
            <a:pPr eaLnBrk="1" hangingPunct="1">
              <a:defRPr/>
            </a:pPr>
            <a:r>
              <a:rPr lang="en-US" sz="3200"/>
              <a:t>Receipt of Medication</a:t>
            </a:r>
          </a:p>
        </p:txBody>
      </p:sp>
      <p:sp>
        <p:nvSpPr>
          <p:cNvPr id="37891" name="Rectangle 3"/>
          <p:cNvSpPr>
            <a:spLocks noGrp="1" noChangeArrowheads="1"/>
          </p:cNvSpPr>
          <p:nvPr>
            <p:ph idx="1"/>
          </p:nvPr>
        </p:nvSpPr>
        <p:spPr>
          <a:xfrm>
            <a:off x="685800" y="1219200"/>
            <a:ext cx="8305800" cy="5181600"/>
          </a:xfrm>
        </p:spPr>
        <p:txBody>
          <a:bodyPr>
            <a:normAutofit/>
          </a:bodyPr>
          <a:lstStyle/>
          <a:p>
            <a:pPr eaLnBrk="1" hangingPunct="1">
              <a:defRPr/>
            </a:pPr>
            <a:r>
              <a:rPr lang="en-US" sz="2400" dirty="0"/>
              <a:t>Medications must be delivered to the school by parent/guardian or other responsible adult.</a:t>
            </a:r>
          </a:p>
          <a:p>
            <a:pPr eaLnBrk="1" hangingPunct="1">
              <a:defRPr/>
            </a:pPr>
            <a:r>
              <a:rPr lang="en-US" sz="2400" dirty="0"/>
              <a:t>All medications must be counted and documented with parent/guardian or their designee upon receipt and return of medication.</a:t>
            </a:r>
          </a:p>
          <a:p>
            <a:pPr eaLnBrk="1" hangingPunct="1">
              <a:defRPr/>
            </a:pPr>
            <a:r>
              <a:rPr lang="en-US" sz="2400" dirty="0">
                <a:solidFill>
                  <a:srgbClr val="C00000"/>
                </a:solidFill>
              </a:rPr>
              <a:t>Check expiration date of inhalers on the bottom of the canister, Epinephrine on the side of the auto-injector, and </a:t>
            </a:r>
            <a:r>
              <a:rPr lang="en-US" sz="2400" dirty="0" err="1">
                <a:solidFill>
                  <a:srgbClr val="C00000"/>
                </a:solidFill>
              </a:rPr>
              <a:t>Diastat</a:t>
            </a:r>
            <a:r>
              <a:rPr lang="en-US" sz="2400" dirty="0">
                <a:solidFill>
                  <a:srgbClr val="C00000"/>
                </a:solidFill>
              </a:rPr>
              <a:t> on the syringe, not only the date on the pharmacy label on the box.</a:t>
            </a:r>
          </a:p>
          <a:p>
            <a:pPr eaLnBrk="1" hangingPunct="1">
              <a:defRPr/>
            </a:pPr>
            <a:r>
              <a:rPr lang="en-US" sz="2400" dirty="0">
                <a:solidFill>
                  <a:srgbClr val="C00000"/>
                </a:solidFill>
              </a:rPr>
              <a:t>Oral medications are good for one year after they are dispensed. This date is on the pharmacy label. </a:t>
            </a:r>
          </a:p>
          <a:p>
            <a:pPr eaLnBrk="1" hangingPunct="1">
              <a:defRPr/>
            </a:pPr>
            <a:r>
              <a:rPr lang="en-US" sz="2400" dirty="0">
                <a:solidFill>
                  <a:srgbClr val="C00000"/>
                </a:solidFill>
              </a:rPr>
              <a:t>Document medication expiration date on Student Medication Record</a:t>
            </a:r>
            <a:r>
              <a:rPr lang="en-US" sz="2400" dirty="0">
                <a:solidFill>
                  <a:srgbClr val="FFFF00"/>
                </a:solidFill>
              </a:rPr>
              <a:t>.</a:t>
            </a:r>
          </a:p>
          <a:p>
            <a:pPr eaLnBrk="1" hangingPunct="1">
              <a:defRPr/>
            </a:pPr>
            <a:r>
              <a:rPr lang="en-US" sz="2400" dirty="0"/>
              <a:t>Flag all new authorizations</a:t>
            </a:r>
            <a:r>
              <a:rPr lang="en-US" sz="2400" b="1" dirty="0"/>
              <a:t> for school nurse to review and sign</a:t>
            </a:r>
          </a:p>
        </p:txBody>
      </p:sp>
    </p:spTree>
    <p:extLst>
      <p:ext uri="{BB962C8B-B14F-4D97-AF65-F5344CB8AC3E}">
        <p14:creationId xmlns:p14="http://schemas.microsoft.com/office/powerpoint/2010/main" val="49186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304800" y="-76200"/>
            <a:ext cx="8458200" cy="1143000"/>
          </a:xfrm>
        </p:spPr>
        <p:txBody>
          <a:bodyPr>
            <a:normAutofit/>
          </a:bodyPr>
          <a:lstStyle/>
          <a:p>
            <a:pPr eaLnBrk="1" hangingPunct="1">
              <a:defRPr/>
            </a:pPr>
            <a:r>
              <a:rPr lang="en-US" sz="4000" dirty="0"/>
              <a:t>Steps For Administering Medications</a:t>
            </a:r>
          </a:p>
        </p:txBody>
      </p:sp>
      <p:sp>
        <p:nvSpPr>
          <p:cNvPr id="100355" name="Rectangle 3"/>
          <p:cNvSpPr>
            <a:spLocks noGrp="1" noChangeArrowheads="1"/>
          </p:cNvSpPr>
          <p:nvPr>
            <p:ph idx="1"/>
          </p:nvPr>
        </p:nvSpPr>
        <p:spPr>
          <a:xfrm>
            <a:off x="228599" y="838200"/>
            <a:ext cx="5867401" cy="5791200"/>
          </a:xfrm>
        </p:spPr>
        <p:txBody>
          <a:bodyPr>
            <a:normAutofit fontScale="77500" lnSpcReduction="20000"/>
          </a:bodyPr>
          <a:lstStyle/>
          <a:p>
            <a:pPr marL="0" indent="0" eaLnBrk="1" hangingPunct="1">
              <a:lnSpc>
                <a:spcPct val="90000"/>
              </a:lnSpc>
              <a:buNone/>
              <a:defRPr/>
            </a:pPr>
            <a:r>
              <a:rPr lang="en-US" sz="2800" dirty="0"/>
              <a:t>First, wash your hands, then:</a:t>
            </a:r>
          </a:p>
          <a:p>
            <a:pPr eaLnBrk="1" hangingPunct="1">
              <a:lnSpc>
                <a:spcPct val="90000"/>
              </a:lnSpc>
              <a:defRPr/>
            </a:pPr>
            <a:r>
              <a:rPr lang="en-US" sz="2800" dirty="0"/>
              <a:t>Identify student, open medication book</a:t>
            </a:r>
          </a:p>
          <a:p>
            <a:pPr eaLnBrk="1" hangingPunct="1">
              <a:lnSpc>
                <a:spcPct val="90000"/>
              </a:lnSpc>
              <a:defRPr/>
            </a:pPr>
            <a:r>
              <a:rPr lang="en-US" sz="2800" dirty="0"/>
              <a:t>Verify student’s name with authorization form and medication label. </a:t>
            </a:r>
            <a:r>
              <a:rPr lang="en-US" sz="2800" b="1" dirty="0"/>
              <a:t>Do not </a:t>
            </a:r>
            <a:r>
              <a:rPr lang="en-US" sz="2800" dirty="0"/>
              <a:t>offer the student’s name. They must identify themselves. If they are unwilling or unable (special needs) to say their name, then an adult must identify them. Always use 2 identifiers such as name and: date of birth, color of pill, student number, etc. </a:t>
            </a:r>
          </a:p>
          <a:p>
            <a:pPr eaLnBrk="1" hangingPunct="1">
              <a:lnSpc>
                <a:spcPct val="90000"/>
              </a:lnSpc>
              <a:defRPr/>
            </a:pPr>
            <a:r>
              <a:rPr lang="en-US" sz="2800" b="1" dirty="0">
                <a:solidFill>
                  <a:srgbClr val="C00000"/>
                </a:solidFill>
              </a:rPr>
              <a:t>Always confirm</a:t>
            </a:r>
            <a:r>
              <a:rPr lang="en-US" sz="2800" dirty="0"/>
              <a:t>: Right Student, Right Medicine, Right Dose, Right Time, Right Route, Right Documentation, Right Expiration Date and student has the Right to Refuse*</a:t>
            </a:r>
          </a:p>
          <a:p>
            <a:pPr eaLnBrk="1" hangingPunct="1">
              <a:lnSpc>
                <a:spcPct val="90000"/>
              </a:lnSpc>
              <a:defRPr/>
            </a:pPr>
            <a:r>
              <a:rPr lang="en-US" sz="2800" dirty="0"/>
              <a:t>Administer medication and recheck the 8 rights </a:t>
            </a:r>
          </a:p>
          <a:p>
            <a:pPr eaLnBrk="1" hangingPunct="1">
              <a:lnSpc>
                <a:spcPct val="90000"/>
              </a:lnSpc>
              <a:defRPr/>
            </a:pPr>
            <a:r>
              <a:rPr lang="en-US" sz="2800" dirty="0"/>
              <a:t>Document on Student Medication Record</a:t>
            </a:r>
          </a:p>
          <a:p>
            <a:pPr marL="0" indent="0" eaLnBrk="1" hangingPunct="1">
              <a:lnSpc>
                <a:spcPct val="90000"/>
              </a:lnSpc>
              <a:buNone/>
              <a:defRPr/>
            </a:pPr>
            <a:r>
              <a:rPr lang="en-US" sz="2800" dirty="0"/>
              <a:t>*</a:t>
            </a:r>
            <a:r>
              <a:rPr lang="en-US" dirty="0"/>
              <a:t>Make every effort to administer medication as it is ordered. If student refuses to take medication, contact a parent as soon as possible.</a:t>
            </a:r>
          </a:p>
        </p:txBody>
      </p:sp>
      <p:sp>
        <p:nvSpPr>
          <p:cNvPr id="295939" name="Freeform 4"/>
          <p:cNvSpPr>
            <a:spLocks/>
          </p:cNvSpPr>
          <p:nvPr/>
        </p:nvSpPr>
        <p:spPr bwMode="auto">
          <a:xfrm>
            <a:off x="6096000" y="2362200"/>
            <a:ext cx="2743200" cy="4114800"/>
          </a:xfrm>
          <a:custGeom>
            <a:avLst/>
            <a:gdLst>
              <a:gd name="T0" fmla="*/ 2147483647 w 993"/>
              <a:gd name="T1" fmla="*/ 2147483647 h 1405"/>
              <a:gd name="T2" fmla="*/ 2147483647 w 993"/>
              <a:gd name="T3" fmla="*/ 2147483647 h 1405"/>
              <a:gd name="T4" fmla="*/ 2147483647 w 993"/>
              <a:gd name="T5" fmla="*/ 2147483647 h 1405"/>
              <a:gd name="T6" fmla="*/ 2147483647 w 993"/>
              <a:gd name="T7" fmla="*/ 2147483647 h 1405"/>
              <a:gd name="T8" fmla="*/ 2147483647 w 993"/>
              <a:gd name="T9" fmla="*/ 2147483647 h 1405"/>
              <a:gd name="T10" fmla="*/ 2147483647 w 993"/>
              <a:gd name="T11" fmla="*/ 1166497437 h 1405"/>
              <a:gd name="T12" fmla="*/ 2147483647 w 993"/>
              <a:gd name="T13" fmla="*/ 694750974 h 1405"/>
              <a:gd name="T14" fmla="*/ 2147483647 w 993"/>
              <a:gd name="T15" fmla="*/ 694750974 h 1405"/>
              <a:gd name="T16" fmla="*/ 2147483647 w 993"/>
              <a:gd name="T17" fmla="*/ 1166497437 h 1405"/>
              <a:gd name="T18" fmla="*/ 2147483647 w 993"/>
              <a:gd name="T19" fmla="*/ 2147483647 h 1405"/>
              <a:gd name="T20" fmla="*/ 2147483647 w 993"/>
              <a:gd name="T21" fmla="*/ 2147483647 h 1405"/>
              <a:gd name="T22" fmla="*/ 2147483647 w 993"/>
              <a:gd name="T23" fmla="*/ 2147483647 h 1405"/>
              <a:gd name="T24" fmla="*/ 2147483647 w 993"/>
              <a:gd name="T25" fmla="*/ 514631158 h 1405"/>
              <a:gd name="T26" fmla="*/ 2147483647 w 993"/>
              <a:gd name="T27" fmla="*/ 300201738 h 1405"/>
              <a:gd name="T28" fmla="*/ 2147483647 w 993"/>
              <a:gd name="T29" fmla="*/ 0 h 1405"/>
              <a:gd name="T30" fmla="*/ 2147483647 w 993"/>
              <a:gd name="T31" fmla="*/ 42884706 h 1405"/>
              <a:gd name="T32" fmla="*/ 2147483647 w 993"/>
              <a:gd name="T33" fmla="*/ 385974146 h 1405"/>
              <a:gd name="T34" fmla="*/ 2147483647 w 993"/>
              <a:gd name="T35" fmla="*/ 2147483647 h 1405"/>
              <a:gd name="T36" fmla="*/ 2147483647 w 993"/>
              <a:gd name="T37" fmla="*/ 2147483647 h 1405"/>
              <a:gd name="T38" fmla="*/ 2147483647 w 993"/>
              <a:gd name="T39" fmla="*/ 2147483647 h 1405"/>
              <a:gd name="T40" fmla="*/ 2147483647 w 993"/>
              <a:gd name="T41" fmla="*/ 2147483647 h 1405"/>
              <a:gd name="T42" fmla="*/ 2147483647 w 993"/>
              <a:gd name="T43" fmla="*/ 866295791 h 1405"/>
              <a:gd name="T44" fmla="*/ 1793428716 w 993"/>
              <a:gd name="T45" fmla="*/ 557515852 h 1405"/>
              <a:gd name="T46" fmla="*/ 1488165606 w 993"/>
              <a:gd name="T47" fmla="*/ 694750974 h 1405"/>
              <a:gd name="T48" fmla="*/ 1373691249 w 993"/>
              <a:gd name="T49" fmla="*/ 2147483647 h 1405"/>
              <a:gd name="T50" fmla="*/ 1335532324 w 993"/>
              <a:gd name="T51" fmla="*/ 2147483647 h 1405"/>
              <a:gd name="T52" fmla="*/ 1144743225 w 993"/>
              <a:gd name="T53" fmla="*/ 2147483647 h 1405"/>
              <a:gd name="T54" fmla="*/ 953951364 w 993"/>
              <a:gd name="T55" fmla="*/ 2147483647 h 1405"/>
              <a:gd name="T56" fmla="*/ 915795202 w 993"/>
              <a:gd name="T57" fmla="*/ 2147483647 h 1405"/>
              <a:gd name="T58" fmla="*/ 763162265 w 993"/>
              <a:gd name="T59" fmla="*/ 2147483647 h 1405"/>
              <a:gd name="T60" fmla="*/ 457896220 w 993"/>
              <a:gd name="T61" fmla="*/ 2147483647 h 1405"/>
              <a:gd name="T62" fmla="*/ 38158936 w 993"/>
              <a:gd name="T63" fmla="*/ 2147483647 h 1405"/>
              <a:gd name="T64" fmla="*/ 0 w 993"/>
              <a:gd name="T65" fmla="*/ 2147483647 h 1405"/>
              <a:gd name="T66" fmla="*/ 38158936 w 993"/>
              <a:gd name="T67" fmla="*/ 2147483647 h 1405"/>
              <a:gd name="T68" fmla="*/ 152632980 w 993"/>
              <a:gd name="T69" fmla="*/ 2147483647 h 1405"/>
              <a:gd name="T70" fmla="*/ 648688081 w 993"/>
              <a:gd name="T71" fmla="*/ 2147483647 h 1405"/>
              <a:gd name="T72" fmla="*/ 2022379502 w 993"/>
              <a:gd name="T73" fmla="*/ 2147483647 h 1405"/>
              <a:gd name="T74" fmla="*/ 2147483647 w 993"/>
              <a:gd name="T75" fmla="*/ 2147483647 h 1405"/>
              <a:gd name="T76" fmla="*/ 2147483647 w 993"/>
              <a:gd name="T77" fmla="*/ 2147483647 h 1405"/>
              <a:gd name="T78" fmla="*/ 2147483647 w 993"/>
              <a:gd name="T79" fmla="*/ 2147483647 h 1405"/>
              <a:gd name="T80" fmla="*/ 2147483647 w 993"/>
              <a:gd name="T81" fmla="*/ 2147483647 h 1405"/>
              <a:gd name="T82" fmla="*/ 2147483647 w 993"/>
              <a:gd name="T83" fmla="*/ 2147483647 h 1405"/>
              <a:gd name="T84" fmla="*/ 2147483647 w 993"/>
              <a:gd name="T85" fmla="*/ 2147483647 h 1405"/>
              <a:gd name="T86" fmla="*/ 2147483647 w 993"/>
              <a:gd name="T87" fmla="*/ 2147483647 h 1405"/>
              <a:gd name="T88" fmla="*/ 2147483647 w 993"/>
              <a:gd name="T89" fmla="*/ 2147483647 h 1405"/>
              <a:gd name="T90" fmla="*/ 2147483647 w 993"/>
              <a:gd name="T91" fmla="*/ 2147483647 h 1405"/>
              <a:gd name="T92" fmla="*/ 2147483647 w 993"/>
              <a:gd name="T93" fmla="*/ 2147483647 h 140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1405"/>
              <a:gd name="T143" fmla="*/ 993 w 993"/>
              <a:gd name="T144" fmla="*/ 1405 h 140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1405">
                <a:moveTo>
                  <a:pt x="879" y="547"/>
                </a:moveTo>
                <a:lnTo>
                  <a:pt x="879" y="547"/>
                </a:lnTo>
                <a:lnTo>
                  <a:pt x="839" y="637"/>
                </a:lnTo>
                <a:lnTo>
                  <a:pt x="804" y="703"/>
                </a:lnTo>
                <a:lnTo>
                  <a:pt x="774" y="763"/>
                </a:lnTo>
                <a:lnTo>
                  <a:pt x="764" y="778"/>
                </a:lnTo>
                <a:lnTo>
                  <a:pt x="754" y="788"/>
                </a:lnTo>
                <a:lnTo>
                  <a:pt x="739" y="793"/>
                </a:lnTo>
                <a:lnTo>
                  <a:pt x="729" y="793"/>
                </a:lnTo>
                <a:lnTo>
                  <a:pt x="709" y="788"/>
                </a:lnTo>
                <a:lnTo>
                  <a:pt x="694" y="773"/>
                </a:lnTo>
                <a:lnTo>
                  <a:pt x="684" y="753"/>
                </a:lnTo>
                <a:lnTo>
                  <a:pt x="679" y="723"/>
                </a:lnTo>
                <a:lnTo>
                  <a:pt x="674" y="657"/>
                </a:lnTo>
                <a:lnTo>
                  <a:pt x="674" y="136"/>
                </a:lnTo>
                <a:lnTo>
                  <a:pt x="669" y="116"/>
                </a:lnTo>
                <a:lnTo>
                  <a:pt x="659" y="96"/>
                </a:lnTo>
                <a:lnTo>
                  <a:pt x="639" y="81"/>
                </a:lnTo>
                <a:lnTo>
                  <a:pt x="614" y="75"/>
                </a:lnTo>
                <a:lnTo>
                  <a:pt x="594" y="81"/>
                </a:lnTo>
                <a:lnTo>
                  <a:pt x="574" y="96"/>
                </a:lnTo>
                <a:lnTo>
                  <a:pt x="559" y="116"/>
                </a:lnTo>
                <a:lnTo>
                  <a:pt x="559" y="136"/>
                </a:lnTo>
                <a:lnTo>
                  <a:pt x="559" y="592"/>
                </a:lnTo>
                <a:lnTo>
                  <a:pt x="554" y="602"/>
                </a:lnTo>
                <a:lnTo>
                  <a:pt x="549" y="612"/>
                </a:lnTo>
                <a:lnTo>
                  <a:pt x="539" y="617"/>
                </a:lnTo>
                <a:lnTo>
                  <a:pt x="524" y="622"/>
                </a:lnTo>
                <a:lnTo>
                  <a:pt x="514" y="617"/>
                </a:lnTo>
                <a:lnTo>
                  <a:pt x="504" y="612"/>
                </a:lnTo>
                <a:lnTo>
                  <a:pt x="499" y="602"/>
                </a:lnTo>
                <a:lnTo>
                  <a:pt x="494" y="592"/>
                </a:lnTo>
                <a:lnTo>
                  <a:pt x="494" y="60"/>
                </a:lnTo>
                <a:lnTo>
                  <a:pt x="494" y="45"/>
                </a:lnTo>
                <a:lnTo>
                  <a:pt x="489" y="35"/>
                </a:lnTo>
                <a:lnTo>
                  <a:pt x="469" y="15"/>
                </a:lnTo>
                <a:lnTo>
                  <a:pt x="449" y="5"/>
                </a:lnTo>
                <a:lnTo>
                  <a:pt x="435" y="0"/>
                </a:lnTo>
                <a:lnTo>
                  <a:pt x="420" y="0"/>
                </a:lnTo>
                <a:lnTo>
                  <a:pt x="400" y="5"/>
                </a:lnTo>
                <a:lnTo>
                  <a:pt x="380" y="15"/>
                </a:lnTo>
                <a:lnTo>
                  <a:pt x="365" y="35"/>
                </a:lnTo>
                <a:lnTo>
                  <a:pt x="360" y="45"/>
                </a:lnTo>
                <a:lnTo>
                  <a:pt x="360" y="60"/>
                </a:lnTo>
                <a:lnTo>
                  <a:pt x="360" y="607"/>
                </a:lnTo>
                <a:lnTo>
                  <a:pt x="355" y="617"/>
                </a:lnTo>
                <a:lnTo>
                  <a:pt x="350" y="627"/>
                </a:lnTo>
                <a:lnTo>
                  <a:pt x="340" y="632"/>
                </a:lnTo>
                <a:lnTo>
                  <a:pt x="325" y="637"/>
                </a:lnTo>
                <a:lnTo>
                  <a:pt x="315" y="632"/>
                </a:lnTo>
                <a:lnTo>
                  <a:pt x="305" y="627"/>
                </a:lnTo>
                <a:lnTo>
                  <a:pt x="300" y="617"/>
                </a:lnTo>
                <a:lnTo>
                  <a:pt x="295" y="607"/>
                </a:lnTo>
                <a:lnTo>
                  <a:pt x="295" y="121"/>
                </a:lnTo>
                <a:lnTo>
                  <a:pt x="290" y="101"/>
                </a:lnTo>
                <a:lnTo>
                  <a:pt x="280" y="81"/>
                </a:lnTo>
                <a:lnTo>
                  <a:pt x="260" y="70"/>
                </a:lnTo>
                <a:lnTo>
                  <a:pt x="235" y="65"/>
                </a:lnTo>
                <a:lnTo>
                  <a:pt x="215" y="70"/>
                </a:lnTo>
                <a:lnTo>
                  <a:pt x="195" y="81"/>
                </a:lnTo>
                <a:lnTo>
                  <a:pt x="185" y="101"/>
                </a:lnTo>
                <a:lnTo>
                  <a:pt x="180" y="121"/>
                </a:lnTo>
                <a:lnTo>
                  <a:pt x="180" y="622"/>
                </a:lnTo>
                <a:lnTo>
                  <a:pt x="175" y="632"/>
                </a:lnTo>
                <a:lnTo>
                  <a:pt x="170" y="642"/>
                </a:lnTo>
                <a:lnTo>
                  <a:pt x="160" y="652"/>
                </a:lnTo>
                <a:lnTo>
                  <a:pt x="150" y="652"/>
                </a:lnTo>
                <a:lnTo>
                  <a:pt x="135" y="652"/>
                </a:lnTo>
                <a:lnTo>
                  <a:pt x="125" y="642"/>
                </a:lnTo>
                <a:lnTo>
                  <a:pt x="120" y="632"/>
                </a:lnTo>
                <a:lnTo>
                  <a:pt x="115" y="622"/>
                </a:lnTo>
                <a:lnTo>
                  <a:pt x="120" y="316"/>
                </a:lnTo>
                <a:lnTo>
                  <a:pt x="115" y="296"/>
                </a:lnTo>
                <a:lnTo>
                  <a:pt x="100" y="276"/>
                </a:lnTo>
                <a:lnTo>
                  <a:pt x="80" y="261"/>
                </a:lnTo>
                <a:lnTo>
                  <a:pt x="60" y="256"/>
                </a:lnTo>
                <a:lnTo>
                  <a:pt x="35" y="261"/>
                </a:lnTo>
                <a:lnTo>
                  <a:pt x="15" y="276"/>
                </a:lnTo>
                <a:lnTo>
                  <a:pt x="5" y="296"/>
                </a:lnTo>
                <a:lnTo>
                  <a:pt x="0" y="316"/>
                </a:lnTo>
                <a:lnTo>
                  <a:pt x="0" y="1024"/>
                </a:lnTo>
                <a:lnTo>
                  <a:pt x="5" y="1054"/>
                </a:lnTo>
                <a:lnTo>
                  <a:pt x="5" y="1129"/>
                </a:lnTo>
                <a:lnTo>
                  <a:pt x="10" y="1154"/>
                </a:lnTo>
                <a:lnTo>
                  <a:pt x="20" y="1179"/>
                </a:lnTo>
                <a:lnTo>
                  <a:pt x="30" y="1204"/>
                </a:lnTo>
                <a:lnTo>
                  <a:pt x="45" y="1229"/>
                </a:lnTo>
                <a:lnTo>
                  <a:pt x="85" y="1275"/>
                </a:lnTo>
                <a:lnTo>
                  <a:pt x="135" y="1315"/>
                </a:lnTo>
                <a:lnTo>
                  <a:pt x="195" y="1355"/>
                </a:lnTo>
                <a:lnTo>
                  <a:pt x="265" y="1380"/>
                </a:lnTo>
                <a:lnTo>
                  <a:pt x="300" y="1395"/>
                </a:lnTo>
                <a:lnTo>
                  <a:pt x="340" y="1400"/>
                </a:lnTo>
                <a:lnTo>
                  <a:pt x="375" y="1405"/>
                </a:lnTo>
                <a:lnTo>
                  <a:pt x="415" y="1405"/>
                </a:lnTo>
                <a:lnTo>
                  <a:pt x="494" y="1400"/>
                </a:lnTo>
                <a:lnTo>
                  <a:pt x="559" y="1385"/>
                </a:lnTo>
                <a:lnTo>
                  <a:pt x="619" y="1365"/>
                </a:lnTo>
                <a:lnTo>
                  <a:pt x="669" y="1335"/>
                </a:lnTo>
                <a:lnTo>
                  <a:pt x="714" y="1300"/>
                </a:lnTo>
                <a:lnTo>
                  <a:pt x="754" y="1260"/>
                </a:lnTo>
                <a:lnTo>
                  <a:pt x="784" y="1214"/>
                </a:lnTo>
                <a:lnTo>
                  <a:pt x="804" y="1174"/>
                </a:lnTo>
                <a:lnTo>
                  <a:pt x="834" y="1099"/>
                </a:lnTo>
                <a:lnTo>
                  <a:pt x="869" y="999"/>
                </a:lnTo>
                <a:lnTo>
                  <a:pt x="919" y="858"/>
                </a:lnTo>
                <a:lnTo>
                  <a:pt x="953" y="733"/>
                </a:lnTo>
                <a:lnTo>
                  <a:pt x="978" y="637"/>
                </a:lnTo>
                <a:lnTo>
                  <a:pt x="993" y="557"/>
                </a:lnTo>
                <a:lnTo>
                  <a:pt x="993" y="527"/>
                </a:lnTo>
                <a:lnTo>
                  <a:pt x="988" y="507"/>
                </a:lnTo>
                <a:lnTo>
                  <a:pt x="973" y="492"/>
                </a:lnTo>
                <a:lnTo>
                  <a:pt x="953" y="487"/>
                </a:lnTo>
                <a:lnTo>
                  <a:pt x="928" y="492"/>
                </a:lnTo>
                <a:lnTo>
                  <a:pt x="909" y="502"/>
                </a:lnTo>
                <a:lnTo>
                  <a:pt x="889" y="522"/>
                </a:lnTo>
                <a:lnTo>
                  <a:pt x="879" y="547"/>
                </a:lnTo>
                <a:close/>
              </a:path>
            </a:pathLst>
          </a:custGeom>
          <a:solidFill>
            <a:srgbClr val="808080"/>
          </a:solidFill>
          <a:ln w="9525">
            <a:noFill/>
            <a:round/>
            <a:headEnd/>
            <a:tailEnd/>
          </a:ln>
        </p:spPr>
        <p:txBody>
          <a:bodyPr/>
          <a:lstStyle/>
          <a:p>
            <a:pPr eaLnBrk="0" hangingPunct="0"/>
            <a:endParaRPr lang="en-US" b="1" dirty="0"/>
          </a:p>
        </p:txBody>
      </p:sp>
      <p:sp>
        <p:nvSpPr>
          <p:cNvPr id="295940" name="Text Box 6"/>
          <p:cNvSpPr txBox="1">
            <a:spLocks noChangeArrowheads="1"/>
          </p:cNvSpPr>
          <p:nvPr/>
        </p:nvSpPr>
        <p:spPr bwMode="auto">
          <a:xfrm>
            <a:off x="6019800" y="3200400"/>
            <a:ext cx="428625" cy="17526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Student</a:t>
            </a:r>
          </a:p>
        </p:txBody>
      </p:sp>
      <p:sp>
        <p:nvSpPr>
          <p:cNvPr id="295941" name="Text Box 7"/>
          <p:cNvSpPr txBox="1">
            <a:spLocks noChangeArrowheads="1"/>
          </p:cNvSpPr>
          <p:nvPr/>
        </p:nvSpPr>
        <p:spPr bwMode="auto">
          <a:xfrm>
            <a:off x="6553200" y="2590800"/>
            <a:ext cx="428625" cy="18288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Medicine</a:t>
            </a:r>
          </a:p>
        </p:txBody>
      </p:sp>
      <p:sp>
        <p:nvSpPr>
          <p:cNvPr id="295942" name="Text Box 8"/>
          <p:cNvSpPr txBox="1">
            <a:spLocks noChangeArrowheads="1"/>
          </p:cNvSpPr>
          <p:nvPr/>
        </p:nvSpPr>
        <p:spPr bwMode="auto">
          <a:xfrm>
            <a:off x="7086600" y="2514600"/>
            <a:ext cx="428625" cy="16764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Dose</a:t>
            </a:r>
          </a:p>
        </p:txBody>
      </p:sp>
      <p:sp>
        <p:nvSpPr>
          <p:cNvPr id="295943" name="Text Box 9"/>
          <p:cNvSpPr txBox="1">
            <a:spLocks noChangeArrowheads="1"/>
          </p:cNvSpPr>
          <p:nvPr/>
        </p:nvSpPr>
        <p:spPr bwMode="auto">
          <a:xfrm>
            <a:off x="7620000" y="2743200"/>
            <a:ext cx="428625" cy="12192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Time</a:t>
            </a:r>
          </a:p>
        </p:txBody>
      </p:sp>
      <p:sp>
        <p:nvSpPr>
          <p:cNvPr id="295944" name="Text Box 10"/>
          <p:cNvSpPr txBox="1">
            <a:spLocks noChangeArrowheads="1"/>
          </p:cNvSpPr>
          <p:nvPr/>
        </p:nvSpPr>
        <p:spPr bwMode="auto">
          <a:xfrm>
            <a:off x="8305800" y="3962400"/>
            <a:ext cx="428625" cy="16002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Route</a:t>
            </a:r>
          </a:p>
        </p:txBody>
      </p:sp>
      <p:sp>
        <p:nvSpPr>
          <p:cNvPr id="295945" name="Text Box 12"/>
          <p:cNvSpPr txBox="1">
            <a:spLocks noChangeArrowheads="1"/>
          </p:cNvSpPr>
          <p:nvPr/>
        </p:nvSpPr>
        <p:spPr bwMode="auto">
          <a:xfrm>
            <a:off x="6248400" y="5140715"/>
            <a:ext cx="1996221" cy="307777"/>
          </a:xfrm>
          <a:prstGeom prst="rect">
            <a:avLst/>
          </a:prstGeom>
          <a:noFill/>
          <a:ln w="9525">
            <a:noFill/>
            <a:miter lim="800000"/>
            <a:headEnd/>
            <a:tailEnd/>
          </a:ln>
        </p:spPr>
        <p:txBody>
          <a:bodyPr wrap="square">
            <a:spAutoFit/>
          </a:bodyPr>
          <a:lstStyle/>
          <a:p>
            <a:pPr eaLnBrk="0" hangingPunct="0">
              <a:spcBef>
                <a:spcPct val="50000"/>
              </a:spcBef>
            </a:pPr>
            <a:r>
              <a:rPr lang="en-US" sz="1400" b="1" dirty="0"/>
              <a:t>Right Expiration</a:t>
            </a:r>
          </a:p>
        </p:txBody>
      </p:sp>
      <p:sp>
        <p:nvSpPr>
          <p:cNvPr id="100365" name="Rectangle 13"/>
          <p:cNvSpPr>
            <a:spLocks noChangeArrowheads="1"/>
          </p:cNvSpPr>
          <p:nvPr/>
        </p:nvSpPr>
        <p:spPr bwMode="auto">
          <a:xfrm>
            <a:off x="6172200" y="4840439"/>
            <a:ext cx="2922979" cy="307777"/>
          </a:xfrm>
          <a:prstGeom prst="rect">
            <a:avLst/>
          </a:prstGeom>
          <a:noFill/>
          <a:ln w="9525">
            <a:noFill/>
            <a:miter lim="800000"/>
            <a:headEnd/>
            <a:tailEnd/>
          </a:ln>
          <a:effectLst/>
        </p:spPr>
        <p:txBody>
          <a:bodyPr wrap="square">
            <a:spAutoFit/>
          </a:bodyPr>
          <a:lstStyle/>
          <a:p>
            <a:pPr eaLnBrk="0" hangingPunct="0">
              <a:defRPr/>
            </a:pPr>
            <a:r>
              <a:rPr lang="en-US" sz="1400" dirty="0">
                <a:effectLst>
                  <a:outerShdw blurRad="38100" dist="38100" dir="2700000" algn="tl">
                    <a:srgbClr val="000000"/>
                  </a:outerShdw>
                </a:effectLst>
              </a:rPr>
              <a:t>Right Documentation</a:t>
            </a:r>
          </a:p>
        </p:txBody>
      </p:sp>
      <p:sp>
        <p:nvSpPr>
          <p:cNvPr id="2" name="Rectangle 1"/>
          <p:cNvSpPr/>
          <p:nvPr/>
        </p:nvSpPr>
        <p:spPr>
          <a:xfrm>
            <a:off x="6248400" y="5474053"/>
            <a:ext cx="2822027" cy="307777"/>
          </a:xfrm>
          <a:prstGeom prst="rect">
            <a:avLst/>
          </a:prstGeom>
        </p:spPr>
        <p:txBody>
          <a:bodyPr wrap="square">
            <a:spAutoFit/>
          </a:bodyPr>
          <a:lstStyle/>
          <a:p>
            <a:r>
              <a:rPr lang="en-US" sz="1400" b="1" dirty="0"/>
              <a:t>Right to Refuse</a:t>
            </a:r>
            <a:endParaRPr lang="en-US" sz="1400" dirty="0"/>
          </a:p>
        </p:txBody>
      </p:sp>
    </p:spTree>
    <p:extLst>
      <p:ext uri="{BB962C8B-B14F-4D97-AF65-F5344CB8AC3E}">
        <p14:creationId xmlns:p14="http://schemas.microsoft.com/office/powerpoint/2010/main" val="316410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987425"/>
          </a:xfrm>
        </p:spPr>
        <p:txBody>
          <a:bodyPr>
            <a:normAutofit/>
          </a:bodyPr>
          <a:lstStyle/>
          <a:p>
            <a:pPr eaLnBrk="1" hangingPunct="1">
              <a:defRPr/>
            </a:pPr>
            <a:r>
              <a:rPr lang="en-US" sz="2700" dirty="0"/>
              <a:t>When can a routine (scheduled) </a:t>
            </a:r>
            <a:br>
              <a:rPr lang="en-US" sz="2700" dirty="0"/>
            </a:br>
            <a:r>
              <a:rPr lang="en-US" sz="2700" dirty="0"/>
              <a:t>medication be administered</a:t>
            </a:r>
            <a:r>
              <a:rPr lang="en-US" dirty="0"/>
              <a:t>?</a:t>
            </a:r>
            <a:endParaRPr lang="en-US" sz="3600" dirty="0"/>
          </a:p>
        </p:txBody>
      </p:sp>
      <p:sp>
        <p:nvSpPr>
          <p:cNvPr id="24579" name="Rectangle 3"/>
          <p:cNvSpPr>
            <a:spLocks noGrp="1" noChangeArrowheads="1"/>
          </p:cNvSpPr>
          <p:nvPr>
            <p:ph type="body" sz="half" idx="1"/>
          </p:nvPr>
        </p:nvSpPr>
        <p:spPr>
          <a:xfrm>
            <a:off x="457200" y="1676400"/>
            <a:ext cx="4800600" cy="4876800"/>
          </a:xfrm>
        </p:spPr>
        <p:txBody>
          <a:bodyPr>
            <a:normAutofit/>
          </a:bodyPr>
          <a:lstStyle/>
          <a:p>
            <a:pPr eaLnBrk="1" hangingPunct="1">
              <a:lnSpc>
                <a:spcPct val="90000"/>
              </a:lnSpc>
              <a:defRPr/>
            </a:pPr>
            <a:r>
              <a:rPr lang="en-US" sz="2400" dirty="0"/>
              <a:t>Approved window for administration at school is </a:t>
            </a:r>
            <a:r>
              <a:rPr lang="en-US" sz="2400" dirty="0">
                <a:solidFill>
                  <a:schemeClr val="hlink"/>
                </a:solidFill>
              </a:rPr>
              <a:t>1 </a:t>
            </a:r>
            <a:r>
              <a:rPr lang="en-US" sz="2400" dirty="0" err="1">
                <a:solidFill>
                  <a:schemeClr val="hlink"/>
                </a:solidFill>
              </a:rPr>
              <a:t>hr</a:t>
            </a:r>
            <a:r>
              <a:rPr lang="en-US" sz="2400" dirty="0"/>
              <a:t> before until </a:t>
            </a:r>
            <a:r>
              <a:rPr lang="en-US" sz="2400" dirty="0">
                <a:solidFill>
                  <a:schemeClr val="hlink"/>
                </a:solidFill>
              </a:rPr>
              <a:t>1 </a:t>
            </a:r>
            <a:r>
              <a:rPr lang="en-US" sz="2400" dirty="0" err="1">
                <a:solidFill>
                  <a:schemeClr val="hlink"/>
                </a:solidFill>
              </a:rPr>
              <a:t>hr</a:t>
            </a:r>
            <a:r>
              <a:rPr lang="en-US" sz="2400" dirty="0"/>
              <a:t> after prescribed time (2 </a:t>
            </a:r>
            <a:r>
              <a:rPr lang="en-US" sz="2400" dirty="0" err="1"/>
              <a:t>hr</a:t>
            </a:r>
            <a:r>
              <a:rPr lang="en-US" sz="2400" dirty="0"/>
              <a:t> window of time)</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Exception: Medications that must be given at meal times (i.e. Reglan 30 minutes before meals)</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Use tick sheet to prevent missed doses.  Use of tick sheet is NOT optional.</a:t>
            </a:r>
          </a:p>
          <a:p>
            <a:pPr eaLnBrk="1" hangingPunct="1">
              <a:lnSpc>
                <a:spcPct val="90000"/>
              </a:lnSpc>
              <a:buFont typeface="Wingdings" pitchFamily="2" charset="2"/>
              <a:buNone/>
              <a:defRPr/>
            </a:pPr>
            <a:endParaRPr lang="en-US" sz="2400" dirty="0"/>
          </a:p>
        </p:txBody>
      </p:sp>
      <p:pic>
        <p:nvPicPr>
          <p:cNvPr id="331779" name="Picture 4" descr="j0199371"/>
          <p:cNvPicPr>
            <a:picLocks noGrp="1" noChangeAspect="1" noChangeArrowheads="1"/>
          </p:cNvPicPr>
          <p:nvPr>
            <p:ph type="clipArt" sz="half" idx="2"/>
          </p:nvPr>
        </p:nvPicPr>
        <p:blipFill>
          <a:blip r:embed="rId3" cstate="print"/>
          <a:srcRect/>
          <a:stretch>
            <a:fillRect/>
          </a:stretch>
        </p:blipFill>
        <p:spPr>
          <a:xfrm>
            <a:off x="6088062" y="0"/>
            <a:ext cx="2598738" cy="3200400"/>
          </a:xfrm>
        </p:spPr>
      </p:pic>
      <p:sp>
        <p:nvSpPr>
          <p:cNvPr id="331780" name="Text Box 5"/>
          <p:cNvSpPr txBox="1">
            <a:spLocks noChangeArrowheads="1"/>
          </p:cNvSpPr>
          <p:nvPr/>
        </p:nvSpPr>
        <p:spPr bwMode="auto">
          <a:xfrm>
            <a:off x="5939631" y="3581400"/>
            <a:ext cx="2895600" cy="1938992"/>
          </a:xfrm>
          <a:prstGeom prst="rect">
            <a:avLst/>
          </a:prstGeom>
          <a:noFill/>
          <a:ln w="9525">
            <a:noFill/>
            <a:miter lim="800000"/>
            <a:headEnd/>
            <a:tailEnd/>
          </a:ln>
        </p:spPr>
        <p:txBody>
          <a:bodyPr>
            <a:spAutoFit/>
          </a:bodyPr>
          <a:lstStyle/>
          <a:p>
            <a:pPr algn="ctr"/>
            <a:r>
              <a:rPr lang="en-US" sz="2400" b="1" dirty="0">
                <a:solidFill>
                  <a:srgbClr val="C00000"/>
                </a:solidFill>
                <a:latin typeface="Tahoma" pitchFamily="34" charset="0"/>
                <a:cs typeface="Arial" charset="0"/>
              </a:rPr>
              <a:t>Any medication given outside of the 2 hour window is a medication error.</a:t>
            </a:r>
          </a:p>
        </p:txBody>
      </p:sp>
    </p:spTree>
    <p:extLst>
      <p:ext uri="{BB962C8B-B14F-4D97-AF65-F5344CB8AC3E}">
        <p14:creationId xmlns:p14="http://schemas.microsoft.com/office/powerpoint/2010/main" val="2757281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97523" y="76200"/>
            <a:ext cx="8446477" cy="1084263"/>
          </a:xfrm>
        </p:spPr>
        <p:txBody>
          <a:bodyPr>
            <a:normAutofit/>
          </a:bodyPr>
          <a:lstStyle/>
          <a:p>
            <a:pPr eaLnBrk="1" hangingPunct="1">
              <a:defRPr/>
            </a:pPr>
            <a:r>
              <a:rPr lang="en-US" sz="4000" dirty="0"/>
              <a:t>Student Medication Record (SMR)</a:t>
            </a:r>
            <a:endParaRPr lang="en-US" sz="4000" b="1" dirty="0"/>
          </a:p>
        </p:txBody>
      </p:sp>
      <p:sp>
        <p:nvSpPr>
          <p:cNvPr id="35843" name="Rectangle 3"/>
          <p:cNvSpPr>
            <a:spLocks noGrp="1" noChangeArrowheads="1"/>
          </p:cNvSpPr>
          <p:nvPr>
            <p:ph idx="1"/>
          </p:nvPr>
        </p:nvSpPr>
        <p:spPr>
          <a:xfrm>
            <a:off x="457200" y="1236663"/>
            <a:ext cx="8458200" cy="5164137"/>
          </a:xfrm>
        </p:spPr>
        <p:txBody>
          <a:bodyPr>
            <a:normAutofit fontScale="92500" lnSpcReduction="10000"/>
          </a:bodyPr>
          <a:lstStyle/>
          <a:p>
            <a:pPr eaLnBrk="1" hangingPunct="1">
              <a:defRPr/>
            </a:pPr>
            <a:r>
              <a:rPr lang="en-US" sz="2800" dirty="0"/>
              <a:t>An SMR must be initiated for each student’s medication. This is kept in the medication book.  </a:t>
            </a:r>
          </a:p>
          <a:p>
            <a:pPr eaLnBrk="1" hangingPunct="1">
              <a:defRPr/>
            </a:pPr>
            <a:r>
              <a:rPr lang="en-US" sz="2800" dirty="0"/>
              <a:t>Clinic staff will store completed/outdated SMRs by scanning and attaching in the student’s Medical Tab in Focus Student Information System and then filing it in student’s Cumulative School Health Record or storing it in the clinic forms box in a secure location. </a:t>
            </a:r>
          </a:p>
          <a:p>
            <a:pPr eaLnBrk="1" hangingPunct="1">
              <a:defRPr/>
            </a:pPr>
            <a:r>
              <a:rPr lang="en-US" sz="2800" dirty="0"/>
              <a:t>To transfer students within the District, scan and attach SMR and Dispersion of Medication Form in student’s Medical tab in Focus and them place SMR and Dispersion of Medication  Form in student’s Cumulative Health Record Folder and send to receiving school.</a:t>
            </a:r>
            <a:endParaRPr lang="en-US" sz="2800" dirty="0">
              <a:solidFill>
                <a:srgbClr val="FF0000"/>
              </a:solidFill>
            </a:endParaRPr>
          </a:p>
          <a:p>
            <a:pPr>
              <a:defRPr/>
            </a:pPr>
            <a:r>
              <a:rPr lang="en-US" sz="2800" dirty="0"/>
              <a:t>Current SMR’s are available in the clinic forms folder online at</a:t>
            </a:r>
            <a:r>
              <a:rPr lang="en-US" dirty="0"/>
              <a:t>: </a:t>
            </a:r>
            <a:r>
              <a:rPr lang="en-US" sz="2000" b="1" dirty="0">
                <a:solidFill>
                  <a:srgbClr val="C00000"/>
                </a:solidFill>
              </a:rPr>
              <a:t>https://ecsd-fl.schoolloop.com/health_services</a:t>
            </a:r>
            <a:endParaRPr lang="en-US" sz="2000" dirty="0">
              <a:solidFill>
                <a:srgbClr val="C00000"/>
              </a:solidFill>
            </a:endParaRPr>
          </a:p>
        </p:txBody>
      </p:sp>
    </p:spTree>
    <p:extLst>
      <p:ext uri="{BB962C8B-B14F-4D97-AF65-F5344CB8AC3E}">
        <p14:creationId xmlns:p14="http://schemas.microsoft.com/office/powerpoint/2010/main" val="3177957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381000" y="0"/>
            <a:ext cx="8153400" cy="533400"/>
          </a:xfrm>
        </p:spPr>
        <p:txBody>
          <a:bodyPr>
            <a:normAutofit fontScale="90000"/>
          </a:bodyPr>
          <a:lstStyle/>
          <a:p>
            <a:pPr eaLnBrk="1" hangingPunct="1">
              <a:defRPr/>
            </a:pPr>
            <a:br>
              <a:rPr lang="en-US" sz="2800" dirty="0"/>
            </a:br>
            <a:r>
              <a:rPr lang="en-US" sz="2800" dirty="0"/>
              <a:t>        </a:t>
            </a:r>
            <a:endParaRPr lang="en-US" sz="3200" dirty="0"/>
          </a:p>
        </p:txBody>
      </p:sp>
      <p:sp>
        <p:nvSpPr>
          <p:cNvPr id="30722" name="Rectangle 4"/>
          <p:cNvSpPr>
            <a:spLocks noChangeArrowheads="1"/>
          </p:cNvSpPr>
          <p:nvPr/>
        </p:nvSpPr>
        <p:spPr bwMode="auto">
          <a:xfrm>
            <a:off x="228600" y="410286"/>
            <a:ext cx="3886200" cy="5970865"/>
          </a:xfrm>
          <a:prstGeom prst="rect">
            <a:avLst/>
          </a:prstGeom>
          <a:noFill/>
          <a:ln w="9525">
            <a:noFill/>
            <a:miter lim="800000"/>
            <a:headEnd/>
            <a:tailEnd/>
          </a:ln>
        </p:spPr>
        <p:txBody>
          <a:bodyPr wrap="square" anchor="ctr">
            <a:spAutoFit/>
          </a:bodyPr>
          <a:lstStyle/>
          <a:p>
            <a:pPr eaLnBrk="0" hangingPunct="0"/>
            <a:r>
              <a:rPr lang="en-US" sz="2000" b="1" dirty="0"/>
              <a:t>              </a:t>
            </a:r>
          </a:p>
          <a:p>
            <a:pPr eaLnBrk="0" hangingPunct="0"/>
            <a:r>
              <a:rPr lang="en-US" sz="2800" b="1" u="sng" dirty="0"/>
              <a:t>Dispersion of Medication Form </a:t>
            </a:r>
          </a:p>
          <a:p>
            <a:pPr eaLnBrk="0" hangingPunct="0"/>
            <a:endParaRPr lang="en-US" sz="2800" b="1" u="sng" dirty="0"/>
          </a:p>
          <a:p>
            <a:pPr eaLnBrk="0" hangingPunct="0"/>
            <a:r>
              <a:rPr lang="en-US" sz="2000" b="1" dirty="0"/>
              <a:t> </a:t>
            </a:r>
            <a:r>
              <a:rPr lang="en-US" sz="2000" dirty="0"/>
              <a:t>The current form is dated July 1, 2021 and is available in school clinics and on the District website:    </a:t>
            </a:r>
            <a:r>
              <a:rPr lang="en-US" sz="2000" b="1" dirty="0">
                <a:solidFill>
                  <a:srgbClr val="FF0000"/>
                </a:solidFill>
              </a:rPr>
              <a:t> </a:t>
            </a:r>
            <a:r>
              <a:rPr lang="en-US" sz="2000" dirty="0">
                <a:solidFill>
                  <a:srgbClr val="FF0000"/>
                </a:solidFill>
              </a:rPr>
              <a:t>https://ecsdfl.schoolloop.com/health_services</a:t>
            </a:r>
            <a:endParaRPr lang="en-US" sz="2000" dirty="0"/>
          </a:p>
          <a:p>
            <a:pPr eaLnBrk="0" hangingPunct="0"/>
            <a:r>
              <a:rPr lang="en-US" sz="2000" dirty="0"/>
              <a:t>Maintain properly signed Dispersion of Medication Form in the Medication Administration Book.</a:t>
            </a:r>
          </a:p>
          <a:p>
            <a:pPr lvl="1" eaLnBrk="0" hangingPunct="0"/>
            <a:endParaRPr lang="en-US" sz="2000" dirty="0"/>
          </a:p>
          <a:p>
            <a:pPr lvl="1" eaLnBrk="0" hangingPunct="0"/>
            <a:endParaRPr lang="en-US" sz="2000" dirty="0">
              <a:solidFill>
                <a:srgbClr val="FFFF00"/>
              </a:solidFill>
            </a:endParaRPr>
          </a:p>
          <a:p>
            <a:pPr lvl="1" eaLnBrk="0" hangingPunct="0"/>
            <a:endParaRPr lang="en-US" sz="2000" dirty="0">
              <a:solidFill>
                <a:srgbClr val="FFFF00"/>
              </a:solidFill>
            </a:endParaRPr>
          </a:p>
          <a:p>
            <a:pPr lvl="1" eaLnBrk="0" hangingPunct="0"/>
            <a:r>
              <a:rPr lang="en-US" dirty="0"/>
              <a:t> </a:t>
            </a:r>
          </a:p>
        </p:txBody>
      </p:sp>
      <p:graphicFrame>
        <p:nvGraphicFramePr>
          <p:cNvPr id="2" name="Object 1"/>
          <p:cNvGraphicFramePr>
            <a:graphicFrameLocks noChangeAspect="1"/>
          </p:cNvGraphicFramePr>
          <p:nvPr>
            <p:extLst>
              <p:ext uri="{D42A27DB-BD31-4B8C-83A1-F6EECF244321}">
                <p14:modId xmlns:p14="http://schemas.microsoft.com/office/powerpoint/2010/main" val="2410483006"/>
              </p:ext>
            </p:extLst>
          </p:nvPr>
        </p:nvGraphicFramePr>
        <p:xfrm>
          <a:off x="4114800" y="59262"/>
          <a:ext cx="5122453" cy="6629666"/>
        </p:xfrm>
        <a:graphic>
          <a:graphicData uri="http://schemas.openxmlformats.org/presentationml/2006/ole">
            <mc:AlternateContent xmlns:mc="http://schemas.openxmlformats.org/markup-compatibility/2006">
              <mc:Choice xmlns:v="urn:schemas-microsoft-com:vml" Requires="v">
                <p:oleObj spid="_x0000_s1054" name="Acrobat Document" r:id="rId4" imgW="5829199" imgH="7543800" progId="AcroExch.Document.DC">
                  <p:embed/>
                </p:oleObj>
              </mc:Choice>
              <mc:Fallback>
                <p:oleObj name="Acrobat Document" r:id="rId4" imgW="5829199" imgH="7543800" progId="AcroExch.Document.DC">
                  <p:embed/>
                  <p:pic>
                    <p:nvPicPr>
                      <p:cNvPr id="0" name=""/>
                      <p:cNvPicPr/>
                      <p:nvPr/>
                    </p:nvPicPr>
                    <p:blipFill>
                      <a:blip r:embed="rId5"/>
                      <a:stretch>
                        <a:fillRect/>
                      </a:stretch>
                    </p:blipFill>
                    <p:spPr>
                      <a:xfrm>
                        <a:off x="4114800" y="59262"/>
                        <a:ext cx="5122453" cy="6629666"/>
                      </a:xfrm>
                      <a:prstGeom prst="rect">
                        <a:avLst/>
                      </a:prstGeom>
                    </p:spPr>
                  </p:pic>
                </p:oleObj>
              </mc:Fallback>
            </mc:AlternateContent>
          </a:graphicData>
        </a:graphic>
      </p:graphicFrame>
    </p:spTree>
    <p:extLst>
      <p:ext uri="{BB962C8B-B14F-4D97-AF65-F5344CB8AC3E}">
        <p14:creationId xmlns:p14="http://schemas.microsoft.com/office/powerpoint/2010/main" val="29465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a:t>Introduction</a:t>
            </a:r>
          </a:p>
        </p:txBody>
      </p:sp>
      <p:sp>
        <p:nvSpPr>
          <p:cNvPr id="61443" name="Rectangle 3"/>
          <p:cNvSpPr>
            <a:spLocks noGrp="1" noChangeArrowheads="1"/>
          </p:cNvSpPr>
          <p:nvPr>
            <p:ph idx="1"/>
          </p:nvPr>
        </p:nvSpPr>
        <p:spPr/>
        <p:txBody>
          <a:bodyPr/>
          <a:lstStyle/>
          <a:p>
            <a:pPr eaLnBrk="1" hangingPunct="1">
              <a:defRPr/>
            </a:pPr>
            <a:r>
              <a:rPr lang="en-US" dirty="0"/>
              <a:t>This module is designed for staff who have previously completed the Initial Health Services Workshop in person. </a:t>
            </a:r>
          </a:p>
          <a:p>
            <a:pPr eaLnBrk="1" hangingPunct="1">
              <a:defRPr/>
            </a:pPr>
            <a:endParaRPr lang="en-US" dirty="0"/>
          </a:p>
          <a:p>
            <a:pPr eaLnBrk="1" hangingPunct="1">
              <a:defRPr/>
            </a:pPr>
            <a:r>
              <a:rPr lang="en-US" dirty="0"/>
              <a:t>This module, post test and </a:t>
            </a:r>
            <a:r>
              <a:rPr lang="en-US" b="1" u="sng" dirty="0"/>
              <a:t>check off of skills by RN </a:t>
            </a:r>
            <a:r>
              <a:rPr lang="en-US" dirty="0"/>
              <a:t>fulfills the annual update requirement for staff administering medications.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72" name="Text Box 8"/>
          <p:cNvSpPr txBox="1">
            <a:spLocks noChangeArrowheads="1"/>
          </p:cNvSpPr>
          <p:nvPr/>
        </p:nvSpPr>
        <p:spPr bwMode="auto">
          <a:xfrm>
            <a:off x="609600" y="457200"/>
            <a:ext cx="2438400" cy="366713"/>
          </a:xfrm>
          <a:prstGeom prst="rect">
            <a:avLst/>
          </a:prstGeom>
          <a:noFill/>
          <a:ln w="9525">
            <a:noFill/>
            <a:miter lim="800000"/>
            <a:headEnd/>
            <a:tailEnd/>
          </a:ln>
        </p:spPr>
        <p:txBody>
          <a:bodyPr>
            <a:spAutoFit/>
          </a:bodyPr>
          <a:lstStyle/>
          <a:p>
            <a:pPr eaLnBrk="0" hangingPunct="0"/>
            <a:endParaRPr lang="en-US"/>
          </a:p>
        </p:txBody>
      </p:sp>
      <p:sp>
        <p:nvSpPr>
          <p:cNvPr id="267273" name="Text Box 12"/>
          <p:cNvSpPr txBox="1">
            <a:spLocks noChangeArrowheads="1"/>
          </p:cNvSpPr>
          <p:nvPr/>
        </p:nvSpPr>
        <p:spPr bwMode="auto">
          <a:xfrm>
            <a:off x="381000" y="990600"/>
            <a:ext cx="3048000" cy="366713"/>
          </a:xfrm>
          <a:prstGeom prst="rect">
            <a:avLst/>
          </a:prstGeom>
          <a:noFill/>
          <a:ln w="9525">
            <a:noFill/>
            <a:miter lim="800000"/>
            <a:headEnd/>
            <a:tailEnd/>
          </a:ln>
        </p:spPr>
        <p:txBody>
          <a:bodyPr>
            <a:spAutoFit/>
          </a:bodyPr>
          <a:lstStyle/>
          <a:p>
            <a:pPr eaLnBrk="0" hangingPunct="0"/>
            <a:endParaRPr lang="en-US"/>
          </a:p>
        </p:txBody>
      </p:sp>
      <p:sp>
        <p:nvSpPr>
          <p:cNvPr id="267278" name="Rectangle 14"/>
          <p:cNvSpPr>
            <a:spLocks noGrp="1" noChangeArrowheads="1"/>
          </p:cNvSpPr>
          <p:nvPr>
            <p:ph type="body" sz="half" idx="1"/>
          </p:nvPr>
        </p:nvSpPr>
        <p:spPr>
          <a:xfrm>
            <a:off x="325436" y="228600"/>
            <a:ext cx="4322764" cy="5943599"/>
          </a:xfrm>
        </p:spPr>
        <p:txBody>
          <a:bodyPr>
            <a:normAutofit/>
          </a:bodyPr>
          <a:lstStyle/>
          <a:p>
            <a:pPr eaLnBrk="1" hangingPunct="1">
              <a:defRPr/>
            </a:pPr>
            <a:r>
              <a:rPr lang="en-US" sz="2800" dirty="0"/>
              <a:t>Current Dispersion of Stock Over-The-Counter Medication Form</a:t>
            </a:r>
          </a:p>
          <a:p>
            <a:pPr eaLnBrk="1" hangingPunct="1">
              <a:defRPr/>
            </a:pPr>
            <a:r>
              <a:rPr lang="en-US" sz="2800" dirty="0"/>
              <a:t>Revised </a:t>
            </a:r>
            <a:r>
              <a:rPr lang="en-US" sz="2800" b="1" dirty="0"/>
              <a:t>July 5, 2019</a:t>
            </a:r>
          </a:p>
          <a:p>
            <a:pPr eaLnBrk="1" hangingPunct="1">
              <a:defRPr/>
            </a:pPr>
            <a:r>
              <a:rPr lang="en-US" sz="2800" dirty="0"/>
              <a:t>Allows RN (only) to assess and give medication for fever above 102° while awaiting transportation</a:t>
            </a:r>
          </a:p>
          <a:p>
            <a:pPr eaLnBrk="1" hangingPunct="1">
              <a:defRPr/>
            </a:pPr>
            <a:r>
              <a:rPr lang="en-US" sz="2800" dirty="0"/>
              <a:t>Form is available on District website and in the school clinic</a:t>
            </a:r>
          </a:p>
          <a:p>
            <a:pPr eaLnBrk="1" hangingPunct="1">
              <a:defRPr/>
            </a:pPr>
            <a:endParaRPr lang="en-US" sz="2800" dirty="0"/>
          </a:p>
        </p:txBody>
      </p:sp>
      <p:sp>
        <p:nvSpPr>
          <p:cNvPr id="267275" name="Text Box 19"/>
          <p:cNvSpPr txBox="1">
            <a:spLocks noChangeArrowheads="1"/>
          </p:cNvSpPr>
          <p:nvPr/>
        </p:nvSpPr>
        <p:spPr bwMode="auto">
          <a:xfrm>
            <a:off x="5791200" y="2824162"/>
            <a:ext cx="1219200" cy="376237"/>
          </a:xfrm>
          <a:prstGeom prst="rect">
            <a:avLst/>
          </a:prstGeom>
          <a:noFill/>
          <a:ln w="9525">
            <a:solidFill>
              <a:srgbClr val="FF5050"/>
            </a:solidFill>
            <a:miter lim="800000"/>
            <a:headEnd/>
            <a:tailEnd/>
          </a:ln>
        </p:spPr>
        <p:txBody>
          <a:bodyPr>
            <a:spAutoFit/>
          </a:bodyPr>
          <a:lstStyle/>
          <a:p>
            <a:pPr eaLnBrk="0" hangingPunct="0">
              <a:spcBef>
                <a:spcPct val="50000"/>
              </a:spcBef>
            </a:pPr>
            <a:endParaRPr lang="en-US"/>
          </a:p>
        </p:txBody>
      </p:sp>
      <p:sp>
        <p:nvSpPr>
          <p:cNvPr id="6" name="Text Box 19"/>
          <p:cNvSpPr txBox="1">
            <a:spLocks noChangeArrowheads="1"/>
          </p:cNvSpPr>
          <p:nvPr/>
        </p:nvSpPr>
        <p:spPr bwMode="auto">
          <a:xfrm>
            <a:off x="5791200" y="2824162"/>
            <a:ext cx="1219200" cy="376237"/>
          </a:xfrm>
          <a:prstGeom prst="rect">
            <a:avLst/>
          </a:prstGeom>
          <a:noFill/>
          <a:ln w="9525">
            <a:solidFill>
              <a:srgbClr val="FF5050"/>
            </a:solidFill>
            <a:miter lim="800000"/>
            <a:headEnd/>
            <a:tailEnd/>
          </a:ln>
        </p:spPr>
        <p:txBody>
          <a:bodyPr>
            <a:spAutoFit/>
          </a:bodyPr>
          <a:lstStyle/>
          <a:p>
            <a:pPr eaLnBrk="0" hangingPunct="0">
              <a:spcBef>
                <a:spcPct val="50000"/>
              </a:spcBef>
            </a:pPr>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2775766906"/>
              </p:ext>
            </p:extLst>
          </p:nvPr>
        </p:nvGraphicFramePr>
        <p:xfrm>
          <a:off x="4800600" y="98424"/>
          <a:ext cx="4191000" cy="6683375"/>
        </p:xfrm>
        <a:graphic>
          <a:graphicData uri="http://schemas.openxmlformats.org/presentationml/2006/ole">
            <mc:AlternateContent xmlns:mc="http://schemas.openxmlformats.org/markup-compatibility/2006">
              <mc:Choice xmlns:v="urn:schemas-microsoft-com:vml" Requires="v">
                <p:oleObj spid="_x0000_s2077" name="Acrobat Document" r:id="rId3" imgW="5829199" imgH="7543800" progId="AcroExch.Document.DC">
                  <p:embed/>
                </p:oleObj>
              </mc:Choice>
              <mc:Fallback>
                <p:oleObj name="Acrobat Document" r:id="rId3" imgW="5829199" imgH="7543800" progId="AcroExch.Document.DC">
                  <p:embed/>
                  <p:pic>
                    <p:nvPicPr>
                      <p:cNvPr id="0" name=""/>
                      <p:cNvPicPr/>
                      <p:nvPr/>
                    </p:nvPicPr>
                    <p:blipFill>
                      <a:blip r:embed="rId4"/>
                      <a:stretch>
                        <a:fillRect/>
                      </a:stretch>
                    </p:blipFill>
                    <p:spPr>
                      <a:xfrm>
                        <a:off x="4800600" y="98424"/>
                        <a:ext cx="4191000" cy="6683375"/>
                      </a:xfrm>
                      <a:prstGeom prst="rect">
                        <a:avLst/>
                      </a:prstGeom>
                    </p:spPr>
                  </p:pic>
                </p:oleObj>
              </mc:Fallback>
            </mc:AlternateContent>
          </a:graphicData>
        </a:graphic>
      </p:graphicFrame>
    </p:spTree>
    <p:extLst>
      <p:ext uri="{BB962C8B-B14F-4D97-AF65-F5344CB8AC3E}">
        <p14:creationId xmlns:p14="http://schemas.microsoft.com/office/powerpoint/2010/main" val="316129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body" sz="half" idx="1"/>
          </p:nvPr>
        </p:nvSpPr>
        <p:spPr>
          <a:xfrm>
            <a:off x="533400" y="457200"/>
            <a:ext cx="4724400" cy="6019800"/>
          </a:xfrm>
        </p:spPr>
        <p:txBody>
          <a:bodyPr>
            <a:normAutofit/>
          </a:bodyPr>
          <a:lstStyle/>
          <a:p>
            <a:pPr eaLnBrk="1" hangingPunct="1">
              <a:defRPr/>
            </a:pPr>
            <a:r>
              <a:rPr lang="en-US" sz="2800" dirty="0"/>
              <a:t>The following slides contain information about the five OTC medications that are stocked in clinics as available.</a:t>
            </a:r>
          </a:p>
          <a:p>
            <a:pPr eaLnBrk="1" hangingPunct="1">
              <a:buFont typeface="Wingdings" pitchFamily="2" charset="2"/>
              <a:buNone/>
              <a:defRPr/>
            </a:pPr>
            <a:endParaRPr lang="en-US" sz="1000" dirty="0"/>
          </a:p>
          <a:p>
            <a:pPr eaLnBrk="1" hangingPunct="1">
              <a:defRPr/>
            </a:pPr>
            <a:r>
              <a:rPr lang="en-US" sz="2800" dirty="0"/>
              <a:t>It is important to know this information </a:t>
            </a:r>
            <a:r>
              <a:rPr lang="en-US" sz="2800" dirty="0">
                <a:solidFill>
                  <a:srgbClr val="C00000"/>
                </a:solidFill>
              </a:rPr>
              <a:t>before</a:t>
            </a:r>
            <a:r>
              <a:rPr lang="en-US" sz="2800" dirty="0"/>
              <a:t> administering these drugs to a student. </a:t>
            </a:r>
          </a:p>
          <a:p>
            <a:pPr eaLnBrk="1" hangingPunct="1">
              <a:buFont typeface="Wingdings" pitchFamily="2" charset="2"/>
              <a:buNone/>
              <a:defRPr/>
            </a:pPr>
            <a:endParaRPr lang="en-US" sz="1000" dirty="0"/>
          </a:p>
          <a:p>
            <a:pPr eaLnBrk="1" hangingPunct="1">
              <a:defRPr/>
            </a:pPr>
            <a:r>
              <a:rPr lang="en-US" sz="2800" dirty="0"/>
              <a:t>If you have questions, consult with your school nurse.</a:t>
            </a:r>
          </a:p>
          <a:p>
            <a:pPr eaLnBrk="1" hangingPunct="1">
              <a:buFont typeface="Wingdings" pitchFamily="2" charset="2"/>
              <a:buNone/>
              <a:defRPr/>
            </a:pPr>
            <a:endParaRPr lang="en-US" sz="2800" dirty="0"/>
          </a:p>
          <a:p>
            <a:pPr eaLnBrk="1" hangingPunct="1">
              <a:buFont typeface="Wingdings" pitchFamily="2" charset="2"/>
              <a:buNone/>
              <a:defRPr/>
            </a:pPr>
            <a:endParaRPr lang="en-US" sz="2800" dirty="0"/>
          </a:p>
        </p:txBody>
      </p:sp>
      <p:pic>
        <p:nvPicPr>
          <p:cNvPr id="278530" name="Picture 6" descr="MCj03967320000[1]"/>
          <p:cNvPicPr>
            <a:picLocks noGrp="1" noChangeAspect="1" noChangeArrowheads="1"/>
          </p:cNvPicPr>
          <p:nvPr>
            <p:ph sz="half" idx="2"/>
          </p:nvPr>
        </p:nvPicPr>
        <p:blipFill>
          <a:blip r:embed="rId3" cstate="print"/>
          <a:srcRect/>
          <a:stretch>
            <a:fillRect/>
          </a:stretch>
        </p:blipFill>
        <p:spPr>
          <a:xfrm>
            <a:off x="5257800" y="1371600"/>
            <a:ext cx="3657600" cy="36576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en-US"/>
              <a:t>Acetaminophen (Tylenol)</a:t>
            </a:r>
          </a:p>
        </p:txBody>
      </p:sp>
      <p:sp>
        <p:nvSpPr>
          <p:cNvPr id="83971" name="Rectangle 3"/>
          <p:cNvSpPr>
            <a:spLocks noGrp="1" noChangeArrowheads="1"/>
          </p:cNvSpPr>
          <p:nvPr>
            <p:ph idx="1"/>
          </p:nvPr>
        </p:nvSpPr>
        <p:spPr>
          <a:xfrm>
            <a:off x="457200" y="1600200"/>
            <a:ext cx="8382000" cy="4648200"/>
          </a:xfrm>
        </p:spPr>
        <p:txBody>
          <a:bodyPr/>
          <a:lstStyle/>
          <a:p>
            <a:pPr eaLnBrk="1" hangingPunct="1">
              <a:defRPr/>
            </a:pPr>
            <a:r>
              <a:rPr lang="en-US" sz="2800" dirty="0"/>
              <a:t>Dosage and Time: Administer according to the manufacturer’s label, check for student’s age or weight </a:t>
            </a:r>
            <a:r>
              <a:rPr lang="en-US" sz="2000" dirty="0"/>
              <a:t>(A label will be available in the clinic for parental viewing if desired)</a:t>
            </a:r>
          </a:p>
          <a:p>
            <a:pPr eaLnBrk="1" hangingPunct="1">
              <a:defRPr/>
            </a:pPr>
            <a:r>
              <a:rPr lang="en-US" sz="2400" dirty="0"/>
              <a:t>Conditions/Symptoms: For relief of minor aches &amp; pain. Fever (100.4 and above) will </a:t>
            </a:r>
            <a:r>
              <a:rPr lang="en-US" sz="2400" b="1" u="sng" dirty="0">
                <a:solidFill>
                  <a:srgbClr val="C00000"/>
                </a:solidFill>
              </a:rPr>
              <a:t>NOT</a:t>
            </a:r>
            <a:r>
              <a:rPr lang="en-US" sz="2400" dirty="0"/>
              <a:t> be treated at school. (</a:t>
            </a:r>
            <a:r>
              <a:rPr lang="en-US" sz="2400" dirty="0">
                <a:solidFill>
                  <a:srgbClr val="FF5050"/>
                </a:solidFill>
              </a:rPr>
              <a:t>See exception for RN</a:t>
            </a:r>
            <a:r>
              <a:rPr lang="en-US" sz="2400" dirty="0"/>
              <a:t>)</a:t>
            </a:r>
          </a:p>
          <a:p>
            <a:pPr eaLnBrk="1" hangingPunct="1">
              <a:defRPr/>
            </a:pPr>
            <a:r>
              <a:rPr lang="en-US" sz="2400" dirty="0"/>
              <a:t>Possible Side Effects: None significant if administered per manufacturer’s label</a:t>
            </a:r>
            <a:r>
              <a:rPr lang="en-US" sz="2800" dirty="0"/>
              <a:t>.</a:t>
            </a:r>
          </a:p>
          <a:p>
            <a:pPr eaLnBrk="1" hangingPunct="1">
              <a:defRPr/>
            </a:pPr>
            <a:r>
              <a:rPr lang="en-US" sz="2800" dirty="0">
                <a:solidFill>
                  <a:srgbClr val="C00000"/>
                </a:solidFill>
              </a:rPr>
              <a:t>ALERT – Students with temperature of 100.4 or higher must be sent home.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defRPr/>
            </a:pPr>
            <a:r>
              <a:rPr lang="en-US"/>
              <a:t>Calcium Carbonate (Tums)</a:t>
            </a:r>
          </a:p>
        </p:txBody>
      </p:sp>
      <p:sp>
        <p:nvSpPr>
          <p:cNvPr id="92163" name="Rectangle 3"/>
          <p:cNvSpPr>
            <a:spLocks noGrp="1" noChangeArrowheads="1"/>
          </p:cNvSpPr>
          <p:nvPr>
            <p:ph idx="1"/>
          </p:nvPr>
        </p:nvSpPr>
        <p:spPr>
          <a:xfrm>
            <a:off x="533400" y="1827213"/>
            <a:ext cx="8077200" cy="3808412"/>
          </a:xfrm>
        </p:spPr>
        <p:txBody>
          <a:bodyPr/>
          <a:lstStyle/>
          <a:p>
            <a:pPr>
              <a:defRPr/>
            </a:pPr>
            <a:r>
              <a:rPr lang="en-US" sz="2400" dirty="0"/>
              <a:t>Dosage: follow manufacturer's label. Look at the bottle to verify dosage. </a:t>
            </a:r>
            <a:r>
              <a:rPr lang="en-US" dirty="0"/>
              <a:t>(A label will be available in the clinic for parental viewing if desired).</a:t>
            </a:r>
          </a:p>
          <a:p>
            <a:pPr eaLnBrk="1" hangingPunct="1">
              <a:defRPr/>
            </a:pPr>
            <a:r>
              <a:rPr lang="en-US" sz="2400" dirty="0"/>
              <a:t>Conditions/Symptoms: For stomachache or heartburn.</a:t>
            </a:r>
          </a:p>
          <a:p>
            <a:pPr eaLnBrk="1" hangingPunct="1">
              <a:defRPr/>
            </a:pPr>
            <a:r>
              <a:rPr lang="en-US" sz="2400" dirty="0"/>
              <a:t>Possible Side Effects: Constipation</a:t>
            </a:r>
          </a:p>
          <a:p>
            <a:pPr eaLnBrk="1" hangingPunct="1">
              <a:defRPr/>
            </a:pPr>
            <a:r>
              <a:rPr lang="en-US" sz="2400" dirty="0">
                <a:solidFill>
                  <a:srgbClr val="C00000"/>
                </a:solidFill>
              </a:rPr>
              <a:t>ALERT – Be sure to read the label for manufacturer guidelines on minimum age for dosing. Only students 12 and older may have Calcium Carbonate per the label. </a:t>
            </a:r>
          </a:p>
          <a:p>
            <a:pPr eaLnBrk="1" hangingPunct="1">
              <a:defRPr/>
            </a:pPr>
            <a:endParaRPr lang="en-US" sz="2400" dirty="0">
              <a:solidFill>
                <a:srgbClr val="C00000"/>
              </a:solidFill>
            </a:endParaRPr>
          </a:p>
          <a:p>
            <a:pPr eaLnBrk="1" hangingPunct="1">
              <a:defRPr/>
            </a:pPr>
            <a:endParaRPr lang="en-US" sz="3600" dirty="0">
              <a:solidFill>
                <a:srgbClr val="FFFF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471488" y="152400"/>
            <a:ext cx="8215312" cy="1027113"/>
          </a:xfrm>
        </p:spPr>
        <p:txBody>
          <a:bodyPr/>
          <a:lstStyle/>
          <a:p>
            <a:pPr eaLnBrk="1" hangingPunct="1">
              <a:defRPr/>
            </a:pPr>
            <a:r>
              <a:rPr lang="en-US" dirty="0"/>
              <a:t>Diphenhydramine (Benadryl)</a:t>
            </a:r>
          </a:p>
        </p:txBody>
      </p:sp>
      <p:sp>
        <p:nvSpPr>
          <p:cNvPr id="185347" name="Rectangle 3"/>
          <p:cNvSpPr>
            <a:spLocks noGrp="1" noChangeArrowheads="1"/>
          </p:cNvSpPr>
          <p:nvPr>
            <p:ph idx="1"/>
          </p:nvPr>
        </p:nvSpPr>
        <p:spPr>
          <a:xfrm>
            <a:off x="457200" y="1295400"/>
            <a:ext cx="8229600" cy="4800600"/>
          </a:xfrm>
        </p:spPr>
        <p:txBody>
          <a:bodyPr/>
          <a:lstStyle/>
          <a:p>
            <a:pPr>
              <a:defRPr/>
            </a:pPr>
            <a:r>
              <a:rPr lang="en-US" sz="2800" dirty="0"/>
              <a:t>Dosage and Time: Administer according to manufacturer’s label. Check for dosing by age </a:t>
            </a:r>
            <a:r>
              <a:rPr lang="en-US" dirty="0"/>
              <a:t>(A label will be available in the clinic for parental viewing if desired) </a:t>
            </a:r>
            <a:r>
              <a:rPr lang="en-US" sz="2800" dirty="0"/>
              <a:t> If you have questions, contact your school nurse</a:t>
            </a:r>
            <a:r>
              <a:rPr lang="en-US" sz="2400" dirty="0"/>
              <a:t>.</a:t>
            </a:r>
          </a:p>
          <a:p>
            <a:pPr eaLnBrk="1" hangingPunct="1">
              <a:defRPr/>
            </a:pPr>
            <a:r>
              <a:rPr lang="en-US" sz="2800" dirty="0"/>
              <a:t>Conditions/Symptoms: For allergy symptoms.</a:t>
            </a:r>
          </a:p>
          <a:p>
            <a:pPr eaLnBrk="1" hangingPunct="1">
              <a:defRPr/>
            </a:pPr>
            <a:r>
              <a:rPr lang="en-US" sz="2800" dirty="0"/>
              <a:t>Possible Side Effects: Drowsiness or excitability.</a:t>
            </a:r>
          </a:p>
          <a:p>
            <a:pPr eaLnBrk="1" hangingPunct="1">
              <a:defRPr/>
            </a:pPr>
            <a:r>
              <a:rPr lang="en-US" sz="2800" dirty="0">
                <a:solidFill>
                  <a:srgbClr val="C00000"/>
                </a:solidFill>
              </a:rPr>
              <a:t>ALERT – Students will NOT be allowed to drive within 4 hours of taking Benadryl.</a:t>
            </a:r>
          </a:p>
          <a:p>
            <a:pPr eaLnBrk="1" hangingPunct="1">
              <a:buFont typeface="Wingdings" pitchFamily="2" charset="2"/>
              <a:buNone/>
              <a:defRPr/>
            </a:pPr>
            <a:endParaRPr lang="en-US" sz="2800" dirty="0">
              <a:solidFill>
                <a:srgbClr val="FFFF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r>
              <a:rPr lang="en-US"/>
              <a:t>Ibuprofen (Motrin, Advil) </a:t>
            </a:r>
          </a:p>
        </p:txBody>
      </p:sp>
      <p:sp>
        <p:nvSpPr>
          <p:cNvPr id="94211" name="Rectangle 3"/>
          <p:cNvSpPr>
            <a:spLocks noGrp="1" noChangeArrowheads="1"/>
          </p:cNvSpPr>
          <p:nvPr>
            <p:ph idx="1"/>
          </p:nvPr>
        </p:nvSpPr>
        <p:spPr>
          <a:xfrm>
            <a:off x="609600" y="1600200"/>
            <a:ext cx="8229600" cy="4953000"/>
          </a:xfrm>
        </p:spPr>
        <p:txBody>
          <a:bodyPr/>
          <a:lstStyle/>
          <a:p>
            <a:pPr>
              <a:defRPr/>
            </a:pPr>
            <a:r>
              <a:rPr lang="en-US" sz="2800" dirty="0"/>
              <a:t>Dosage and Time: Administer according to manufacturer’s label </a:t>
            </a:r>
            <a:r>
              <a:rPr lang="en-US" sz="2000" dirty="0"/>
              <a:t>(A label will be available in the clinic for parental viewing if desired)</a:t>
            </a:r>
          </a:p>
          <a:p>
            <a:pPr eaLnBrk="1" hangingPunct="1">
              <a:defRPr/>
            </a:pPr>
            <a:r>
              <a:rPr lang="en-US" sz="2800" dirty="0"/>
              <a:t>Conditions/Symptoms</a:t>
            </a:r>
            <a:r>
              <a:rPr lang="en-US" sz="2400" dirty="0"/>
              <a:t>: For relief of body aches &amp; pains or menstrual cramps</a:t>
            </a:r>
            <a:r>
              <a:rPr lang="en-US" sz="2800" dirty="0"/>
              <a:t>. Will </a:t>
            </a:r>
            <a:r>
              <a:rPr lang="en-US" sz="2800" b="1" u="sng" dirty="0">
                <a:solidFill>
                  <a:srgbClr val="C00000"/>
                </a:solidFill>
              </a:rPr>
              <a:t>NOT</a:t>
            </a:r>
            <a:r>
              <a:rPr lang="en-US" sz="2800" dirty="0"/>
              <a:t> be used to treat fever (100.4 or above) at school. </a:t>
            </a:r>
          </a:p>
          <a:p>
            <a:pPr eaLnBrk="1" hangingPunct="1">
              <a:defRPr/>
            </a:pPr>
            <a:r>
              <a:rPr lang="en-US" sz="2800" dirty="0"/>
              <a:t>Possible Side Effects: Stomach upset</a:t>
            </a:r>
          </a:p>
          <a:p>
            <a:pPr eaLnBrk="1" hangingPunct="1">
              <a:defRPr/>
            </a:pPr>
            <a:r>
              <a:rPr lang="en-US" sz="2800" dirty="0">
                <a:solidFill>
                  <a:srgbClr val="C00000"/>
                </a:solidFill>
              </a:rPr>
              <a:t>ALERT – Contains no aspirin, but should not be given if student has allergy to aspirin; may cause stomach bleeding.</a:t>
            </a:r>
          </a:p>
          <a:p>
            <a:pPr lvl="1" eaLnBrk="1" hangingPunct="1">
              <a:buClr>
                <a:schemeClr val="tx1"/>
              </a:buClr>
              <a:buFont typeface="Wingdings" pitchFamily="2" charset="2"/>
              <a:buNone/>
              <a:defRPr/>
            </a:pPr>
            <a:endParaRPr lang="en-US" sz="2400" dirty="0">
              <a:solidFill>
                <a:srgbClr val="FFFF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434410" y="152400"/>
            <a:ext cx="8328589" cy="1456267"/>
          </a:xfrm>
        </p:spPr>
        <p:txBody>
          <a:bodyPr>
            <a:normAutofit/>
          </a:bodyPr>
          <a:lstStyle/>
          <a:p>
            <a:pPr eaLnBrk="1" hangingPunct="1">
              <a:defRPr/>
            </a:pPr>
            <a:r>
              <a:rPr lang="en-US" sz="4000" dirty="0"/>
              <a:t>Sting Relief Pad w/2% Lidocaine    </a:t>
            </a:r>
            <a:br>
              <a:rPr lang="en-US" sz="4000" dirty="0"/>
            </a:br>
            <a:r>
              <a:rPr lang="en-US" sz="4000" dirty="0"/>
              <a:t>        for External Use Only</a:t>
            </a:r>
          </a:p>
        </p:txBody>
      </p:sp>
      <p:sp>
        <p:nvSpPr>
          <p:cNvPr id="186371" name="Rectangle 3"/>
          <p:cNvSpPr>
            <a:spLocks noGrp="1" noChangeArrowheads="1"/>
          </p:cNvSpPr>
          <p:nvPr>
            <p:ph idx="1"/>
          </p:nvPr>
        </p:nvSpPr>
        <p:spPr>
          <a:xfrm>
            <a:off x="457200" y="1371600"/>
            <a:ext cx="8229600" cy="5105400"/>
          </a:xfrm>
        </p:spPr>
        <p:txBody>
          <a:bodyPr>
            <a:normAutofit/>
          </a:bodyPr>
          <a:lstStyle/>
          <a:p>
            <a:pPr eaLnBrk="1" hangingPunct="1">
              <a:defRPr/>
            </a:pPr>
            <a:r>
              <a:rPr lang="en-US" sz="2800" dirty="0"/>
              <a:t>Dosage and Time: Administer according to manufacturer’s label </a:t>
            </a:r>
            <a:r>
              <a:rPr lang="en-US" sz="2000" dirty="0"/>
              <a:t>(a label will be available in the clinic for parent to review upon request)</a:t>
            </a:r>
          </a:p>
          <a:p>
            <a:pPr eaLnBrk="1" hangingPunct="1">
              <a:defRPr/>
            </a:pPr>
            <a:r>
              <a:rPr lang="en-US" sz="2800" dirty="0"/>
              <a:t>Conditions/Symptoms: For temporary relief of pain and itching caused by insect bites and stings. </a:t>
            </a:r>
          </a:p>
          <a:p>
            <a:pPr eaLnBrk="1" hangingPunct="1">
              <a:defRPr/>
            </a:pPr>
            <a:r>
              <a:rPr lang="en-US" sz="2800" dirty="0"/>
              <a:t>Possible Side Effects: None significant if administered per manufacturers label.</a:t>
            </a:r>
          </a:p>
          <a:p>
            <a:pPr eaLnBrk="1" hangingPunct="1">
              <a:defRPr/>
            </a:pPr>
            <a:r>
              <a:rPr lang="en-US" sz="2800" dirty="0">
                <a:solidFill>
                  <a:srgbClr val="C00000"/>
                </a:solidFill>
              </a:rPr>
              <a:t>ALERT – Do </a:t>
            </a:r>
            <a:r>
              <a:rPr lang="en-US" sz="2800" u="sng" dirty="0">
                <a:solidFill>
                  <a:srgbClr val="C00000"/>
                </a:solidFill>
              </a:rPr>
              <a:t>NOT</a:t>
            </a:r>
            <a:r>
              <a:rPr lang="en-US" sz="2800" dirty="0">
                <a:solidFill>
                  <a:srgbClr val="C00000"/>
                </a:solidFill>
              </a:rPr>
              <a:t> use on broken skin, near eyes or mucous membranes.</a:t>
            </a:r>
          </a:p>
          <a:p>
            <a:pPr eaLnBrk="1" hangingPunct="1">
              <a:buFont typeface="Wingdings" pitchFamily="2" charset="2"/>
              <a:buNone/>
              <a:defRPr/>
            </a:pPr>
            <a:r>
              <a:rPr lang="en-US" sz="2800" dirty="0">
                <a:solidFill>
                  <a:srgbClr val="C00000"/>
                </a:solidFill>
              </a:rPr>
              <a:t>        </a:t>
            </a:r>
            <a:r>
              <a:rPr lang="en-US" sz="1600" dirty="0">
                <a:solidFill>
                  <a:srgbClr val="C00000"/>
                </a:solidFill>
              </a:rPr>
              <a:t>Available from the District Warehouse Item # 120046</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defRPr/>
            </a:pPr>
            <a:r>
              <a:rPr lang="en-US"/>
              <a:t>OTC Medications</a:t>
            </a:r>
          </a:p>
        </p:txBody>
      </p:sp>
      <p:sp>
        <p:nvSpPr>
          <p:cNvPr id="187395" name="Rectangle 3"/>
          <p:cNvSpPr>
            <a:spLocks noGrp="1" noChangeArrowheads="1"/>
          </p:cNvSpPr>
          <p:nvPr>
            <p:ph idx="1"/>
          </p:nvPr>
        </p:nvSpPr>
        <p:spPr>
          <a:xfrm>
            <a:off x="763588" y="1908175"/>
            <a:ext cx="7466012" cy="3497263"/>
          </a:xfrm>
        </p:spPr>
        <p:txBody>
          <a:bodyPr/>
          <a:lstStyle/>
          <a:p>
            <a:pPr eaLnBrk="1" hangingPunct="1">
              <a:defRPr/>
            </a:pPr>
            <a:r>
              <a:rPr lang="en-US" sz="2800"/>
              <a:t>Monitor frequency and pattern of students taking OTC medication.</a:t>
            </a:r>
          </a:p>
          <a:p>
            <a:pPr eaLnBrk="1" hangingPunct="1">
              <a:buFont typeface="Wingdings" pitchFamily="2" charset="2"/>
              <a:buNone/>
              <a:defRPr/>
            </a:pPr>
            <a:endParaRPr lang="en-US" sz="2800"/>
          </a:p>
          <a:p>
            <a:pPr eaLnBrk="1" hangingPunct="1">
              <a:defRPr/>
            </a:pPr>
            <a:r>
              <a:rPr lang="en-US" sz="2800"/>
              <a:t>Notify the school nurse if student requests medication 3 days in a row or more than 5 isolated times so that a nursing assessment can be done. </a:t>
            </a:r>
          </a:p>
          <a:p>
            <a:pPr eaLnBrk="1" hangingPunct="1">
              <a:buFont typeface="Wingdings" pitchFamily="2" charset="2"/>
              <a:buNone/>
              <a:defRPr/>
            </a:pPr>
            <a:endParaRPr lang="en-US"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71600" y="387350"/>
            <a:ext cx="7299325" cy="688975"/>
          </a:xfrm>
        </p:spPr>
        <p:txBody>
          <a:bodyPr/>
          <a:lstStyle/>
          <a:p>
            <a:pPr eaLnBrk="1" hangingPunct="1">
              <a:defRPr/>
            </a:pPr>
            <a:r>
              <a:rPr lang="en-US" dirty="0"/>
              <a:t>Record Keeping &amp; Reporting</a:t>
            </a:r>
          </a:p>
        </p:txBody>
      </p:sp>
      <p:sp>
        <p:nvSpPr>
          <p:cNvPr id="32771" name="Rectangle 3"/>
          <p:cNvSpPr>
            <a:spLocks noGrp="1" noChangeArrowheads="1"/>
          </p:cNvSpPr>
          <p:nvPr>
            <p:ph idx="1"/>
          </p:nvPr>
        </p:nvSpPr>
        <p:spPr>
          <a:xfrm>
            <a:off x="762000" y="1371600"/>
            <a:ext cx="8077200" cy="5638800"/>
          </a:xfrm>
        </p:spPr>
        <p:txBody>
          <a:bodyPr/>
          <a:lstStyle/>
          <a:p>
            <a:pPr eaLnBrk="1" hangingPunct="1">
              <a:lnSpc>
                <a:spcPct val="90000"/>
              </a:lnSpc>
              <a:defRPr/>
            </a:pPr>
            <a:r>
              <a:rPr lang="en-US" sz="2800" dirty="0"/>
              <a:t>Each school is required to maintain a prescription/non-prescription and an OTC medication book.</a:t>
            </a:r>
          </a:p>
          <a:p>
            <a:pPr eaLnBrk="1" hangingPunct="1">
              <a:lnSpc>
                <a:spcPct val="90000"/>
              </a:lnSpc>
              <a:defRPr/>
            </a:pPr>
            <a:r>
              <a:rPr lang="en-US" sz="2800" dirty="0"/>
              <a:t>Prescription/non-prescription book contains:</a:t>
            </a:r>
          </a:p>
          <a:p>
            <a:pPr lvl="1" eaLnBrk="1" hangingPunct="1">
              <a:lnSpc>
                <a:spcPct val="90000"/>
              </a:lnSpc>
              <a:defRPr/>
            </a:pPr>
            <a:r>
              <a:rPr lang="en-US" dirty="0"/>
              <a:t>Alpha Index</a:t>
            </a:r>
          </a:p>
          <a:p>
            <a:pPr lvl="1" eaLnBrk="1" hangingPunct="1">
              <a:lnSpc>
                <a:spcPct val="90000"/>
              </a:lnSpc>
              <a:defRPr/>
            </a:pPr>
            <a:r>
              <a:rPr lang="en-US" dirty="0"/>
              <a:t>Authorization facing the Student Medication Record (SMR)</a:t>
            </a:r>
          </a:p>
          <a:p>
            <a:pPr lvl="1" eaLnBrk="1" hangingPunct="1">
              <a:lnSpc>
                <a:spcPct val="90000"/>
              </a:lnSpc>
              <a:defRPr/>
            </a:pPr>
            <a:r>
              <a:rPr lang="en-US" dirty="0"/>
              <a:t>Medication Training Acknowledgement and Competency Checklist Form</a:t>
            </a:r>
          </a:p>
          <a:p>
            <a:pPr lvl="1" eaLnBrk="1" hangingPunct="1">
              <a:lnSpc>
                <a:spcPct val="90000"/>
              </a:lnSpc>
              <a:defRPr/>
            </a:pPr>
            <a:r>
              <a:rPr lang="en-US" dirty="0"/>
              <a:t>School Medical Emergency Information Form</a:t>
            </a:r>
          </a:p>
          <a:p>
            <a:pPr lvl="1" eaLnBrk="1" hangingPunct="1">
              <a:lnSpc>
                <a:spcPct val="90000"/>
              </a:lnSpc>
              <a:defRPr/>
            </a:pPr>
            <a:r>
              <a:rPr lang="en-US" dirty="0"/>
              <a:t>Copies of CPR/First Aid provider cards</a:t>
            </a:r>
          </a:p>
          <a:p>
            <a:pPr lvl="1" eaLnBrk="1" hangingPunct="1">
              <a:lnSpc>
                <a:spcPct val="90000"/>
              </a:lnSpc>
              <a:defRPr/>
            </a:pPr>
            <a:r>
              <a:rPr lang="en-US" dirty="0"/>
              <a:t>Medication Destruction Worksheet</a:t>
            </a:r>
          </a:p>
          <a:p>
            <a:pPr lvl="1" eaLnBrk="1" hangingPunct="1">
              <a:lnSpc>
                <a:spcPct val="90000"/>
              </a:lnSpc>
              <a:defRPr/>
            </a:pPr>
            <a:r>
              <a:rPr lang="en-US" dirty="0"/>
              <a:t>Medication Error/Event Form</a:t>
            </a:r>
          </a:p>
          <a:p>
            <a:pPr lvl="1" eaLnBrk="1" hangingPunct="1">
              <a:lnSpc>
                <a:spcPct val="90000"/>
              </a:lnSpc>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normAutofit/>
          </a:bodyPr>
          <a:lstStyle/>
          <a:p>
            <a:pPr eaLnBrk="1" hangingPunct="1">
              <a:defRPr/>
            </a:pPr>
            <a:r>
              <a:rPr lang="en-US" sz="4000" dirty="0"/>
              <a:t>Record Keeping &amp; Reporting continued</a:t>
            </a:r>
          </a:p>
        </p:txBody>
      </p:sp>
      <p:sp>
        <p:nvSpPr>
          <p:cNvPr id="229379" name="Rectangle 3"/>
          <p:cNvSpPr>
            <a:spLocks noGrp="1" noChangeArrowheads="1"/>
          </p:cNvSpPr>
          <p:nvPr>
            <p:ph idx="1"/>
          </p:nvPr>
        </p:nvSpPr>
        <p:spPr>
          <a:xfrm>
            <a:off x="685800" y="1905000"/>
            <a:ext cx="8001000" cy="4419600"/>
          </a:xfrm>
        </p:spPr>
        <p:txBody>
          <a:bodyPr/>
          <a:lstStyle/>
          <a:p>
            <a:pPr eaLnBrk="1" hangingPunct="1">
              <a:defRPr/>
            </a:pPr>
            <a:r>
              <a:rPr lang="en-US" sz="2800" dirty="0"/>
              <a:t>Over-the-Counter (OTC) book contains:</a:t>
            </a:r>
          </a:p>
          <a:p>
            <a:pPr lvl="1" eaLnBrk="1" hangingPunct="1">
              <a:defRPr/>
            </a:pPr>
            <a:r>
              <a:rPr lang="en-US" sz="2400" dirty="0"/>
              <a:t>School Board Medication Policy</a:t>
            </a:r>
          </a:p>
          <a:p>
            <a:pPr lvl="1" eaLnBrk="1" hangingPunct="1">
              <a:defRPr/>
            </a:pPr>
            <a:r>
              <a:rPr lang="en-US" sz="2400" dirty="0"/>
              <a:t>Standing order from contracted health services vendor Medical Director</a:t>
            </a:r>
          </a:p>
          <a:p>
            <a:pPr lvl="1" eaLnBrk="1" hangingPunct="1">
              <a:defRPr/>
            </a:pPr>
            <a:r>
              <a:rPr lang="en-US" sz="2400" dirty="0"/>
              <a:t>Stock Medication Inventory (9400-HES-505)</a:t>
            </a:r>
          </a:p>
          <a:p>
            <a:pPr lvl="1" eaLnBrk="1" hangingPunct="1">
              <a:lnSpc>
                <a:spcPct val="90000"/>
              </a:lnSpc>
              <a:defRPr/>
            </a:pPr>
            <a:r>
              <a:rPr lang="en-US" sz="2400" dirty="0"/>
              <a:t>Alpha Index</a:t>
            </a:r>
          </a:p>
          <a:p>
            <a:pPr lvl="1" eaLnBrk="1" hangingPunct="1">
              <a:lnSpc>
                <a:spcPct val="90000"/>
              </a:lnSpc>
              <a:defRPr/>
            </a:pPr>
            <a:r>
              <a:rPr lang="en-US" sz="2400" dirty="0"/>
              <a:t>Authorization facing each SMR</a:t>
            </a:r>
          </a:p>
          <a:p>
            <a:pPr marL="457200" lvl="1" indent="0" eaLnBrk="1" hangingPunct="1">
              <a:buNone/>
              <a:defRPr/>
            </a:pPr>
            <a:endParaRPr lang="en-US" sz="2400" dirty="0"/>
          </a:p>
          <a:p>
            <a:pPr lvl="1" eaLnBrk="1" hangingPunct="1">
              <a:defRPr/>
            </a:pPr>
            <a:endParaRPr lang="en-US" sz="2400" dirty="0"/>
          </a:p>
          <a:p>
            <a:pPr eaLnBrk="1" hangingPunct="1">
              <a:defRPr/>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1845"/>
            <a:ext cx="8229600" cy="958755"/>
          </a:xfrm>
        </p:spPr>
        <p:txBody>
          <a:bodyPr/>
          <a:lstStyle/>
          <a:p>
            <a:pPr eaLnBrk="1" hangingPunct="1">
              <a:defRPr/>
            </a:pPr>
            <a:r>
              <a:rPr lang="en-US" dirty="0"/>
              <a:t>Steps</a:t>
            </a:r>
          </a:p>
        </p:txBody>
      </p:sp>
      <p:sp>
        <p:nvSpPr>
          <p:cNvPr id="67587" name="Rectangle 3"/>
          <p:cNvSpPr>
            <a:spLocks noGrp="1" noChangeArrowheads="1"/>
          </p:cNvSpPr>
          <p:nvPr>
            <p:ph idx="1"/>
          </p:nvPr>
        </p:nvSpPr>
        <p:spPr>
          <a:xfrm>
            <a:off x="762000" y="1600200"/>
            <a:ext cx="7850187" cy="5257800"/>
          </a:xfrm>
        </p:spPr>
        <p:txBody>
          <a:bodyPr>
            <a:normAutofit/>
          </a:bodyPr>
          <a:lstStyle/>
          <a:p>
            <a:pPr marL="0" indent="0" eaLnBrk="1" hangingPunct="1">
              <a:buNone/>
              <a:defRPr/>
            </a:pPr>
            <a:r>
              <a:rPr lang="en-US" sz="2000" dirty="0"/>
              <a:t>ECSD Staff:</a:t>
            </a:r>
          </a:p>
          <a:p>
            <a:pPr marL="609600" indent="-609600" eaLnBrk="1" hangingPunct="1">
              <a:buFont typeface="Arial" charset="0"/>
              <a:buAutoNum type="arabicPeriod"/>
              <a:defRPr/>
            </a:pPr>
            <a:r>
              <a:rPr lang="en-US" sz="2000" dirty="0"/>
              <a:t>Review this module.</a:t>
            </a:r>
          </a:p>
          <a:p>
            <a:pPr marL="609600" indent="-609600" eaLnBrk="1" hangingPunct="1">
              <a:buFont typeface="Arial" charset="0"/>
              <a:buAutoNum type="arabicPeriod"/>
              <a:defRPr/>
            </a:pPr>
            <a:r>
              <a:rPr lang="en-US" sz="2000" dirty="0"/>
              <a:t>Return to Health Services webpage to obtain post test.</a:t>
            </a:r>
          </a:p>
          <a:p>
            <a:pPr marL="609600" indent="-609600" eaLnBrk="1" hangingPunct="1">
              <a:buFont typeface="Arial" charset="0"/>
              <a:buAutoNum type="arabicPeriod"/>
              <a:defRPr/>
            </a:pPr>
            <a:r>
              <a:rPr lang="en-US" sz="2000" u="sng" dirty="0"/>
              <a:t>Print</a:t>
            </a:r>
            <a:r>
              <a:rPr lang="en-US" sz="2000" dirty="0"/>
              <a:t> and complete the test.</a:t>
            </a:r>
          </a:p>
          <a:p>
            <a:pPr marL="609600" indent="-609600" eaLnBrk="1" hangingPunct="1">
              <a:buFont typeface="Arial" charset="0"/>
              <a:buAutoNum type="arabicPeriod"/>
              <a:defRPr/>
            </a:pPr>
            <a:r>
              <a:rPr lang="en-US" sz="2000" dirty="0"/>
              <a:t>Contact school nurse to verify skills and review test results.</a:t>
            </a:r>
          </a:p>
          <a:p>
            <a:pPr marL="609600" indent="-609600" eaLnBrk="1" hangingPunct="1">
              <a:buFont typeface="Arial" charset="0"/>
              <a:buAutoNum type="arabicPeriod"/>
              <a:defRPr/>
            </a:pPr>
            <a:r>
              <a:rPr lang="en-US" sz="2000" dirty="0"/>
              <a:t>Store documentation of delegation in medication administration book .</a:t>
            </a:r>
          </a:p>
          <a:p>
            <a:pPr marL="609600" indent="-609600" eaLnBrk="1" hangingPunct="1">
              <a:buFont typeface="Arial" charset="0"/>
              <a:buAutoNum type="arabicPeriod"/>
              <a:defRPr/>
            </a:pPr>
            <a:endParaRPr lang="en-US" sz="2000" dirty="0"/>
          </a:p>
          <a:p>
            <a:pPr marL="0" indent="0" eaLnBrk="1" hangingPunct="1">
              <a:buNone/>
              <a:defRPr/>
            </a:pPr>
            <a:r>
              <a:rPr lang="en-US" sz="2000" dirty="0"/>
              <a:t>Charter or Private School Staff:</a:t>
            </a:r>
          </a:p>
          <a:p>
            <a:pPr marL="0" indent="0" eaLnBrk="1" hangingPunct="1">
              <a:buNone/>
              <a:defRPr/>
            </a:pPr>
            <a:r>
              <a:rPr lang="en-US" sz="2000" dirty="0"/>
              <a:t>Follow steps above. You may email or fax the post test to the Health Services Coordinator for a review. You will receive a notice of completion by return email or fax.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28600" y="381000"/>
            <a:ext cx="8915400" cy="1371600"/>
          </a:xfrm>
        </p:spPr>
        <p:txBody>
          <a:bodyPr/>
          <a:lstStyle/>
          <a:p>
            <a:pPr eaLnBrk="1" hangingPunct="1">
              <a:defRPr/>
            </a:pPr>
            <a:r>
              <a:rPr lang="en-US" sz="4000" dirty="0"/>
              <a:t>          Errors happen when the </a:t>
            </a:r>
            <a:br>
              <a:rPr lang="en-US" sz="4000" dirty="0"/>
            </a:br>
            <a:r>
              <a:rPr lang="en-US" sz="4000" dirty="0"/>
              <a:t>          </a:t>
            </a:r>
            <a:r>
              <a:rPr lang="en-US" sz="4000" dirty="0">
                <a:solidFill>
                  <a:srgbClr val="C00000"/>
                </a:solidFill>
              </a:rPr>
              <a:t>8 Rights </a:t>
            </a:r>
            <a:r>
              <a:rPr lang="en-US" sz="4000" dirty="0"/>
              <a:t>are not verified</a:t>
            </a:r>
          </a:p>
        </p:txBody>
      </p:sp>
      <p:sp>
        <p:nvSpPr>
          <p:cNvPr id="68611" name="Rectangle 3"/>
          <p:cNvSpPr>
            <a:spLocks noGrp="1" noChangeArrowheads="1"/>
          </p:cNvSpPr>
          <p:nvPr>
            <p:ph idx="1"/>
          </p:nvPr>
        </p:nvSpPr>
        <p:spPr>
          <a:xfrm>
            <a:off x="228600" y="2057400"/>
            <a:ext cx="8686800" cy="4495800"/>
          </a:xfrm>
        </p:spPr>
        <p:txBody>
          <a:bodyPr>
            <a:normAutofit lnSpcReduction="10000"/>
          </a:bodyPr>
          <a:lstStyle/>
          <a:p>
            <a:pPr marL="609600" indent="-609600" eaLnBrk="1" hangingPunct="1">
              <a:lnSpc>
                <a:spcPct val="80000"/>
              </a:lnSpc>
              <a:buSzPct val="85000"/>
              <a:buFont typeface="Arial" charset="0"/>
              <a:buAutoNum type="arabicPeriod"/>
              <a:defRPr/>
            </a:pPr>
            <a:r>
              <a:rPr lang="en-US" dirty="0"/>
              <a:t>Right student? </a:t>
            </a:r>
          </a:p>
          <a:p>
            <a:pPr marL="609600" indent="-609600" eaLnBrk="1" hangingPunct="1">
              <a:lnSpc>
                <a:spcPct val="80000"/>
              </a:lnSpc>
              <a:buSzPct val="85000"/>
              <a:buFont typeface="Arial" charset="0"/>
              <a:buAutoNum type="arabicPeriod"/>
              <a:defRPr/>
            </a:pPr>
            <a:r>
              <a:rPr lang="en-US" dirty="0"/>
              <a:t>Right medication?</a:t>
            </a:r>
          </a:p>
          <a:p>
            <a:pPr marL="609600" indent="-609600" eaLnBrk="1" hangingPunct="1">
              <a:lnSpc>
                <a:spcPct val="80000"/>
              </a:lnSpc>
              <a:buSzPct val="85000"/>
              <a:buFont typeface="Arial" charset="0"/>
              <a:buAutoNum type="arabicPeriod"/>
              <a:defRPr/>
            </a:pPr>
            <a:r>
              <a:rPr lang="en-US" dirty="0"/>
              <a:t>Right dose?</a:t>
            </a:r>
          </a:p>
          <a:p>
            <a:pPr marL="609600" indent="-609600" eaLnBrk="1" hangingPunct="1">
              <a:lnSpc>
                <a:spcPct val="80000"/>
              </a:lnSpc>
              <a:buSzPct val="85000"/>
              <a:buFont typeface="Arial" charset="0"/>
              <a:buAutoNum type="arabicPeriod"/>
              <a:defRPr/>
            </a:pPr>
            <a:r>
              <a:rPr lang="en-US" dirty="0"/>
              <a:t>Right time?</a:t>
            </a:r>
          </a:p>
          <a:p>
            <a:pPr marL="609600" indent="-609600" eaLnBrk="1" hangingPunct="1">
              <a:lnSpc>
                <a:spcPct val="80000"/>
              </a:lnSpc>
              <a:buSzPct val="85000"/>
              <a:buFont typeface="Arial" charset="0"/>
              <a:buAutoNum type="arabicPeriod"/>
              <a:defRPr/>
            </a:pPr>
            <a:r>
              <a:rPr lang="en-US" dirty="0"/>
              <a:t>Right route (by mouth, injection, </a:t>
            </a:r>
            <a:r>
              <a:rPr lang="en-US" dirty="0" err="1"/>
              <a:t>etc</a:t>
            </a:r>
            <a:r>
              <a:rPr lang="en-US" dirty="0"/>
              <a:t>)?</a:t>
            </a:r>
          </a:p>
          <a:p>
            <a:pPr marL="609600" indent="-609600" eaLnBrk="1" hangingPunct="1">
              <a:lnSpc>
                <a:spcPct val="80000"/>
              </a:lnSpc>
              <a:buSzPct val="85000"/>
              <a:buFont typeface="Arial" charset="0"/>
              <a:buAutoNum type="arabicPeriod"/>
              <a:defRPr/>
            </a:pPr>
            <a:r>
              <a:rPr lang="en-US" dirty="0"/>
              <a:t>Right documentation?</a:t>
            </a:r>
          </a:p>
          <a:p>
            <a:pPr marL="609600" indent="-609600" eaLnBrk="1" hangingPunct="1">
              <a:lnSpc>
                <a:spcPct val="80000"/>
              </a:lnSpc>
              <a:buSzPct val="85000"/>
              <a:buFont typeface="Arial" charset="0"/>
              <a:buAutoNum type="arabicPeriod"/>
              <a:defRPr/>
            </a:pPr>
            <a:r>
              <a:rPr lang="en-US" dirty="0"/>
              <a:t>Right expiration date?</a:t>
            </a:r>
          </a:p>
          <a:p>
            <a:pPr marL="609600" indent="-609600" eaLnBrk="1" hangingPunct="1">
              <a:lnSpc>
                <a:spcPct val="80000"/>
              </a:lnSpc>
              <a:buSzPct val="85000"/>
              <a:buFont typeface="Arial" charset="0"/>
              <a:buAutoNum type="arabicPeriod"/>
              <a:defRPr/>
            </a:pPr>
            <a:r>
              <a:rPr lang="en-US" dirty="0"/>
              <a:t>Student has right to refuse. (Do not offer this an option, but do not force a student to take medication. Contact parent if student refuses medication).</a:t>
            </a:r>
          </a:p>
          <a:p>
            <a:pPr marL="609600" indent="-609600" eaLnBrk="1" hangingPunct="1">
              <a:lnSpc>
                <a:spcPct val="80000"/>
              </a:lnSpc>
              <a:buClr>
                <a:schemeClr val="folHlink"/>
              </a:buClr>
              <a:buFont typeface="Arial" charset="0"/>
              <a:buNone/>
              <a:defRPr/>
            </a:pPr>
            <a:endParaRPr lang="en-US" sz="2000" dirty="0"/>
          </a:p>
          <a:p>
            <a:pPr marL="609600" indent="-609600" eaLnBrk="1" hangingPunct="1">
              <a:lnSpc>
                <a:spcPct val="80000"/>
              </a:lnSpc>
              <a:buFont typeface="Arial" charset="0"/>
              <a:buNone/>
              <a:defRPr/>
            </a:pPr>
            <a:r>
              <a:rPr lang="en-US" b="1" dirty="0">
                <a:solidFill>
                  <a:srgbClr val="C00000"/>
                </a:solidFill>
              </a:rPr>
              <a:t>          Administer the medication only after you have verified all questions. You cannot safely administer medications without opening the medication book to view the authorizations – </a:t>
            </a:r>
            <a:r>
              <a:rPr lang="en-US" sz="2400" b="1" dirty="0">
                <a:solidFill>
                  <a:srgbClr val="C00000"/>
                </a:solidFill>
              </a:rPr>
              <a:t>EVERY STUDENT, EVERY DOSE.</a:t>
            </a:r>
          </a:p>
        </p:txBody>
      </p:sp>
    </p:spTree>
    <p:extLst>
      <p:ext uri="{BB962C8B-B14F-4D97-AF65-F5344CB8AC3E}">
        <p14:creationId xmlns:p14="http://schemas.microsoft.com/office/powerpoint/2010/main" val="3119484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a:t>Help prevent wrong dose</a:t>
            </a:r>
          </a:p>
        </p:txBody>
      </p:sp>
      <p:pic>
        <p:nvPicPr>
          <p:cNvPr id="329731" name="Picture 4" descr="j0276912"/>
          <p:cNvPicPr>
            <a:picLocks noGrp="1" noChangeAspect="1" noChangeArrowheads="1"/>
          </p:cNvPicPr>
          <p:nvPr>
            <p:ph type="clipArt" sz="half" idx="1"/>
          </p:nvPr>
        </p:nvPicPr>
        <p:blipFill>
          <a:blip r:embed="rId3" cstate="print"/>
          <a:srcRect/>
          <a:stretch>
            <a:fillRect/>
          </a:stretch>
        </p:blipFill>
        <p:spPr>
          <a:xfrm>
            <a:off x="381000" y="2286000"/>
            <a:ext cx="3660775" cy="2787650"/>
          </a:xfrm>
        </p:spPr>
      </p:pic>
      <p:sp>
        <p:nvSpPr>
          <p:cNvPr id="22531" name="Rectangle 3"/>
          <p:cNvSpPr>
            <a:spLocks noGrp="1" noChangeArrowheads="1"/>
          </p:cNvSpPr>
          <p:nvPr>
            <p:ph type="body" sz="half" idx="2"/>
          </p:nvPr>
        </p:nvSpPr>
        <p:spPr>
          <a:xfrm>
            <a:off x="4038600" y="1752600"/>
            <a:ext cx="4724400" cy="4530725"/>
          </a:xfrm>
        </p:spPr>
        <p:txBody>
          <a:bodyPr/>
          <a:lstStyle/>
          <a:p>
            <a:pPr eaLnBrk="1" hangingPunct="1">
              <a:defRPr/>
            </a:pPr>
            <a:r>
              <a:rPr lang="en-US" sz="2800"/>
              <a:t>Messages from parents regarding medication changes should be delivered directly to the clinic staff.</a:t>
            </a:r>
          </a:p>
          <a:p>
            <a:pPr eaLnBrk="1" hangingPunct="1">
              <a:defRPr/>
            </a:pPr>
            <a:r>
              <a:rPr lang="en-US" sz="2800"/>
              <a:t>If message is received by other personnel, it must be </a:t>
            </a:r>
            <a:r>
              <a:rPr lang="en-US" sz="2800" b="1" u="sng"/>
              <a:t>immediately</a:t>
            </a:r>
            <a:r>
              <a:rPr lang="en-US" sz="2800"/>
              <a:t> reported to the clinic staff.</a:t>
            </a:r>
          </a:p>
        </p:txBody>
      </p:sp>
    </p:spTree>
    <p:extLst>
      <p:ext uri="{BB962C8B-B14F-4D97-AF65-F5344CB8AC3E}">
        <p14:creationId xmlns:p14="http://schemas.microsoft.com/office/powerpoint/2010/main" val="1125081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52400"/>
            <a:ext cx="8458200" cy="1268413"/>
          </a:xfrm>
        </p:spPr>
        <p:txBody>
          <a:bodyPr/>
          <a:lstStyle/>
          <a:p>
            <a:pPr eaLnBrk="1" hangingPunct="1">
              <a:defRPr/>
            </a:pPr>
            <a:r>
              <a:rPr lang="en-US" dirty="0"/>
              <a:t>Documenting Medication Errors</a:t>
            </a:r>
          </a:p>
        </p:txBody>
      </p:sp>
      <p:sp>
        <p:nvSpPr>
          <p:cNvPr id="30723" name="Rectangle 3"/>
          <p:cNvSpPr>
            <a:spLocks noGrp="1" noChangeArrowheads="1"/>
          </p:cNvSpPr>
          <p:nvPr>
            <p:ph idx="1"/>
          </p:nvPr>
        </p:nvSpPr>
        <p:spPr>
          <a:xfrm>
            <a:off x="457200" y="1524000"/>
            <a:ext cx="8229600" cy="4724400"/>
          </a:xfrm>
        </p:spPr>
        <p:txBody>
          <a:bodyPr>
            <a:normAutofit lnSpcReduction="10000"/>
          </a:bodyPr>
          <a:lstStyle/>
          <a:p>
            <a:pPr>
              <a:defRPr/>
            </a:pPr>
            <a:r>
              <a:rPr lang="en-US" sz="2800" dirty="0"/>
              <a:t>If a medication error occurs, complete a Medication Error form (blank forms are kept in the medication book or are available on the Health Services page of the District website) and submit within 24 hours to Health Services Coordinator (fax 469-5346).</a:t>
            </a:r>
          </a:p>
          <a:p>
            <a:pPr eaLnBrk="1" hangingPunct="1">
              <a:buFont typeface="Wingdings" pitchFamily="2" charset="2"/>
              <a:buNone/>
              <a:defRPr/>
            </a:pPr>
            <a:endParaRPr lang="en-US" sz="1800" dirty="0"/>
          </a:p>
          <a:p>
            <a:pPr eaLnBrk="1" hangingPunct="1">
              <a:defRPr/>
            </a:pPr>
            <a:r>
              <a:rPr lang="en-US" sz="2800" dirty="0"/>
              <a:t>Medication errors and adverse reactions must be documented on Student Treatment Record by health staff. District staff use the Daily Visit Log in Focus Student Information System</a:t>
            </a:r>
          </a:p>
          <a:p>
            <a:pPr eaLnBrk="1" hangingPunct="1">
              <a:buFont typeface="Wingdings" pitchFamily="2" charset="2"/>
              <a:buNone/>
              <a:defRPr/>
            </a:pPr>
            <a:endParaRPr lang="en-US" sz="1400" dirty="0"/>
          </a:p>
          <a:p>
            <a:pPr eaLnBrk="1" hangingPunct="1">
              <a:defRPr/>
            </a:pPr>
            <a:r>
              <a:rPr lang="en-US" sz="2800" dirty="0">
                <a:solidFill>
                  <a:srgbClr val="C00000"/>
                </a:solidFill>
              </a:rPr>
              <a:t>Alert: Notify principal, school nurse, parent (and physician if indicated) of error or event.</a:t>
            </a:r>
          </a:p>
          <a:p>
            <a:pPr eaLnBrk="1" hangingPunct="1">
              <a:buFont typeface="Wingdings" pitchFamily="2" charset="2"/>
              <a:buNone/>
              <a:defRPr/>
            </a:pPr>
            <a:endParaRPr lang="en-US" sz="2800" dirty="0">
              <a:solidFill>
                <a:srgbClr val="FFFF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303213"/>
            <a:ext cx="8229600" cy="915987"/>
          </a:xfrm>
        </p:spPr>
        <p:txBody>
          <a:bodyPr>
            <a:normAutofit/>
          </a:bodyPr>
          <a:lstStyle/>
          <a:p>
            <a:pPr eaLnBrk="1" hangingPunct="1">
              <a:defRPr/>
            </a:pPr>
            <a:r>
              <a:rPr lang="en-US" sz="4000" b="1" dirty="0"/>
              <a:t>Responding to Medication Emergencies</a:t>
            </a:r>
          </a:p>
        </p:txBody>
      </p:sp>
      <p:sp>
        <p:nvSpPr>
          <p:cNvPr id="113667" name="Rectangle 3"/>
          <p:cNvSpPr>
            <a:spLocks noGrp="1" noChangeArrowheads="1"/>
          </p:cNvSpPr>
          <p:nvPr>
            <p:ph idx="1"/>
          </p:nvPr>
        </p:nvSpPr>
        <p:spPr>
          <a:xfrm>
            <a:off x="457200" y="1219200"/>
            <a:ext cx="8229600" cy="5257800"/>
          </a:xfrm>
        </p:spPr>
        <p:txBody>
          <a:bodyPr/>
          <a:lstStyle/>
          <a:p>
            <a:pPr eaLnBrk="1" hangingPunct="1">
              <a:defRPr/>
            </a:pPr>
            <a:r>
              <a:rPr lang="en-US" sz="2800" dirty="0"/>
              <a:t>Never leave student alone </a:t>
            </a:r>
          </a:p>
          <a:p>
            <a:pPr eaLnBrk="1" hangingPunct="1">
              <a:defRPr/>
            </a:pPr>
            <a:r>
              <a:rPr lang="en-US" sz="2800" dirty="0"/>
              <a:t>Notify parent and principal immediately, and school nurse if available</a:t>
            </a:r>
          </a:p>
          <a:p>
            <a:pPr eaLnBrk="1" hangingPunct="1">
              <a:defRPr/>
            </a:pPr>
            <a:r>
              <a:rPr lang="en-US" sz="2800" dirty="0"/>
              <a:t>Initiate 911 call, if indicated</a:t>
            </a:r>
          </a:p>
          <a:p>
            <a:pPr eaLnBrk="1" hangingPunct="1">
              <a:defRPr/>
            </a:pPr>
            <a:r>
              <a:rPr lang="en-US" sz="2800" dirty="0"/>
              <a:t>If  student is sent to emergency room, send a copy of student’s emergency contact information </a:t>
            </a:r>
          </a:p>
          <a:p>
            <a:pPr eaLnBrk="1" hangingPunct="1">
              <a:defRPr/>
            </a:pPr>
            <a:r>
              <a:rPr lang="en-US" sz="2800" dirty="0"/>
              <a:t>Document on SMR comment section on back of page -  Health staff will document in Daily Visit Log of Focus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a:bodyPr>
          <a:lstStyle/>
          <a:p>
            <a:pPr eaLnBrk="1" hangingPunct="1">
              <a:defRPr/>
            </a:pPr>
            <a:r>
              <a:rPr lang="en-US" sz="4000" b="1" dirty="0"/>
              <a:t>Emergency Evacuation Plan</a:t>
            </a:r>
          </a:p>
        </p:txBody>
      </p:sp>
      <p:sp>
        <p:nvSpPr>
          <p:cNvPr id="117763" name="Rectangle 3"/>
          <p:cNvSpPr>
            <a:spLocks noGrp="1" noChangeArrowheads="1"/>
          </p:cNvSpPr>
          <p:nvPr>
            <p:ph type="body" sz="half" idx="1"/>
          </p:nvPr>
        </p:nvSpPr>
        <p:spPr>
          <a:xfrm>
            <a:off x="492369" y="1295400"/>
            <a:ext cx="5146431" cy="5334000"/>
          </a:xfrm>
        </p:spPr>
        <p:txBody>
          <a:bodyPr>
            <a:normAutofit/>
          </a:bodyPr>
          <a:lstStyle/>
          <a:p>
            <a:pPr eaLnBrk="1" hangingPunct="1">
              <a:lnSpc>
                <a:spcPct val="90000"/>
              </a:lnSpc>
              <a:defRPr/>
            </a:pPr>
            <a:r>
              <a:rPr lang="en-US" sz="3600" dirty="0"/>
              <a:t>Review Emergency Evacuation Plan with School Nurse/Principal to identify your role.</a:t>
            </a:r>
          </a:p>
          <a:p>
            <a:pPr eaLnBrk="1" hangingPunct="1">
              <a:lnSpc>
                <a:spcPct val="90000"/>
              </a:lnSpc>
              <a:defRPr/>
            </a:pPr>
            <a:r>
              <a:rPr lang="en-US" sz="3600" dirty="0"/>
              <a:t>Take emergency medication and medication book when evacuated. </a:t>
            </a:r>
          </a:p>
          <a:p>
            <a:pPr eaLnBrk="1" hangingPunct="1">
              <a:lnSpc>
                <a:spcPct val="90000"/>
              </a:lnSpc>
              <a:defRPr/>
            </a:pPr>
            <a:r>
              <a:rPr lang="en-US" sz="3600" dirty="0"/>
              <a:t>Plan is to be posted in the front office and clinic</a:t>
            </a:r>
          </a:p>
        </p:txBody>
      </p:sp>
      <p:pic>
        <p:nvPicPr>
          <p:cNvPr id="315395" name="Picture 5" descr="MCPE01475_0000[1]"/>
          <p:cNvPicPr>
            <a:picLocks noGrp="1" noChangeAspect="1" noChangeArrowheads="1"/>
          </p:cNvPicPr>
          <p:nvPr>
            <p:ph sz="half" idx="2"/>
          </p:nvPr>
        </p:nvPicPr>
        <p:blipFill>
          <a:blip r:embed="rId3" cstate="print"/>
          <a:srcRect/>
          <a:stretch>
            <a:fillRect/>
          </a:stretch>
        </p:blipFill>
        <p:spPr>
          <a:xfrm>
            <a:off x="5638800" y="1417638"/>
            <a:ext cx="2957512" cy="3463925"/>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Medical Events</a:t>
            </a:r>
          </a:p>
        </p:txBody>
      </p:sp>
      <p:sp>
        <p:nvSpPr>
          <p:cNvPr id="3" name="Content Placeholder 2"/>
          <p:cNvSpPr>
            <a:spLocks noGrp="1"/>
          </p:cNvSpPr>
          <p:nvPr>
            <p:ph idx="1"/>
          </p:nvPr>
        </p:nvSpPr>
        <p:spPr>
          <a:xfrm>
            <a:off x="457200" y="2142069"/>
            <a:ext cx="8077200" cy="1972732"/>
          </a:xfrm>
        </p:spPr>
        <p:txBody>
          <a:bodyPr>
            <a:normAutofit fontScale="77500" lnSpcReduction="20000"/>
          </a:bodyPr>
          <a:lstStyle/>
          <a:p>
            <a:pPr marL="0" indent="0">
              <a:buNone/>
            </a:pPr>
            <a:r>
              <a:rPr lang="en-US" sz="2800" dirty="0"/>
              <a:t>If a serious medical event occurs, particularly if 911 is called, contact the District Health Services Coordinator at 850-469-5456. </a:t>
            </a:r>
          </a:p>
          <a:p>
            <a:pPr marL="0" indent="0">
              <a:buNone/>
            </a:pPr>
            <a:endParaRPr lang="en-US" sz="2800" dirty="0"/>
          </a:p>
          <a:p>
            <a:pPr marL="0" indent="0">
              <a:buNone/>
            </a:pPr>
            <a:r>
              <a:rPr lang="en-US" sz="2800" dirty="0"/>
              <a:t>Then complete a Medical Event Form (blank forms kept in the medication book or are available on the Health Services page of the District website) and fax it to the District Health Services Coordinator at 469-5346.</a:t>
            </a:r>
          </a:p>
        </p:txBody>
      </p:sp>
    </p:spTree>
    <p:extLst>
      <p:ext uri="{BB962C8B-B14F-4D97-AF65-F5344CB8AC3E}">
        <p14:creationId xmlns:p14="http://schemas.microsoft.com/office/powerpoint/2010/main" val="32443852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4213" y="152400"/>
            <a:ext cx="7775575" cy="1065213"/>
          </a:xfrm>
        </p:spPr>
        <p:txBody>
          <a:bodyPr/>
          <a:lstStyle/>
          <a:p>
            <a:pPr eaLnBrk="1" hangingPunct="1">
              <a:defRPr/>
            </a:pPr>
            <a:r>
              <a:rPr lang="en-US" dirty="0"/>
              <a:t>Disposal of Medication</a:t>
            </a:r>
          </a:p>
        </p:txBody>
      </p:sp>
      <p:sp>
        <p:nvSpPr>
          <p:cNvPr id="108547" name="Rectangle 3"/>
          <p:cNvSpPr>
            <a:spLocks noGrp="1" noChangeArrowheads="1"/>
          </p:cNvSpPr>
          <p:nvPr>
            <p:ph idx="1"/>
          </p:nvPr>
        </p:nvSpPr>
        <p:spPr>
          <a:xfrm>
            <a:off x="381000" y="1447800"/>
            <a:ext cx="8458200" cy="5029200"/>
          </a:xfrm>
        </p:spPr>
        <p:txBody>
          <a:bodyPr/>
          <a:lstStyle/>
          <a:p>
            <a:pPr eaLnBrk="1" hangingPunct="1">
              <a:lnSpc>
                <a:spcPct val="90000"/>
              </a:lnSpc>
              <a:defRPr/>
            </a:pPr>
            <a:r>
              <a:rPr lang="en-US" sz="2700" dirty="0"/>
              <a:t>Discontinued medication are to be picked up by parent/guardian or designated adult within one week of the stop date.</a:t>
            </a:r>
          </a:p>
          <a:p>
            <a:pPr eaLnBrk="1" hangingPunct="1">
              <a:lnSpc>
                <a:spcPct val="90000"/>
              </a:lnSpc>
              <a:defRPr/>
            </a:pPr>
            <a:r>
              <a:rPr lang="en-US" sz="2700" dirty="0"/>
              <a:t>Notify parent/guardian to pick up medication by the last day of school year. Make every effort to contact the parent prior to destruction of medication.  </a:t>
            </a:r>
          </a:p>
          <a:p>
            <a:pPr eaLnBrk="1" hangingPunct="1">
              <a:lnSpc>
                <a:spcPct val="90000"/>
              </a:lnSpc>
              <a:defRPr/>
            </a:pPr>
            <a:r>
              <a:rPr lang="en-US" sz="2800" dirty="0"/>
              <a:t>Medication must be destroyed in a manner that it cannot be retrieved. </a:t>
            </a:r>
            <a:r>
              <a:rPr lang="en-US" sz="2800" dirty="0">
                <a:solidFill>
                  <a:srgbClr val="C00000"/>
                </a:solidFill>
              </a:rPr>
              <a:t>DO NOT FLUSH</a:t>
            </a:r>
            <a:r>
              <a:rPr lang="en-US" sz="2800" dirty="0"/>
              <a:t>. Destruction must be witnessed by 2 persons (1 clinic and 1 District staff) and documented on SMR (legal record) and the Destruction of Medication Log. The Destruction of </a:t>
            </a:r>
            <a:r>
              <a:rPr lang="en-US" sz="2800" dirty="0" err="1"/>
              <a:t>Medi</a:t>
            </a:r>
            <a:r>
              <a:rPr lang="en-US" sz="2800" dirty="0"/>
              <a:t> cation Log is kept in the Medication Book. </a:t>
            </a:r>
          </a:p>
          <a:p>
            <a:pPr marL="0" indent="0" eaLnBrk="1" hangingPunct="1">
              <a:lnSpc>
                <a:spcPct val="90000"/>
              </a:lnSpc>
              <a:buNone/>
              <a:defRPr/>
            </a:pP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28601"/>
            <a:ext cx="7772400" cy="1143000"/>
          </a:xfrm>
        </p:spPr>
        <p:txBody>
          <a:bodyPr>
            <a:noAutofit/>
          </a:bodyPr>
          <a:lstStyle/>
          <a:p>
            <a:pPr algn="ctr" eaLnBrk="1" hangingPunct="1">
              <a:defRPr/>
            </a:pPr>
            <a:r>
              <a:rPr lang="en-US" sz="4000" b="1" dirty="0"/>
              <a:t>Responsibilities Regarding Medication   </a:t>
            </a:r>
            <a:br>
              <a:rPr lang="en-US" sz="4000" b="1" dirty="0"/>
            </a:br>
            <a:r>
              <a:rPr lang="en-US" sz="4000" b="1" dirty="0"/>
              <a:t>        and Medical Diagnosis</a:t>
            </a:r>
          </a:p>
        </p:txBody>
      </p:sp>
      <p:sp>
        <p:nvSpPr>
          <p:cNvPr id="11267" name="Rectangle 3"/>
          <p:cNvSpPr>
            <a:spLocks noGrp="1" noChangeArrowheads="1"/>
          </p:cNvSpPr>
          <p:nvPr>
            <p:ph idx="1"/>
          </p:nvPr>
        </p:nvSpPr>
        <p:spPr>
          <a:xfrm>
            <a:off x="228600" y="1676400"/>
            <a:ext cx="8610600" cy="4495800"/>
          </a:xfrm>
        </p:spPr>
        <p:txBody>
          <a:bodyPr>
            <a:normAutofit/>
          </a:bodyPr>
          <a:lstStyle/>
          <a:p>
            <a:pPr eaLnBrk="1" hangingPunct="1">
              <a:lnSpc>
                <a:spcPct val="90000"/>
              </a:lnSpc>
              <a:buFont typeface="Wingdings" pitchFamily="2" charset="2"/>
              <a:buNone/>
              <a:defRPr/>
            </a:pPr>
            <a:r>
              <a:rPr lang="en-US" sz="2800" dirty="0"/>
              <a:t>School Personnel </a:t>
            </a:r>
            <a:r>
              <a:rPr lang="en-US" sz="2800" b="1" dirty="0">
                <a:solidFill>
                  <a:srgbClr val="C00000"/>
                </a:solidFill>
              </a:rPr>
              <a:t>Do Not</a:t>
            </a:r>
            <a:r>
              <a:rPr lang="en-US" sz="2800" dirty="0"/>
              <a:t>:</a:t>
            </a:r>
          </a:p>
          <a:p>
            <a:pPr eaLnBrk="1" hangingPunct="1">
              <a:lnSpc>
                <a:spcPct val="90000"/>
              </a:lnSpc>
              <a:defRPr/>
            </a:pPr>
            <a:r>
              <a:rPr lang="en-US" sz="2800" dirty="0"/>
              <a:t>Suggest or diagnose any health condition.</a:t>
            </a:r>
          </a:p>
          <a:p>
            <a:pPr eaLnBrk="1" hangingPunct="1">
              <a:lnSpc>
                <a:spcPct val="90000"/>
              </a:lnSpc>
              <a:defRPr/>
            </a:pPr>
            <a:r>
              <a:rPr lang="en-US" sz="2800" dirty="0"/>
              <a:t>Recommend a specific health care provider.</a:t>
            </a:r>
          </a:p>
          <a:p>
            <a:pPr eaLnBrk="1" hangingPunct="1">
              <a:lnSpc>
                <a:spcPct val="90000"/>
              </a:lnSpc>
              <a:defRPr/>
            </a:pPr>
            <a:r>
              <a:rPr lang="en-US" sz="2800" dirty="0"/>
              <a:t>Recommend medication or treatment.</a:t>
            </a:r>
          </a:p>
          <a:p>
            <a:pPr eaLnBrk="1" hangingPunct="1">
              <a:lnSpc>
                <a:spcPct val="90000"/>
              </a:lnSpc>
              <a:defRPr/>
            </a:pPr>
            <a:r>
              <a:rPr lang="en-US" sz="2800" dirty="0"/>
              <a:t>Exclude any student for not having medication.</a:t>
            </a:r>
          </a:p>
          <a:p>
            <a:pPr eaLnBrk="1" hangingPunct="1">
              <a:lnSpc>
                <a:spcPct val="90000"/>
              </a:lnSpc>
              <a:defRPr/>
            </a:pPr>
            <a:r>
              <a:rPr lang="en-US" sz="2800" dirty="0"/>
              <a:t>Contact medical provider to recommend diagnosis or treatment for student.</a:t>
            </a:r>
          </a:p>
          <a:p>
            <a:pPr eaLnBrk="1" hangingPunct="1">
              <a:lnSpc>
                <a:spcPct val="90000"/>
              </a:lnSpc>
              <a:buFont typeface="Wingdings" pitchFamily="2" charset="2"/>
              <a:buNone/>
              <a:defRPr/>
            </a:pPr>
            <a:endParaRPr lang="en-US" sz="1400" dirty="0"/>
          </a:p>
          <a:p>
            <a:pPr>
              <a:lnSpc>
                <a:spcPct val="90000"/>
              </a:lnSpc>
              <a:buNone/>
              <a:defRPr/>
            </a:pPr>
            <a:r>
              <a:rPr lang="en-US" sz="2800" dirty="0"/>
              <a:t>School Personnel </a:t>
            </a:r>
            <a:r>
              <a:rPr lang="en-US" sz="2800" b="1" dirty="0">
                <a:solidFill>
                  <a:srgbClr val="C00000"/>
                </a:solidFill>
              </a:rPr>
              <a:t>Do:</a:t>
            </a:r>
            <a:r>
              <a:rPr lang="en-US" sz="2800" dirty="0">
                <a:solidFill>
                  <a:srgbClr val="FF0000"/>
                </a:solidFill>
              </a:rPr>
              <a:t> </a:t>
            </a:r>
            <a:r>
              <a:rPr lang="en-US" sz="2800" dirty="0"/>
              <a:t>refer student health information and issues to the school nurse.</a:t>
            </a:r>
          </a:p>
          <a:p>
            <a:pPr eaLnBrk="1" hangingPunct="1">
              <a:lnSpc>
                <a:spcPct val="90000"/>
              </a:lnSpc>
              <a:defRPr/>
            </a:pPr>
            <a:endParaRPr 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algn="ctr" eaLnBrk="1" hangingPunct="1">
              <a:defRPr/>
            </a:pPr>
            <a:r>
              <a:rPr lang="en-US" sz="4000" b="1" dirty="0"/>
              <a:t>Other Responsibilities Regarding Medication</a:t>
            </a:r>
          </a:p>
        </p:txBody>
      </p:sp>
      <p:sp>
        <p:nvSpPr>
          <p:cNvPr id="12291" name="Rectangle 3"/>
          <p:cNvSpPr>
            <a:spLocks noGrp="1" noChangeArrowheads="1"/>
          </p:cNvSpPr>
          <p:nvPr>
            <p:ph idx="1"/>
          </p:nvPr>
        </p:nvSpPr>
        <p:spPr>
          <a:xfrm>
            <a:off x="152400" y="1828800"/>
            <a:ext cx="8686800" cy="4724400"/>
          </a:xfrm>
        </p:spPr>
        <p:txBody>
          <a:bodyPr>
            <a:normAutofit/>
          </a:bodyPr>
          <a:lstStyle/>
          <a:p>
            <a:pPr eaLnBrk="1" hangingPunct="1">
              <a:lnSpc>
                <a:spcPct val="90000"/>
              </a:lnSpc>
              <a:defRPr/>
            </a:pPr>
            <a:r>
              <a:rPr lang="en-US" sz="2000" dirty="0"/>
              <a:t>Do not use white out for corrections:</a:t>
            </a:r>
          </a:p>
          <a:p>
            <a:pPr lvl="1" eaLnBrk="1" hangingPunct="1">
              <a:lnSpc>
                <a:spcPct val="90000"/>
              </a:lnSpc>
              <a:buFont typeface="Wingdings" panose="05000000000000000000" pitchFamily="2" charset="2"/>
              <a:buChar char="ü"/>
              <a:defRPr/>
            </a:pPr>
            <a:r>
              <a:rPr lang="en-US" sz="2000" dirty="0"/>
              <a:t>Draw line through error and initial above the line.</a:t>
            </a:r>
          </a:p>
          <a:p>
            <a:pPr lvl="1">
              <a:lnSpc>
                <a:spcPct val="90000"/>
              </a:lnSpc>
              <a:buFont typeface="Wingdings" panose="05000000000000000000" pitchFamily="2" charset="2"/>
              <a:buChar char="ü"/>
              <a:defRPr/>
            </a:pPr>
            <a:r>
              <a:rPr lang="en-US" sz="2000" dirty="0"/>
              <a:t>Make correct entry.</a:t>
            </a:r>
          </a:p>
          <a:p>
            <a:pPr lvl="1">
              <a:lnSpc>
                <a:spcPct val="90000"/>
              </a:lnSpc>
              <a:buFont typeface="Wingdings" panose="05000000000000000000" pitchFamily="2" charset="2"/>
              <a:buChar char="ü"/>
              <a:defRPr/>
            </a:pPr>
            <a:endParaRPr lang="en-US" sz="2000" dirty="0"/>
          </a:p>
          <a:p>
            <a:pPr eaLnBrk="1" hangingPunct="1">
              <a:lnSpc>
                <a:spcPct val="90000"/>
              </a:lnSpc>
              <a:defRPr/>
            </a:pPr>
            <a:r>
              <a:rPr lang="en-US" sz="2000" dirty="0"/>
              <a:t>Keep medication cabinet and  key secured: </a:t>
            </a:r>
            <a:endParaRPr lang="en-US" dirty="0"/>
          </a:p>
          <a:p>
            <a:pPr lvl="1" eaLnBrk="1" hangingPunct="1">
              <a:lnSpc>
                <a:spcPct val="90000"/>
              </a:lnSpc>
              <a:buFont typeface="Wingdings" panose="05000000000000000000" pitchFamily="2" charset="2"/>
              <a:buChar char="ü"/>
              <a:defRPr/>
            </a:pPr>
            <a:r>
              <a:rPr lang="en-US" sz="1800" dirty="0"/>
              <a:t>Medication carts or cabinets must be locked unless staff is retrieving medication. If you leave the room, or leave sight of medication cart or cabinet, it must be locked. Locking the clinic door is not sufficient. </a:t>
            </a:r>
          </a:p>
          <a:p>
            <a:pPr lvl="1" eaLnBrk="1" hangingPunct="1">
              <a:lnSpc>
                <a:spcPct val="90000"/>
              </a:lnSpc>
              <a:buFont typeface="Wingdings" panose="05000000000000000000" pitchFamily="2" charset="2"/>
              <a:buChar char="ü"/>
              <a:defRPr/>
            </a:pPr>
            <a:r>
              <a:rPr lang="en-US" sz="1800" dirty="0"/>
              <a:t>Each school must have a plan for managing key security during the school day and after hours. Clinic staf</a:t>
            </a:r>
            <a:r>
              <a:rPr lang="en-US" dirty="0"/>
              <a:t>f do </a:t>
            </a:r>
            <a:r>
              <a:rPr lang="en-US" b="1" dirty="0"/>
              <a:t>not</a:t>
            </a:r>
            <a:r>
              <a:rPr lang="en-US" dirty="0"/>
              <a:t> take medication cart keys home after school hours. </a:t>
            </a:r>
            <a:endParaRPr lang="en-US" sz="1800" dirty="0"/>
          </a:p>
          <a:p>
            <a:pPr lvl="1" eaLnBrk="1" hangingPunct="1">
              <a:lnSpc>
                <a:spcPct val="90000"/>
              </a:lnSpc>
              <a:buFont typeface="Wingdings" panose="05000000000000000000" pitchFamily="2" charset="2"/>
              <a:buChar char="ü"/>
              <a:defRPr/>
            </a:pPr>
            <a:endParaRPr lang="en-US" sz="2000" dirty="0"/>
          </a:p>
          <a:p>
            <a:pPr eaLnBrk="1" hangingPunct="1">
              <a:lnSpc>
                <a:spcPct val="90000"/>
              </a:lnSpc>
              <a:defRPr/>
            </a:pPr>
            <a:r>
              <a:rPr lang="en-US" sz="2000" dirty="0"/>
              <a:t>Refer health questions to school nurse.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rmAutofit/>
          </a:bodyPr>
          <a:lstStyle/>
          <a:p>
            <a:pPr eaLnBrk="1" hangingPunct="1">
              <a:defRPr/>
            </a:pPr>
            <a:r>
              <a:rPr lang="en-US" sz="4000" b="1" dirty="0"/>
              <a:t>Confidentiality</a:t>
            </a:r>
          </a:p>
        </p:txBody>
      </p:sp>
      <p:sp>
        <p:nvSpPr>
          <p:cNvPr id="103427" name="Rectangle 3"/>
          <p:cNvSpPr>
            <a:spLocks noGrp="1" noChangeArrowheads="1"/>
          </p:cNvSpPr>
          <p:nvPr>
            <p:ph idx="1"/>
          </p:nvPr>
        </p:nvSpPr>
        <p:spPr>
          <a:xfrm>
            <a:off x="457200" y="1371600"/>
            <a:ext cx="8382000" cy="5105400"/>
          </a:xfrm>
        </p:spPr>
        <p:txBody>
          <a:bodyPr/>
          <a:lstStyle/>
          <a:p>
            <a:pPr eaLnBrk="1" hangingPunct="1">
              <a:lnSpc>
                <a:spcPct val="90000"/>
              </a:lnSpc>
              <a:defRPr/>
            </a:pPr>
            <a:r>
              <a:rPr lang="en-US" sz="2800" dirty="0"/>
              <a:t>In the course of caring for a student, information of a private or personal nature may be divulged.</a:t>
            </a:r>
          </a:p>
          <a:p>
            <a:pPr eaLnBrk="1" hangingPunct="1">
              <a:lnSpc>
                <a:spcPct val="90000"/>
              </a:lnSpc>
              <a:defRPr/>
            </a:pPr>
            <a:r>
              <a:rPr lang="en-US" sz="2800" dirty="0"/>
              <a:t>It is imperative that you keep in confidence such information;  this is an ethical and legal standard that must be upheld.</a:t>
            </a:r>
          </a:p>
          <a:p>
            <a:pPr eaLnBrk="1" hangingPunct="1">
              <a:lnSpc>
                <a:spcPct val="90000"/>
              </a:lnSpc>
              <a:defRPr/>
            </a:pPr>
            <a:r>
              <a:rPr lang="en-US" sz="2800" dirty="0"/>
              <a:t>Before sharing any information with any staff member, stop and ask yourself, “Does this person have a legitimate</a:t>
            </a:r>
            <a:r>
              <a:rPr lang="en-US" sz="2800" dirty="0">
                <a:solidFill>
                  <a:srgbClr val="C00000"/>
                </a:solidFill>
              </a:rPr>
              <a:t> educational need to know</a:t>
            </a:r>
            <a:r>
              <a:rPr lang="en-US" sz="2800" dirty="0"/>
              <a:t>?”</a:t>
            </a:r>
          </a:p>
          <a:p>
            <a:pPr eaLnBrk="1" hangingPunct="1">
              <a:lnSpc>
                <a:spcPct val="90000"/>
              </a:lnSpc>
              <a:defRPr/>
            </a:pPr>
            <a:r>
              <a:rPr lang="en-US" sz="2800" dirty="0"/>
              <a:t>Do not discuss students’ health information with others who are not directly involved in care.</a:t>
            </a:r>
          </a:p>
          <a:p>
            <a:pPr eaLnBrk="1" hangingPunct="1">
              <a:lnSpc>
                <a:spcPct val="90000"/>
              </a:lnSpc>
              <a:defRPr/>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a:t>OBJECTIVES of MODULE</a:t>
            </a:r>
          </a:p>
        </p:txBody>
      </p:sp>
      <p:sp>
        <p:nvSpPr>
          <p:cNvPr id="7171" name="Rectangle 3"/>
          <p:cNvSpPr>
            <a:spLocks noGrp="1" noChangeArrowheads="1"/>
          </p:cNvSpPr>
          <p:nvPr>
            <p:ph idx="1"/>
          </p:nvPr>
        </p:nvSpPr>
        <p:spPr/>
        <p:txBody>
          <a:bodyPr/>
          <a:lstStyle/>
          <a:p>
            <a:pPr eaLnBrk="1" hangingPunct="1">
              <a:defRPr/>
            </a:pPr>
            <a:r>
              <a:rPr lang="en-US" sz="2800" dirty="0"/>
              <a:t>Identify health services documentation forms</a:t>
            </a:r>
          </a:p>
          <a:p>
            <a:pPr eaLnBrk="1" hangingPunct="1">
              <a:defRPr/>
            </a:pPr>
            <a:r>
              <a:rPr lang="en-US" sz="2800" dirty="0"/>
              <a:t>Review medication policy, procedures and health guidelines</a:t>
            </a:r>
          </a:p>
          <a:p>
            <a:pPr eaLnBrk="1" hangingPunct="1">
              <a:defRPr/>
            </a:pPr>
            <a:r>
              <a:rPr lang="en-US" sz="2800" dirty="0"/>
              <a:t>Review established procedures for medication administration and documentation </a:t>
            </a:r>
          </a:p>
          <a:p>
            <a:pPr marL="0" indent="0" eaLnBrk="1" hangingPunct="1">
              <a:buNone/>
              <a:defRPr/>
            </a:pP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ctr" eaLnBrk="1" hangingPunct="1">
              <a:defRPr/>
            </a:pPr>
            <a:r>
              <a:rPr lang="en-US" sz="4000" b="1" dirty="0">
                <a:latin typeface="Calibri" panose="020F0502020204030204" pitchFamily="34" charset="0"/>
                <a:cs typeface="Calibri" panose="020F0502020204030204" pitchFamily="34" charset="0"/>
              </a:rPr>
              <a:t>Medication Audits</a:t>
            </a:r>
          </a:p>
        </p:txBody>
      </p:sp>
      <p:sp>
        <p:nvSpPr>
          <p:cNvPr id="14339" name="Rectangle 3"/>
          <p:cNvSpPr>
            <a:spLocks noGrp="1" noChangeArrowheads="1"/>
          </p:cNvSpPr>
          <p:nvPr>
            <p:ph idx="1"/>
          </p:nvPr>
        </p:nvSpPr>
        <p:spPr>
          <a:xfrm>
            <a:off x="381000" y="1828800"/>
            <a:ext cx="8534400" cy="4114800"/>
          </a:xfrm>
        </p:spPr>
        <p:txBody>
          <a:bodyPr>
            <a:normAutofit fontScale="92500"/>
          </a:bodyPr>
          <a:lstStyle/>
          <a:p>
            <a:pPr eaLnBrk="1" hangingPunct="1">
              <a:lnSpc>
                <a:spcPct val="90000"/>
              </a:lnSpc>
              <a:defRPr/>
            </a:pPr>
            <a:r>
              <a:rPr lang="en-US" sz="3200" dirty="0"/>
              <a:t>Performed throughout the year by the school nurse to monitor administration of medications and identify procedural problems.</a:t>
            </a:r>
          </a:p>
          <a:p>
            <a:pPr eaLnBrk="1" hangingPunct="1">
              <a:lnSpc>
                <a:spcPct val="90000"/>
              </a:lnSpc>
              <a:defRPr/>
            </a:pPr>
            <a:r>
              <a:rPr lang="en-US" sz="3200" dirty="0"/>
              <a:t>A minimum of one audit per semester is required. </a:t>
            </a:r>
          </a:p>
          <a:p>
            <a:pPr eaLnBrk="1" hangingPunct="1">
              <a:lnSpc>
                <a:spcPct val="90000"/>
              </a:lnSpc>
              <a:defRPr/>
            </a:pPr>
            <a:r>
              <a:rPr lang="en-US" sz="3200" dirty="0"/>
              <a:t>Medications on hand are counted during audit and counts reconciled.</a:t>
            </a:r>
          </a:p>
          <a:p>
            <a:pPr eaLnBrk="1" hangingPunct="1">
              <a:lnSpc>
                <a:spcPct val="90000"/>
              </a:lnSpc>
              <a:defRPr/>
            </a:pPr>
            <a:r>
              <a:rPr lang="en-US" sz="3200" dirty="0"/>
              <a:t>Medications are counted at the start of each month and the total is listed in the Medication Count section. This only requires one signature. </a:t>
            </a:r>
          </a:p>
          <a:p>
            <a:pPr eaLnBrk="1" hangingPunct="1">
              <a:lnSpc>
                <a:spcPct val="90000"/>
              </a:lnSpc>
              <a:buFont typeface="Wingdings" pitchFamily="2" charset="2"/>
              <a:buNone/>
              <a:defRPr/>
            </a:pPr>
            <a:endParaRPr lang="en-US" sz="1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228600"/>
            <a:ext cx="8153400" cy="762000"/>
          </a:xfrm>
        </p:spPr>
        <p:txBody>
          <a:bodyPr>
            <a:normAutofit/>
          </a:bodyPr>
          <a:lstStyle/>
          <a:p>
            <a:pPr algn="ctr" eaLnBrk="1" hangingPunct="1">
              <a:defRPr/>
            </a:pPr>
            <a:r>
              <a:rPr lang="en-US" sz="4000" b="1" dirty="0"/>
              <a:t>Common Policy Issues</a:t>
            </a:r>
          </a:p>
        </p:txBody>
      </p:sp>
      <p:sp>
        <p:nvSpPr>
          <p:cNvPr id="28675" name="Rectangle 3"/>
          <p:cNvSpPr>
            <a:spLocks noGrp="1" noChangeArrowheads="1"/>
          </p:cNvSpPr>
          <p:nvPr>
            <p:ph idx="1"/>
          </p:nvPr>
        </p:nvSpPr>
        <p:spPr>
          <a:xfrm>
            <a:off x="762000" y="1371600"/>
            <a:ext cx="8001000" cy="5257800"/>
          </a:xfrm>
        </p:spPr>
        <p:txBody>
          <a:bodyPr/>
          <a:lstStyle/>
          <a:p>
            <a:pPr eaLnBrk="1" hangingPunct="1">
              <a:lnSpc>
                <a:spcPct val="90000"/>
              </a:lnSpc>
              <a:defRPr/>
            </a:pPr>
            <a:r>
              <a:rPr lang="en-US" sz="2000" dirty="0"/>
              <a:t>Do not administer any medication without a signed authorization. A verbal request is not acceptable. </a:t>
            </a:r>
          </a:p>
          <a:p>
            <a:pPr lvl="1" eaLnBrk="1" hangingPunct="1">
              <a:lnSpc>
                <a:spcPct val="90000"/>
              </a:lnSpc>
              <a:spcAft>
                <a:spcPct val="20000"/>
              </a:spcAft>
              <a:buFontTx/>
              <a:buChar char="-"/>
              <a:defRPr/>
            </a:pPr>
            <a:r>
              <a:rPr lang="en-US" sz="2000" dirty="0"/>
              <a:t>Do not accept parent’s request to alter physician’s order; a new pharmacy labeled container must be provided. </a:t>
            </a:r>
            <a:r>
              <a:rPr lang="en-US" sz="2000" dirty="0">
                <a:solidFill>
                  <a:srgbClr val="C00000"/>
                </a:solidFill>
              </a:rPr>
              <a:t>Parent always has option to come to school and administer medication.</a:t>
            </a:r>
          </a:p>
          <a:p>
            <a:pPr lvl="1" eaLnBrk="1" hangingPunct="1">
              <a:lnSpc>
                <a:spcPct val="90000"/>
              </a:lnSpc>
              <a:spcAft>
                <a:spcPct val="20000"/>
              </a:spcAft>
              <a:buFontTx/>
              <a:buChar char="-"/>
              <a:defRPr/>
            </a:pPr>
            <a:r>
              <a:rPr lang="en-US" sz="2000" dirty="0"/>
              <a:t>Do not assume a student has an authorization, </a:t>
            </a:r>
            <a:r>
              <a:rPr lang="en-US" sz="2000" b="1" dirty="0"/>
              <a:t>always</a:t>
            </a:r>
            <a:r>
              <a:rPr lang="en-US" sz="2000" dirty="0"/>
              <a:t> look at the authorization prior to administering medication, including stock medications. </a:t>
            </a:r>
          </a:p>
          <a:p>
            <a:pPr lvl="1" eaLnBrk="1" hangingPunct="1">
              <a:lnSpc>
                <a:spcPct val="90000"/>
              </a:lnSpc>
              <a:defRPr/>
            </a:pPr>
            <a:endParaRPr lang="en-US" sz="2000" dirty="0"/>
          </a:p>
          <a:p>
            <a:pPr eaLnBrk="1" hangingPunct="1">
              <a:lnSpc>
                <a:spcPct val="90000"/>
              </a:lnSpc>
              <a:defRPr/>
            </a:pPr>
            <a:r>
              <a:rPr lang="en-US" sz="2000" dirty="0"/>
              <a:t>Do not administer OTC medication dose greater than the stock medication label per standing order.</a:t>
            </a:r>
          </a:p>
          <a:p>
            <a:pPr eaLnBrk="1" hangingPunct="1">
              <a:lnSpc>
                <a:spcPct val="90000"/>
              </a:lnSpc>
              <a:buFont typeface="Wingdings" pitchFamily="2" charset="2"/>
              <a:buNone/>
              <a:defRPr/>
            </a:pPr>
            <a:endParaRPr lang="en-US" sz="2000" dirty="0"/>
          </a:p>
          <a:p>
            <a:pPr eaLnBrk="1" hangingPunct="1">
              <a:lnSpc>
                <a:spcPct val="90000"/>
              </a:lnSpc>
              <a:defRPr/>
            </a:pPr>
            <a:r>
              <a:rPr lang="en-US" sz="2000" dirty="0"/>
              <a:t>Do not administer non- FDA regulated medications or products (</a:t>
            </a:r>
            <a:r>
              <a:rPr lang="en-US" sz="2000" dirty="0" err="1"/>
              <a:t>ie</a:t>
            </a:r>
            <a:r>
              <a:rPr lang="en-US" sz="2000" dirty="0"/>
              <a:t> essential oils, medication from another country etc.) If in doubt, contact your school nurse. You need to know what you are administering and its possible side effects. </a:t>
            </a:r>
          </a:p>
          <a:p>
            <a:pPr eaLnBrk="1" hangingPunct="1">
              <a:lnSpc>
                <a:spcPct val="90000"/>
              </a:lnSpc>
              <a:defRPr/>
            </a:pPr>
            <a:endParaRPr 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52401"/>
            <a:ext cx="8229600" cy="761999"/>
          </a:xfrm>
        </p:spPr>
        <p:txBody>
          <a:bodyPr/>
          <a:lstStyle/>
          <a:p>
            <a:pPr algn="ctr" eaLnBrk="1" hangingPunct="1">
              <a:defRPr/>
            </a:pPr>
            <a:r>
              <a:rPr lang="en-US" sz="4000" dirty="0"/>
              <a:t> </a:t>
            </a:r>
            <a:r>
              <a:rPr lang="en-US" sz="4000" b="1" dirty="0"/>
              <a:t>Field Trip Procedures</a:t>
            </a:r>
          </a:p>
        </p:txBody>
      </p:sp>
      <p:sp>
        <p:nvSpPr>
          <p:cNvPr id="41987" name="Rectangle 3"/>
          <p:cNvSpPr>
            <a:spLocks noGrp="1" noChangeArrowheads="1"/>
          </p:cNvSpPr>
          <p:nvPr>
            <p:ph idx="1"/>
          </p:nvPr>
        </p:nvSpPr>
        <p:spPr>
          <a:xfrm>
            <a:off x="609600" y="1219200"/>
            <a:ext cx="8458200" cy="5638800"/>
          </a:xfrm>
        </p:spPr>
        <p:txBody>
          <a:bodyPr>
            <a:normAutofit/>
          </a:bodyPr>
          <a:lstStyle/>
          <a:p>
            <a:pPr eaLnBrk="1" hangingPunct="1">
              <a:lnSpc>
                <a:spcPct val="90000"/>
              </a:lnSpc>
              <a:defRPr/>
            </a:pPr>
            <a:r>
              <a:rPr lang="en-US" sz="2400" dirty="0"/>
              <a:t>District staff submit completed “</a:t>
            </a:r>
            <a:r>
              <a:rPr lang="en-US" sz="2400" u="sng" dirty="0"/>
              <a:t>REQUEST FOR NURSING SERVICES ON FIELD TRIP/COMMUNITY-BASED INSTRUCTION TRIPS</a:t>
            </a:r>
            <a:r>
              <a:rPr lang="en-US" sz="2400" dirty="0"/>
              <a:t>” form to the Health Services Coordinator for students who need health assistance on a field trip (fax # 850-469-5346). </a:t>
            </a:r>
          </a:p>
          <a:p>
            <a:pPr eaLnBrk="1" hangingPunct="1">
              <a:lnSpc>
                <a:spcPct val="90000"/>
              </a:lnSpc>
              <a:buFont typeface="Wingdings" pitchFamily="2" charset="2"/>
              <a:buNone/>
              <a:defRPr/>
            </a:pPr>
            <a:endParaRPr lang="en-US" sz="2400" dirty="0"/>
          </a:p>
          <a:p>
            <a:pPr eaLnBrk="1" hangingPunct="1">
              <a:lnSpc>
                <a:spcPct val="90000"/>
              </a:lnSpc>
              <a:defRPr/>
            </a:pPr>
            <a:r>
              <a:rPr lang="en-US" sz="2400" dirty="0"/>
              <a:t>Notify School Clinic Staff of all planned field trips as soon as possible (see District Form).</a:t>
            </a:r>
          </a:p>
          <a:p>
            <a:pPr eaLnBrk="1" hangingPunct="1">
              <a:lnSpc>
                <a:spcPct val="90000"/>
              </a:lnSpc>
              <a:buFont typeface="Wingdings" pitchFamily="2" charset="2"/>
              <a:buNone/>
              <a:defRPr/>
            </a:pPr>
            <a:endParaRPr lang="en-US" sz="2400" dirty="0"/>
          </a:p>
          <a:p>
            <a:pPr eaLnBrk="1" hangingPunct="1">
              <a:lnSpc>
                <a:spcPct val="90000"/>
              </a:lnSpc>
              <a:defRPr/>
            </a:pPr>
            <a:r>
              <a:rPr lang="en-US" sz="2400" dirty="0"/>
              <a:t>Field trip guidelines and forms are available from your Principal.</a:t>
            </a:r>
          </a:p>
          <a:p>
            <a:pPr eaLnBrk="1" hangingPunct="1">
              <a:lnSpc>
                <a:spcPct val="90000"/>
              </a:lnSpc>
              <a:defRPr/>
            </a:pPr>
            <a:endParaRPr lang="en-US" sz="2400" dirty="0"/>
          </a:p>
          <a:p>
            <a:pPr eaLnBrk="1" hangingPunct="1">
              <a:lnSpc>
                <a:spcPct val="90000"/>
              </a:lnSpc>
              <a:defRPr/>
            </a:pPr>
            <a:r>
              <a:rPr lang="en-US" sz="2400" dirty="0"/>
              <a:t>All medication administration policies and procedures must be followed during field trips and extra-curricular activities.</a:t>
            </a:r>
          </a:p>
          <a:p>
            <a:pPr eaLnBrk="1" hangingPunct="1">
              <a:lnSpc>
                <a:spcPct val="90000"/>
              </a:lnSpc>
              <a:defRPr/>
            </a:pPr>
            <a:endParaRPr lang="en-US" sz="2400" dirty="0"/>
          </a:p>
          <a:p>
            <a:pPr eaLnBrk="1" hangingPunct="1">
              <a:lnSpc>
                <a:spcPct val="90000"/>
              </a:lnSpc>
              <a:defRPr/>
            </a:pPr>
            <a:endParaRPr lang="en-US" sz="2400" dirty="0"/>
          </a:p>
        </p:txBody>
      </p:sp>
    </p:spTree>
    <p:extLst>
      <p:ext uri="{BB962C8B-B14F-4D97-AF65-F5344CB8AC3E}">
        <p14:creationId xmlns:p14="http://schemas.microsoft.com/office/powerpoint/2010/main" val="6902502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pPr algn="l" eaLnBrk="1" hangingPunct="1">
              <a:defRPr/>
            </a:pPr>
            <a:r>
              <a:rPr lang="en-US" sz="4000" b="1" dirty="0"/>
              <a:t>Infection Control Guidelines</a:t>
            </a:r>
          </a:p>
        </p:txBody>
      </p:sp>
      <p:pic>
        <p:nvPicPr>
          <p:cNvPr id="335876" name="Picture 6" descr="j0283910"/>
          <p:cNvPicPr>
            <a:picLocks noGrp="1" noChangeAspect="1" noChangeArrowheads="1" noCrop="1"/>
          </p:cNvPicPr>
          <p:nvPr>
            <p:ph type="clipArt" sz="half" idx="1"/>
          </p:nvPr>
        </p:nvPicPr>
        <p:blipFill>
          <a:blip r:embed="rId3" cstate="print"/>
          <a:stretch>
            <a:fillRect/>
          </a:stretch>
        </p:blipFill>
        <p:spPr>
          <a:xfrm>
            <a:off x="7448826" y="4953000"/>
            <a:ext cx="1104348" cy="1190625"/>
          </a:xfrm>
        </p:spPr>
      </p:pic>
      <p:sp>
        <p:nvSpPr>
          <p:cNvPr id="44035" name="Rectangle 3"/>
          <p:cNvSpPr>
            <a:spLocks noGrp="1" noChangeArrowheads="1"/>
          </p:cNvSpPr>
          <p:nvPr>
            <p:ph type="body" sz="half" idx="2"/>
          </p:nvPr>
        </p:nvSpPr>
        <p:spPr>
          <a:xfrm>
            <a:off x="1524000" y="1295400"/>
            <a:ext cx="6324600" cy="4953000"/>
          </a:xfrm>
        </p:spPr>
        <p:txBody>
          <a:bodyPr>
            <a:normAutofit fontScale="92500" lnSpcReduction="20000"/>
          </a:bodyPr>
          <a:lstStyle/>
          <a:p>
            <a:pPr eaLnBrk="1" hangingPunct="1">
              <a:defRPr/>
            </a:pPr>
            <a:r>
              <a:rPr lang="en-US" sz="2800" dirty="0" err="1"/>
              <a:t>Handwashing</a:t>
            </a:r>
            <a:r>
              <a:rPr lang="en-US" sz="2800" dirty="0"/>
              <a:t> is the best defense against infection for you and the student</a:t>
            </a:r>
          </a:p>
          <a:p>
            <a:pPr lvl="1" eaLnBrk="1" hangingPunct="1">
              <a:defRPr/>
            </a:pPr>
            <a:r>
              <a:rPr lang="en-US" sz="2400" dirty="0"/>
              <a:t>Use anti-bacterial soap</a:t>
            </a:r>
            <a:endParaRPr lang="en-US" sz="2400" u="sng" dirty="0"/>
          </a:p>
          <a:p>
            <a:pPr lvl="1" eaLnBrk="1" hangingPunct="1">
              <a:defRPr/>
            </a:pPr>
            <a:r>
              <a:rPr lang="en-US" sz="2400" dirty="0"/>
              <a:t>Use hand sanitizer only if soap and water is not available</a:t>
            </a:r>
          </a:p>
          <a:p>
            <a:pPr eaLnBrk="1" hangingPunct="1">
              <a:defRPr/>
            </a:pPr>
            <a:r>
              <a:rPr lang="en-US" sz="2800" dirty="0"/>
              <a:t>Change cot paper between students</a:t>
            </a:r>
          </a:p>
          <a:p>
            <a:pPr eaLnBrk="1" hangingPunct="1">
              <a:defRPr/>
            </a:pPr>
            <a:r>
              <a:rPr lang="en-US" sz="2800" dirty="0"/>
              <a:t>Clean frequently touched surfaces and cots with </a:t>
            </a:r>
            <a:r>
              <a:rPr lang="en-US" sz="2800" dirty="0" err="1"/>
              <a:t>Sanizide</a:t>
            </a:r>
            <a:r>
              <a:rPr lang="en-US" sz="2800" dirty="0"/>
              <a:t> plus spray or other approved disinfectant (available in the District warehouse)</a:t>
            </a:r>
          </a:p>
          <a:p>
            <a:pPr eaLnBrk="1" hangingPunct="1">
              <a:defRPr/>
            </a:pPr>
            <a:r>
              <a:rPr lang="en-US" sz="2800" dirty="0"/>
              <a:t>Do </a:t>
            </a:r>
            <a:r>
              <a:rPr lang="en-US" sz="2800" b="1" dirty="0"/>
              <a:t>not</a:t>
            </a:r>
            <a:r>
              <a:rPr lang="en-US" sz="2800" dirty="0"/>
              <a:t> use bleach as it may stain clothing/shoes and may be inadvertently mixed with ammonia cleaning products</a:t>
            </a:r>
          </a:p>
          <a:p>
            <a:pPr eaLnBrk="1" hangingPunct="1">
              <a:defRPr/>
            </a:pPr>
            <a:r>
              <a:rPr lang="en-US" sz="2800" dirty="0"/>
              <a:t>Clinic is to be cleaned </a:t>
            </a:r>
            <a:r>
              <a:rPr lang="en-US" sz="2800" b="1" dirty="0"/>
              <a:t>daily</a:t>
            </a:r>
            <a:r>
              <a:rPr lang="en-US" sz="2800" dirty="0"/>
              <a:t> by custodial staff – trash should be removed daily and as needed</a:t>
            </a:r>
          </a:p>
          <a:p>
            <a:pPr marL="0" indent="0" eaLnBrk="1" hangingPunct="1">
              <a:buNone/>
              <a:defRPr/>
            </a:pPr>
            <a:endParaRPr lang="en-US" sz="2400" dirty="0"/>
          </a:p>
        </p:txBody>
      </p:sp>
      <p:pic>
        <p:nvPicPr>
          <p:cNvPr id="335875" name="Picture 4" descr="j0371340"/>
          <p:cNvPicPr>
            <a:picLocks noChangeAspect="1" noChangeArrowheads="1"/>
          </p:cNvPicPr>
          <p:nvPr/>
        </p:nvPicPr>
        <p:blipFill>
          <a:blip r:embed="rId4" cstate="print"/>
          <a:srcRect/>
          <a:stretch>
            <a:fillRect/>
          </a:stretch>
        </p:blipFill>
        <p:spPr bwMode="auto">
          <a:xfrm>
            <a:off x="304800" y="1417639"/>
            <a:ext cx="1066800" cy="1401762"/>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1" y="381000"/>
            <a:ext cx="8229599" cy="523875"/>
          </a:xfrm>
        </p:spPr>
        <p:txBody>
          <a:bodyPr>
            <a:noAutofit/>
          </a:bodyPr>
          <a:lstStyle/>
          <a:p>
            <a:pPr algn="ctr" eaLnBrk="1" hangingPunct="1">
              <a:defRPr/>
            </a:pPr>
            <a:r>
              <a:rPr lang="en-US" sz="4000" b="1" dirty="0"/>
              <a:t>Universal Precautions</a:t>
            </a:r>
          </a:p>
        </p:txBody>
      </p:sp>
      <p:sp>
        <p:nvSpPr>
          <p:cNvPr id="131075" name="Rectangle 3"/>
          <p:cNvSpPr>
            <a:spLocks noGrp="1" noChangeArrowheads="1"/>
          </p:cNvSpPr>
          <p:nvPr>
            <p:ph idx="1"/>
          </p:nvPr>
        </p:nvSpPr>
        <p:spPr>
          <a:xfrm>
            <a:off x="533400" y="1371600"/>
            <a:ext cx="8077200" cy="4724400"/>
          </a:xfrm>
        </p:spPr>
        <p:txBody>
          <a:bodyPr>
            <a:normAutofit/>
          </a:bodyPr>
          <a:lstStyle/>
          <a:p>
            <a:pPr eaLnBrk="1" hangingPunct="1">
              <a:lnSpc>
                <a:spcPct val="90000"/>
              </a:lnSpc>
              <a:defRPr/>
            </a:pPr>
            <a:r>
              <a:rPr lang="en-US" sz="2400" dirty="0"/>
              <a:t>Treat ALL blood and other body fluids as potentially infectious.</a:t>
            </a:r>
          </a:p>
          <a:p>
            <a:pPr eaLnBrk="1" hangingPunct="1">
              <a:lnSpc>
                <a:spcPct val="90000"/>
              </a:lnSpc>
              <a:defRPr/>
            </a:pPr>
            <a:r>
              <a:rPr lang="en-US" sz="2400" dirty="0"/>
              <a:t>Maintain disposable plastic Sharps Container</a:t>
            </a:r>
          </a:p>
          <a:p>
            <a:pPr eaLnBrk="1" hangingPunct="1">
              <a:lnSpc>
                <a:spcPct val="90000"/>
              </a:lnSpc>
              <a:defRPr/>
            </a:pPr>
            <a:r>
              <a:rPr lang="en-US" sz="2400" dirty="0"/>
              <a:t>Clean surfaces with Anti-TB </a:t>
            </a:r>
            <a:r>
              <a:rPr lang="en-US" sz="2400" dirty="0" err="1"/>
              <a:t>Sanizide</a:t>
            </a:r>
            <a:r>
              <a:rPr lang="en-US" sz="2400" dirty="0"/>
              <a:t> Plus, GE Fight Bac, or other District approved disinfectant (available from the Warehouse) </a:t>
            </a:r>
          </a:p>
          <a:p>
            <a:pPr eaLnBrk="1" hangingPunct="1">
              <a:lnSpc>
                <a:spcPct val="90000"/>
              </a:lnSpc>
              <a:defRPr/>
            </a:pPr>
            <a:r>
              <a:rPr lang="en-US" sz="2400" dirty="0"/>
              <a:t>Wear gloves whenever handling body fluids</a:t>
            </a:r>
          </a:p>
          <a:p>
            <a:pPr eaLnBrk="1" hangingPunct="1">
              <a:lnSpc>
                <a:spcPct val="90000"/>
              </a:lnSpc>
              <a:defRPr/>
            </a:pPr>
            <a:r>
              <a:rPr lang="en-US" sz="2400" dirty="0"/>
              <a:t>Use appropriate Personal Protection Equipment</a:t>
            </a:r>
          </a:p>
          <a:p>
            <a:pPr eaLnBrk="1" hangingPunct="1">
              <a:lnSpc>
                <a:spcPct val="90000"/>
              </a:lnSpc>
              <a:defRPr/>
            </a:pPr>
            <a:r>
              <a:rPr lang="en-US" sz="2400" dirty="0"/>
              <a:t>Wash hands after removing gloves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552938"/>
            <a:ext cx="8305800" cy="889000"/>
          </a:xfrm>
        </p:spPr>
        <p:txBody>
          <a:bodyPr>
            <a:normAutofit/>
          </a:bodyPr>
          <a:lstStyle/>
          <a:p>
            <a:pPr algn="ctr" eaLnBrk="1" hangingPunct="1">
              <a:defRPr/>
            </a:pPr>
            <a:r>
              <a:rPr lang="en-US" sz="4000" b="1" dirty="0"/>
              <a:t>Sharps Container Disposal</a:t>
            </a:r>
          </a:p>
        </p:txBody>
      </p:sp>
      <p:sp>
        <p:nvSpPr>
          <p:cNvPr id="134147" name="Rectangle 3"/>
          <p:cNvSpPr>
            <a:spLocks noGrp="1" noChangeArrowheads="1"/>
          </p:cNvSpPr>
          <p:nvPr>
            <p:ph idx="1"/>
          </p:nvPr>
        </p:nvSpPr>
        <p:spPr>
          <a:xfrm>
            <a:off x="685800" y="1447800"/>
            <a:ext cx="8001000" cy="5105400"/>
          </a:xfrm>
        </p:spPr>
        <p:txBody>
          <a:bodyPr/>
          <a:lstStyle/>
          <a:p>
            <a:pPr eaLnBrk="1" hangingPunct="1">
              <a:defRPr/>
            </a:pPr>
            <a:r>
              <a:rPr lang="en-US" sz="2800" dirty="0"/>
              <a:t>Seal and date container when ¾ full of sharps.</a:t>
            </a:r>
          </a:p>
          <a:p>
            <a:pPr eaLnBrk="1" hangingPunct="1">
              <a:defRPr/>
            </a:pPr>
            <a:r>
              <a:rPr lang="en-US" sz="2800" dirty="0"/>
              <a:t>School Health personnel will contact school health vendor to dispose of sharps container.  </a:t>
            </a:r>
          </a:p>
          <a:p>
            <a:pPr eaLnBrk="1" hangingPunct="1">
              <a:defRPr/>
            </a:pPr>
            <a:r>
              <a:rPr lang="en-US" sz="2800" dirty="0"/>
              <a:t>If saturated material is placed in container:</a:t>
            </a:r>
          </a:p>
          <a:p>
            <a:pPr lvl="2" eaLnBrk="1" hangingPunct="1">
              <a:buClr>
                <a:schemeClr val="tx1"/>
              </a:buClr>
              <a:buFont typeface="Wingdings" pitchFamily="2" charset="2"/>
              <a:buChar char="ü"/>
              <a:defRPr/>
            </a:pPr>
            <a:r>
              <a:rPr lang="en-US" sz="1800" dirty="0"/>
              <a:t>Date container and start 30 day clock.</a:t>
            </a:r>
          </a:p>
          <a:p>
            <a:pPr lvl="2" eaLnBrk="1" hangingPunct="1">
              <a:buClr>
                <a:schemeClr val="tx1"/>
              </a:buClr>
              <a:buFont typeface="Wingdings" pitchFamily="2" charset="2"/>
              <a:buChar char="ü"/>
              <a:defRPr/>
            </a:pPr>
            <a:r>
              <a:rPr lang="en-US" sz="1800" dirty="0"/>
              <a:t>Seal container on 30</a:t>
            </a:r>
            <a:r>
              <a:rPr lang="en-US" sz="1800" baseline="30000" dirty="0"/>
              <a:t>th</a:t>
            </a:r>
            <a:r>
              <a:rPr lang="en-US" sz="1800" dirty="0"/>
              <a:t> day.</a:t>
            </a:r>
          </a:p>
          <a:p>
            <a:pPr lvl="2" eaLnBrk="1" hangingPunct="1">
              <a:buClr>
                <a:schemeClr val="tx1"/>
              </a:buClr>
              <a:buFont typeface="Wingdings" pitchFamily="2" charset="2"/>
              <a:buChar char="ü"/>
              <a:defRPr/>
            </a:pPr>
            <a:r>
              <a:rPr lang="en-US" sz="1800" dirty="0"/>
              <a:t>Contact Nurse to arrange transport of sharps container for disposal.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Medical Guidelines</a:t>
            </a:r>
          </a:p>
        </p:txBody>
      </p:sp>
      <p:sp>
        <p:nvSpPr>
          <p:cNvPr id="3" name="Content Placeholder 2"/>
          <p:cNvSpPr>
            <a:spLocks noGrp="1"/>
          </p:cNvSpPr>
          <p:nvPr>
            <p:ph idx="1"/>
          </p:nvPr>
        </p:nvSpPr>
        <p:spPr/>
        <p:txBody>
          <a:bodyPr/>
          <a:lstStyle/>
          <a:p>
            <a:r>
              <a:rPr lang="en-US" sz="2800" dirty="0"/>
              <a:t>Guidelines for managing Severe Allergies, Asthma, Diabetes, or Seizure Disorders are found on the District website Health Services page: https://ecsd-fl.schoolloop.com/health_services</a:t>
            </a:r>
            <a:endParaRPr lang="en-US" dirty="0"/>
          </a:p>
        </p:txBody>
      </p:sp>
    </p:spTree>
    <p:extLst>
      <p:ext uri="{BB962C8B-B14F-4D97-AF65-F5344CB8AC3E}">
        <p14:creationId xmlns:p14="http://schemas.microsoft.com/office/powerpoint/2010/main" val="29361179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normAutofit/>
          </a:bodyPr>
          <a:lstStyle/>
          <a:p>
            <a:pPr algn="ctr" eaLnBrk="1" hangingPunct="1">
              <a:defRPr/>
            </a:pPr>
            <a:r>
              <a:rPr lang="en-US" sz="4000" b="1" dirty="0"/>
              <a:t>Medication Related Emergencies</a:t>
            </a:r>
          </a:p>
        </p:txBody>
      </p:sp>
      <p:sp>
        <p:nvSpPr>
          <p:cNvPr id="111619" name="Rectangle 3"/>
          <p:cNvSpPr>
            <a:spLocks noGrp="1" noChangeArrowheads="1"/>
          </p:cNvSpPr>
          <p:nvPr>
            <p:ph idx="1"/>
          </p:nvPr>
        </p:nvSpPr>
        <p:spPr>
          <a:xfrm>
            <a:off x="457200" y="1905000"/>
            <a:ext cx="8229600" cy="4572000"/>
          </a:xfrm>
        </p:spPr>
        <p:txBody>
          <a:bodyPr/>
          <a:lstStyle/>
          <a:p>
            <a:pPr eaLnBrk="1" hangingPunct="1">
              <a:defRPr/>
            </a:pPr>
            <a:r>
              <a:rPr lang="en-US" dirty="0"/>
              <a:t>An allergic reaction to a medication can occur at any time, no matter how long the student has been taking medication.</a:t>
            </a:r>
          </a:p>
          <a:p>
            <a:pPr eaLnBrk="1" hangingPunct="1">
              <a:defRPr/>
            </a:pPr>
            <a:r>
              <a:rPr lang="en-US" dirty="0"/>
              <a:t>Allergic symptoms:</a:t>
            </a:r>
          </a:p>
          <a:p>
            <a:pPr lvl="1" eaLnBrk="1" hangingPunct="1">
              <a:defRPr/>
            </a:pPr>
            <a:r>
              <a:rPr lang="en-US" sz="2400" dirty="0"/>
              <a:t>Rash                </a:t>
            </a:r>
          </a:p>
          <a:p>
            <a:pPr lvl="1" eaLnBrk="1" hangingPunct="1">
              <a:defRPr/>
            </a:pPr>
            <a:r>
              <a:rPr lang="en-US" sz="2400" dirty="0"/>
              <a:t>Swelling and Itching</a:t>
            </a:r>
          </a:p>
          <a:p>
            <a:pPr lvl="1" eaLnBrk="1" hangingPunct="1">
              <a:defRPr/>
            </a:pPr>
            <a:r>
              <a:rPr lang="en-US" sz="2400" dirty="0"/>
              <a:t>Breathing problems</a:t>
            </a:r>
          </a:p>
          <a:p>
            <a:pPr lvl="1" eaLnBrk="1" hangingPunct="1">
              <a:defRPr/>
            </a:pPr>
            <a:r>
              <a:rPr lang="en-US" sz="2400" dirty="0"/>
              <a:t>Bluish color of skin</a:t>
            </a:r>
          </a:p>
          <a:p>
            <a:pPr lvl="1" eaLnBrk="1" hangingPunct="1">
              <a:defRPr/>
            </a:pPr>
            <a:r>
              <a:rPr lang="en-US" sz="2400" dirty="0"/>
              <a:t>Increasing anxiety</a:t>
            </a:r>
          </a:p>
        </p:txBody>
      </p:sp>
    </p:spTree>
    <p:extLst>
      <p:ext uri="{BB962C8B-B14F-4D97-AF65-F5344CB8AC3E}">
        <p14:creationId xmlns:p14="http://schemas.microsoft.com/office/powerpoint/2010/main" val="2111496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533400" y="609600"/>
            <a:ext cx="8153400" cy="768350"/>
          </a:xfrm>
        </p:spPr>
        <p:txBody>
          <a:bodyPr>
            <a:normAutofit/>
          </a:bodyPr>
          <a:lstStyle/>
          <a:p>
            <a:pPr algn="ctr" eaLnBrk="1" hangingPunct="1">
              <a:defRPr/>
            </a:pPr>
            <a:r>
              <a:rPr lang="en-US" sz="4000" b="1" dirty="0"/>
              <a:t>Anaphylaxis</a:t>
            </a:r>
          </a:p>
        </p:txBody>
      </p:sp>
      <p:sp>
        <p:nvSpPr>
          <p:cNvPr id="158723" name="Rectangle 3"/>
          <p:cNvSpPr>
            <a:spLocks noGrp="1" noChangeArrowheads="1"/>
          </p:cNvSpPr>
          <p:nvPr>
            <p:ph idx="1"/>
          </p:nvPr>
        </p:nvSpPr>
        <p:spPr>
          <a:xfrm>
            <a:off x="457200" y="1752600"/>
            <a:ext cx="8229600" cy="4800600"/>
          </a:xfrm>
        </p:spPr>
        <p:txBody>
          <a:bodyPr/>
          <a:lstStyle/>
          <a:p>
            <a:pPr eaLnBrk="1" hangingPunct="1">
              <a:lnSpc>
                <a:spcPct val="80000"/>
              </a:lnSpc>
              <a:defRPr/>
            </a:pPr>
            <a:r>
              <a:rPr lang="en-US" sz="2800" dirty="0"/>
              <a:t>Medical term for life-threatening systemic allergic reaction that may occur when allergic individuals are exposed to specific allergens.  Anaphylaxis is a collection of symptoms affecting multiple systems in the body. </a:t>
            </a:r>
          </a:p>
          <a:p>
            <a:pPr eaLnBrk="1" hangingPunct="1">
              <a:lnSpc>
                <a:spcPct val="80000"/>
              </a:lnSpc>
              <a:buFont typeface="Wingdings" pitchFamily="2" charset="2"/>
              <a:buNone/>
              <a:defRPr/>
            </a:pPr>
            <a:endParaRPr lang="en-US" sz="2800" dirty="0"/>
          </a:p>
          <a:p>
            <a:pPr eaLnBrk="1" hangingPunct="1">
              <a:lnSpc>
                <a:spcPct val="80000"/>
              </a:lnSpc>
              <a:defRPr/>
            </a:pPr>
            <a:r>
              <a:rPr lang="en-US" sz="2800" b="1" dirty="0"/>
              <a:t>Epinephrine (adrenaline):</a:t>
            </a:r>
            <a:r>
              <a:rPr lang="en-US" sz="2800" dirty="0"/>
              <a:t> single most important medication for treating anaphylactic reactions; should be administered at the first sign of a systemic allergic reaction. If epinephrine is given, call 911.</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533401" y="381000"/>
            <a:ext cx="8001000" cy="1524000"/>
          </a:xfrm>
        </p:spPr>
        <p:txBody>
          <a:bodyPr>
            <a:normAutofit/>
          </a:bodyPr>
          <a:lstStyle/>
          <a:p>
            <a:pPr algn="ctr" eaLnBrk="1" hangingPunct="1">
              <a:defRPr/>
            </a:pPr>
            <a:r>
              <a:rPr lang="en-US" sz="4000" b="1" dirty="0"/>
              <a:t>Anaphylaxis Signs &amp; Symptoms</a:t>
            </a:r>
          </a:p>
        </p:txBody>
      </p:sp>
      <p:sp>
        <p:nvSpPr>
          <p:cNvPr id="174083" name="Rectangle 3"/>
          <p:cNvSpPr>
            <a:spLocks noGrp="1" noChangeArrowheads="1"/>
          </p:cNvSpPr>
          <p:nvPr>
            <p:ph idx="1"/>
          </p:nvPr>
        </p:nvSpPr>
        <p:spPr>
          <a:xfrm>
            <a:off x="685800" y="1752600"/>
            <a:ext cx="8001000" cy="4572000"/>
          </a:xfrm>
        </p:spPr>
        <p:txBody>
          <a:bodyPr>
            <a:normAutofit/>
          </a:bodyPr>
          <a:lstStyle/>
          <a:p>
            <a:pPr eaLnBrk="1" hangingPunct="1">
              <a:lnSpc>
                <a:spcPct val="80000"/>
              </a:lnSpc>
              <a:defRPr/>
            </a:pPr>
            <a:r>
              <a:rPr lang="en-US" sz="2800" dirty="0"/>
              <a:t>Hives, itching (of any body part);</a:t>
            </a:r>
          </a:p>
          <a:p>
            <a:pPr eaLnBrk="1" hangingPunct="1">
              <a:lnSpc>
                <a:spcPct val="80000"/>
              </a:lnSpc>
              <a:defRPr/>
            </a:pPr>
            <a:r>
              <a:rPr lang="en-US" sz="2800" dirty="0"/>
              <a:t>Flushed, pale skin, dizziness;</a:t>
            </a:r>
          </a:p>
          <a:p>
            <a:pPr eaLnBrk="1" hangingPunct="1">
              <a:lnSpc>
                <a:spcPct val="80000"/>
              </a:lnSpc>
              <a:defRPr/>
            </a:pPr>
            <a:r>
              <a:rPr lang="en-US" sz="2800" dirty="0"/>
              <a:t>Swelling (of any body part);</a:t>
            </a:r>
          </a:p>
          <a:p>
            <a:pPr eaLnBrk="1" hangingPunct="1">
              <a:lnSpc>
                <a:spcPct val="80000"/>
              </a:lnSpc>
              <a:defRPr/>
            </a:pPr>
            <a:r>
              <a:rPr lang="en-US" sz="2800" dirty="0"/>
              <a:t>Red, watery eyes, runny nose;</a:t>
            </a:r>
          </a:p>
          <a:p>
            <a:pPr eaLnBrk="1" hangingPunct="1">
              <a:lnSpc>
                <a:spcPct val="80000"/>
              </a:lnSpc>
              <a:defRPr/>
            </a:pPr>
            <a:r>
              <a:rPr lang="en-US" sz="2800" dirty="0"/>
              <a:t>Fainting, or loss of consciousness;</a:t>
            </a:r>
          </a:p>
          <a:p>
            <a:pPr eaLnBrk="1" hangingPunct="1">
              <a:lnSpc>
                <a:spcPct val="80000"/>
              </a:lnSpc>
              <a:defRPr/>
            </a:pPr>
            <a:r>
              <a:rPr lang="en-US" sz="2800" dirty="0"/>
              <a:t>Wheezing, coughing, difficulty breathing; shortness of breath;</a:t>
            </a:r>
          </a:p>
          <a:p>
            <a:pPr eaLnBrk="1" hangingPunct="1">
              <a:lnSpc>
                <a:spcPct val="80000"/>
              </a:lnSpc>
              <a:defRPr/>
            </a:pPr>
            <a:r>
              <a:rPr lang="en-US" sz="2800" dirty="0"/>
              <a:t>Change in mental status; increasing anxiety</a:t>
            </a:r>
          </a:p>
          <a:p>
            <a:pPr eaLnBrk="1" hangingPunct="1">
              <a:lnSpc>
                <a:spcPct val="80000"/>
              </a:lnSpc>
              <a:defRPr/>
            </a:pPr>
            <a:r>
              <a:rPr lang="en-US" sz="2800" dirty="0"/>
              <a:t>Throat tightness or closing; difficulty swallowing.</a:t>
            </a:r>
          </a:p>
          <a:p>
            <a:pPr eaLnBrk="1" hangingPunct="1">
              <a:lnSpc>
                <a:spcPct val="80000"/>
              </a:lnSpc>
              <a:defRPr/>
            </a:pPr>
            <a:r>
              <a:rPr lang="en-US" sz="2800" dirty="0"/>
              <a:t>Nausea, vomiting, abdominal pain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6200"/>
            <a:ext cx="8229600" cy="1066800"/>
          </a:xfrm>
        </p:spPr>
        <p:txBody>
          <a:bodyPr>
            <a:normAutofit/>
          </a:bodyPr>
          <a:lstStyle/>
          <a:p>
            <a:pPr eaLnBrk="1" hangingPunct="1">
              <a:defRPr/>
            </a:pPr>
            <a:r>
              <a:rPr lang="en-US" sz="4000" dirty="0"/>
              <a:t>Required Health Forms </a:t>
            </a:r>
          </a:p>
        </p:txBody>
      </p:sp>
      <p:sp>
        <p:nvSpPr>
          <p:cNvPr id="9219" name="Rectangle 3"/>
          <p:cNvSpPr>
            <a:spLocks noGrp="1" noChangeArrowheads="1"/>
          </p:cNvSpPr>
          <p:nvPr>
            <p:ph idx="1"/>
          </p:nvPr>
        </p:nvSpPr>
        <p:spPr>
          <a:xfrm>
            <a:off x="457200" y="990600"/>
            <a:ext cx="8458200" cy="5562600"/>
          </a:xfrm>
        </p:spPr>
        <p:txBody>
          <a:bodyPr>
            <a:normAutofit fontScale="92500" lnSpcReduction="20000"/>
          </a:bodyPr>
          <a:lstStyle/>
          <a:p>
            <a:pPr marL="0" indent="0" eaLnBrk="1" hangingPunct="1">
              <a:lnSpc>
                <a:spcPct val="80000"/>
              </a:lnSpc>
              <a:buNone/>
              <a:defRPr/>
            </a:pPr>
            <a:endParaRPr lang="en-US" sz="2400" dirty="0">
              <a:solidFill>
                <a:srgbClr val="FFFF00"/>
              </a:solidFill>
              <a:cs typeface="Arial" charset="0"/>
            </a:endParaRPr>
          </a:p>
          <a:p>
            <a:pPr eaLnBrk="1" hangingPunct="1">
              <a:lnSpc>
                <a:spcPct val="80000"/>
              </a:lnSpc>
              <a:defRPr/>
            </a:pPr>
            <a:r>
              <a:rPr lang="en-US" sz="2400" dirty="0">
                <a:solidFill>
                  <a:schemeClr val="tx1"/>
                </a:solidFill>
                <a:cs typeface="Arial" charset="0"/>
              </a:rPr>
              <a:t>The Student Health Verification Form</a:t>
            </a:r>
          </a:p>
          <a:p>
            <a:pPr marL="0" indent="0" eaLnBrk="1" hangingPunct="1">
              <a:lnSpc>
                <a:spcPct val="80000"/>
              </a:lnSpc>
              <a:buNone/>
              <a:defRPr/>
            </a:pPr>
            <a:r>
              <a:rPr lang="en-US" sz="2400" dirty="0">
                <a:solidFill>
                  <a:schemeClr val="tx1"/>
                </a:solidFill>
                <a:cs typeface="Arial" charset="0"/>
              </a:rPr>
              <a:t> This form is printed from the Student Information System (Focus) and sent home for the parent/guardian to review and update health information and allows for opting in or out of each school health service.  The p</a:t>
            </a:r>
            <a:r>
              <a:rPr lang="en-US" sz="2400" dirty="0">
                <a:cs typeface="Arial" charset="0"/>
              </a:rPr>
              <a:t>arent/guardian needs to sign the emergency care statement annually. </a:t>
            </a:r>
          </a:p>
          <a:p>
            <a:pPr>
              <a:lnSpc>
                <a:spcPct val="80000"/>
              </a:lnSpc>
              <a:defRPr/>
            </a:pPr>
            <a:r>
              <a:rPr lang="en-US" sz="2400" dirty="0"/>
              <a:t>Immunization Record – Florida DH680</a:t>
            </a:r>
          </a:p>
          <a:p>
            <a:pPr marL="0" indent="0">
              <a:buNone/>
            </a:pPr>
            <a:r>
              <a:rPr lang="en-US" sz="2400" dirty="0"/>
              <a:t>  Every student needs a valid Florida DH 680 immunization record. Out of     state immunization records are not acceptable. Data must be transcribed onto the Florida form. This can be done at a Doctor’s office or the parent/guardian can complete a transfer form and fax it with out of state immunization records to the local Department of Health. It will then be transcribed onto the Florida form. This transfer of records form can be found on the Health Services page of the District website </a:t>
            </a:r>
            <a:r>
              <a:rPr lang="en-US" sz="2400" dirty="0">
                <a:hlinkClick r:id="rId3"/>
              </a:rPr>
              <a:t>http://escambiaschools.net/health_services</a:t>
            </a:r>
            <a:r>
              <a:rPr lang="en-US" sz="2400" dirty="0"/>
              <a:t>  </a:t>
            </a:r>
          </a:p>
          <a:p>
            <a:pPr marL="0" indent="0" eaLnBrk="1" hangingPunct="1">
              <a:lnSpc>
                <a:spcPct val="80000"/>
              </a:lnSpc>
              <a:buNone/>
              <a:defRPr/>
            </a:pPr>
            <a:endParaRPr lang="en-US" sz="2400" dirty="0"/>
          </a:p>
          <a:p>
            <a:pPr eaLnBrk="1" hangingPunct="1">
              <a:lnSpc>
                <a:spcPct val="80000"/>
              </a:lnSpc>
              <a:defRPr/>
            </a:pPr>
            <a:r>
              <a:rPr lang="en-US" sz="2400" dirty="0"/>
              <a:t>School Entry Physical – must be dated within 1 year of entry into a Florida school. Out of state physicals may be accepted conditionally subject to the review by the school nurse. </a:t>
            </a: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p:txBody>
      </p:sp>
      <p:sp>
        <p:nvSpPr>
          <p:cNvPr id="9220" name="Rectangle 4"/>
          <p:cNvSpPr>
            <a:spLocks noGrp="1" noChangeArrowheads="1"/>
          </p:cNvSpPr>
          <p:nvPr>
            <p:ph type="body" sz="half" idx="4294967295"/>
          </p:nvPr>
        </p:nvSpPr>
        <p:spPr>
          <a:xfrm flipH="1">
            <a:off x="8153400" y="1981200"/>
            <a:ext cx="990600" cy="3810000"/>
          </a:xfrm>
        </p:spPr>
        <p:txBody>
          <a:bodyPr/>
          <a:lstStyle/>
          <a:p>
            <a:pPr eaLnBrk="1" hangingPunct="1">
              <a:buFont typeface="Wingdings" pitchFamily="2" charset="2"/>
              <a:buNone/>
              <a:defRPr/>
            </a:pPr>
            <a:endParaRPr lang="en-US" sz="2800" dirty="0"/>
          </a:p>
          <a:p>
            <a:pPr eaLnBrk="1" hangingPunct="1">
              <a:buFont typeface="Wingdings" pitchFamily="2" charset="2"/>
              <a:buNone/>
              <a:defRPr/>
            </a:pPr>
            <a:endParaRPr lang="en-US" sz="2800"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Asthma</a:t>
            </a:r>
          </a:p>
        </p:txBody>
      </p:sp>
      <p:sp>
        <p:nvSpPr>
          <p:cNvPr id="3" name="Content Placeholder 2"/>
          <p:cNvSpPr>
            <a:spLocks noGrp="1"/>
          </p:cNvSpPr>
          <p:nvPr>
            <p:ph idx="1"/>
          </p:nvPr>
        </p:nvSpPr>
        <p:spPr/>
        <p:txBody>
          <a:bodyPr>
            <a:normAutofit/>
          </a:bodyPr>
          <a:lstStyle/>
          <a:p>
            <a:r>
              <a:rPr lang="en-US" sz="2400" dirty="0"/>
              <a:t>Students often have orders to administer an inhaler before P.E.</a:t>
            </a:r>
          </a:p>
          <a:p>
            <a:r>
              <a:rPr lang="en-US" sz="2400" dirty="0"/>
              <a:t>If a student states they need their inhaler, and it is in the clinic with proper authorization, allow student to use it. Notify parent. Do not withhold an inhaler because of lack of a cough or lack of obvious difficulty breathing. </a:t>
            </a:r>
          </a:p>
        </p:txBody>
      </p:sp>
    </p:spTree>
    <p:extLst>
      <p:ext uri="{BB962C8B-B14F-4D97-AF65-F5344CB8AC3E}">
        <p14:creationId xmlns:p14="http://schemas.microsoft.com/office/powerpoint/2010/main" val="1789118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00113" y="277813"/>
            <a:ext cx="7510462" cy="1139825"/>
          </a:xfrm>
        </p:spPr>
        <p:txBody>
          <a:bodyPr/>
          <a:lstStyle/>
          <a:p>
            <a:pPr eaLnBrk="1" hangingPunct="1">
              <a:defRPr/>
            </a:pPr>
            <a:r>
              <a:rPr lang="en-US"/>
              <a:t>DIABETES</a:t>
            </a:r>
          </a:p>
        </p:txBody>
      </p:sp>
      <p:sp>
        <p:nvSpPr>
          <p:cNvPr id="56323" name="Rectangle 3"/>
          <p:cNvSpPr>
            <a:spLocks noChangeArrowheads="1"/>
          </p:cNvSpPr>
          <p:nvPr/>
        </p:nvSpPr>
        <p:spPr bwMode="auto">
          <a:xfrm>
            <a:off x="3962400" y="1447800"/>
            <a:ext cx="4800600" cy="50292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r>
              <a:rPr lang="en-US" sz="2800">
                <a:solidFill>
                  <a:srgbClr val="FFFF00"/>
                </a:solidFill>
                <a:effectLst>
                  <a:outerShdw blurRad="38100" dist="38100" dir="2700000" algn="tl">
                    <a:srgbClr val="000000"/>
                  </a:outerShdw>
                </a:effectLst>
              </a:rPr>
              <a:t>ALWAYS</a:t>
            </a:r>
            <a:r>
              <a:rPr lang="en-US" sz="2800">
                <a:effectLst>
                  <a:outerShdw blurRad="38100" dist="38100" dir="2700000" algn="tl">
                    <a:srgbClr val="000000"/>
                  </a:outerShdw>
                </a:effectLst>
              </a:rPr>
              <a:t> notify your school nurse of a new student with diabetes.</a:t>
            </a:r>
          </a:p>
          <a:p>
            <a:pPr marL="342900" indent="-342900">
              <a:spcBef>
                <a:spcPct val="20000"/>
              </a:spcBef>
              <a:buClr>
                <a:schemeClr val="hlink"/>
              </a:buClr>
              <a:buSzPct val="70000"/>
              <a:buFont typeface="Wingdings" pitchFamily="2" charset="2"/>
              <a:buChar char="u"/>
              <a:defRPr/>
            </a:pPr>
            <a:r>
              <a:rPr lang="en-US" sz="2800">
                <a:effectLst>
                  <a:outerShdw blurRad="38100" dist="38100" dir="2700000" algn="tl">
                    <a:srgbClr val="000000"/>
                  </a:outerShdw>
                </a:effectLst>
              </a:rPr>
              <a:t>Child-specific training is required </a:t>
            </a:r>
            <a:r>
              <a:rPr lang="en-US" sz="2800">
                <a:solidFill>
                  <a:srgbClr val="FFFF00"/>
                </a:solidFill>
                <a:effectLst>
                  <a:outerShdw blurRad="38100" dist="38100" dir="2700000" algn="tl">
                    <a:srgbClr val="000000"/>
                  </a:outerShdw>
                </a:effectLst>
              </a:rPr>
              <a:t>before</a:t>
            </a:r>
            <a:r>
              <a:rPr lang="en-US" sz="2800">
                <a:effectLst>
                  <a:outerShdw blurRad="38100" dist="38100" dir="2700000" algn="tl">
                    <a:srgbClr val="000000"/>
                  </a:outerShdw>
                </a:effectLst>
              </a:rPr>
              <a:t> you can provide care for a student with diabetes.</a:t>
            </a:r>
          </a:p>
        </p:txBody>
      </p:sp>
      <p:pic>
        <p:nvPicPr>
          <p:cNvPr id="346115" name="Picture 5" descr="MPj04222800000[1]"/>
          <p:cNvPicPr>
            <a:picLocks noChangeAspect="1" noChangeArrowheads="1"/>
          </p:cNvPicPr>
          <p:nvPr/>
        </p:nvPicPr>
        <p:blipFill>
          <a:blip r:embed="rId3" cstate="print"/>
          <a:srcRect/>
          <a:stretch>
            <a:fillRect/>
          </a:stretch>
        </p:blipFill>
        <p:spPr bwMode="auto">
          <a:xfrm>
            <a:off x="533400" y="2286000"/>
            <a:ext cx="3124200" cy="312420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a:t>Seizure Management</a:t>
            </a:r>
          </a:p>
        </p:txBody>
      </p:sp>
      <p:sp>
        <p:nvSpPr>
          <p:cNvPr id="121859" name="Rectangle 3"/>
          <p:cNvSpPr>
            <a:spLocks noGrp="1" noChangeArrowheads="1"/>
          </p:cNvSpPr>
          <p:nvPr>
            <p:ph type="body" sz="half" idx="2"/>
          </p:nvPr>
        </p:nvSpPr>
        <p:spPr>
          <a:xfrm>
            <a:off x="3581400" y="1371600"/>
            <a:ext cx="5334000" cy="5029200"/>
          </a:xfrm>
        </p:spPr>
        <p:txBody>
          <a:bodyPr/>
          <a:lstStyle/>
          <a:p>
            <a:pPr eaLnBrk="1" hangingPunct="1">
              <a:defRPr/>
            </a:pPr>
            <a:r>
              <a:rPr lang="en-US" sz="2800" dirty="0"/>
              <a:t>Review the First-Aid Flow Sheet for Seizure Management located in the Clinic’s Health Services Policy and Procedure Book.</a:t>
            </a:r>
          </a:p>
          <a:p>
            <a:pPr eaLnBrk="1" hangingPunct="1">
              <a:defRPr/>
            </a:pPr>
            <a:r>
              <a:rPr lang="en-US" sz="2800" dirty="0"/>
              <a:t>Child-specific training must be provided by the school nurse if a Vagal Nerve Stimulator or emergency seizure medication is authorized.</a:t>
            </a:r>
          </a:p>
          <a:p>
            <a:pPr eaLnBrk="1" hangingPunct="1">
              <a:defRPr/>
            </a:pPr>
            <a:endParaRPr lang="en-US" dirty="0"/>
          </a:p>
          <a:p>
            <a:pPr eaLnBrk="1" hangingPunct="1">
              <a:defRPr/>
            </a:pPr>
            <a:endParaRPr lang="en-US" dirty="0"/>
          </a:p>
        </p:txBody>
      </p:sp>
      <p:pic>
        <p:nvPicPr>
          <p:cNvPr id="348163" name="Picture 9" descr="MCj02345430000[1]"/>
          <p:cNvPicPr>
            <a:picLocks noChangeAspect="1" noChangeArrowheads="1"/>
          </p:cNvPicPr>
          <p:nvPr/>
        </p:nvPicPr>
        <p:blipFill>
          <a:blip r:embed="rId3" cstate="print"/>
          <a:srcRect/>
          <a:stretch>
            <a:fillRect/>
          </a:stretch>
        </p:blipFill>
        <p:spPr bwMode="auto">
          <a:xfrm>
            <a:off x="457200" y="2286000"/>
            <a:ext cx="2895600" cy="312420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9" name="Rectangle 5"/>
          <p:cNvSpPr>
            <a:spLocks noGrp="1" noChangeArrowheads="1"/>
          </p:cNvSpPr>
          <p:nvPr>
            <p:ph type="title"/>
          </p:nvPr>
        </p:nvSpPr>
        <p:spPr>
          <a:xfrm>
            <a:off x="381000" y="152401"/>
            <a:ext cx="8305800" cy="838199"/>
          </a:xfrm>
        </p:spPr>
        <p:txBody>
          <a:bodyPr/>
          <a:lstStyle/>
          <a:p>
            <a:pPr algn="ctr" eaLnBrk="1" hangingPunct="1">
              <a:defRPr/>
            </a:pPr>
            <a:r>
              <a:rPr lang="en-US" sz="4800" dirty="0">
                <a:solidFill>
                  <a:srgbClr val="FF0000"/>
                </a:solidFill>
              </a:rPr>
              <a:t>Call 911:</a:t>
            </a:r>
          </a:p>
        </p:txBody>
      </p:sp>
      <p:sp>
        <p:nvSpPr>
          <p:cNvPr id="123910" name="Rectangle 6"/>
          <p:cNvSpPr>
            <a:spLocks noGrp="1" noChangeArrowheads="1"/>
          </p:cNvSpPr>
          <p:nvPr>
            <p:ph idx="1"/>
          </p:nvPr>
        </p:nvSpPr>
        <p:spPr>
          <a:xfrm>
            <a:off x="381000" y="1524000"/>
            <a:ext cx="8534400" cy="5105400"/>
          </a:xfrm>
        </p:spPr>
        <p:txBody>
          <a:bodyPr/>
          <a:lstStyle/>
          <a:p>
            <a:pPr eaLnBrk="1" hangingPunct="1">
              <a:defRPr/>
            </a:pPr>
            <a:r>
              <a:rPr lang="en-US" dirty="0"/>
              <a:t>If seizure lasts longer than 5 minutes or as directed in student’s health care plan/seizure management plan</a:t>
            </a:r>
          </a:p>
          <a:p>
            <a:pPr eaLnBrk="1" hangingPunct="1">
              <a:defRPr/>
            </a:pPr>
            <a:r>
              <a:rPr lang="en-US" dirty="0"/>
              <a:t>If student has repeated seizures</a:t>
            </a:r>
          </a:p>
          <a:p>
            <a:pPr eaLnBrk="1" hangingPunct="1">
              <a:defRPr/>
            </a:pPr>
            <a:r>
              <a:rPr lang="en-US" dirty="0"/>
              <a:t>If student has trouble breathing after a seizure</a:t>
            </a:r>
          </a:p>
          <a:p>
            <a:pPr eaLnBrk="1" hangingPunct="1">
              <a:defRPr/>
            </a:pPr>
            <a:r>
              <a:rPr lang="en-US" dirty="0"/>
              <a:t>If student cannot be aroused after a seizure</a:t>
            </a:r>
          </a:p>
          <a:p>
            <a:pPr eaLnBrk="1" hangingPunct="1">
              <a:defRPr/>
            </a:pPr>
            <a:r>
              <a:rPr lang="en-US" dirty="0"/>
              <a:t>If student is pregnant, diabetic, or has no known history of seizures</a:t>
            </a:r>
          </a:p>
          <a:p>
            <a:pPr eaLnBrk="1" hangingPunct="1">
              <a:defRPr/>
            </a:pPr>
            <a:r>
              <a:rPr lang="en-US" dirty="0"/>
              <a:t>If </a:t>
            </a:r>
            <a:r>
              <a:rPr lang="en-US" dirty="0" err="1"/>
              <a:t>Diastat</a:t>
            </a:r>
            <a:r>
              <a:rPr lang="en-US" dirty="0"/>
              <a:t> or other emergency seizure medication is administered</a:t>
            </a:r>
          </a:p>
          <a:p>
            <a:pPr marL="0" indent="0" eaLnBrk="1" hangingPunct="1">
              <a:buNone/>
              <a:defRPr/>
            </a:pPr>
            <a:endParaRPr lang="en-US" dirty="0"/>
          </a:p>
          <a:p>
            <a:pPr marL="0" indent="0" eaLnBrk="1" hangingPunct="1">
              <a:buNone/>
              <a:defRPr/>
            </a:pPr>
            <a:r>
              <a:rPr lang="en-US" sz="2800" dirty="0"/>
              <a:t>If student has a diagnosed seizure disorder, it is not necessary to call 911 automatically.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7D9154-E1CC-4689-B761-EFF8DD4336E9}"/>
              </a:ext>
            </a:extLst>
          </p:cNvPr>
          <p:cNvSpPr txBox="1"/>
          <p:nvPr/>
        </p:nvSpPr>
        <p:spPr>
          <a:xfrm>
            <a:off x="457200" y="762000"/>
            <a:ext cx="7772400" cy="707886"/>
          </a:xfrm>
          <a:prstGeom prst="rect">
            <a:avLst/>
          </a:prstGeom>
          <a:noFill/>
        </p:spPr>
        <p:txBody>
          <a:bodyPr wrap="square" rtlCol="0">
            <a:spAutoFit/>
          </a:bodyPr>
          <a:lstStyle/>
          <a:p>
            <a:pPr algn="ctr"/>
            <a:r>
              <a:rPr lang="en-US" sz="4000" b="1" dirty="0"/>
              <a:t>COVID-19</a:t>
            </a:r>
          </a:p>
        </p:txBody>
      </p:sp>
      <p:sp>
        <p:nvSpPr>
          <p:cNvPr id="3" name="TextBox 2">
            <a:extLst>
              <a:ext uri="{FF2B5EF4-FFF2-40B4-BE49-F238E27FC236}">
                <a16:creationId xmlns:a16="http://schemas.microsoft.com/office/drawing/2014/main" id="{2A5E3C7A-5258-4653-89B4-431AC68F19BE}"/>
              </a:ext>
            </a:extLst>
          </p:cNvPr>
          <p:cNvSpPr txBox="1"/>
          <p:nvPr/>
        </p:nvSpPr>
        <p:spPr>
          <a:xfrm>
            <a:off x="609600" y="1600200"/>
            <a:ext cx="7772400" cy="4832092"/>
          </a:xfrm>
          <a:prstGeom prst="rect">
            <a:avLst/>
          </a:prstGeom>
          <a:noFill/>
        </p:spPr>
        <p:txBody>
          <a:bodyPr wrap="square" rtlCol="0">
            <a:spAutoFit/>
          </a:bodyPr>
          <a:lstStyle/>
          <a:p>
            <a:pPr marL="457200" indent="-457200">
              <a:buFontTx/>
              <a:buChar char="-"/>
            </a:pPr>
            <a:r>
              <a:rPr lang="en-US" sz="2000" dirty="0"/>
              <a:t>Clinic staff will assess and treat students who exhibit COVID compatible symptoms according to the current District COVID-19 Protocols. </a:t>
            </a:r>
          </a:p>
          <a:p>
            <a:pPr marL="457200" indent="-457200">
              <a:buFontTx/>
              <a:buChar char="-"/>
            </a:pPr>
            <a:endParaRPr lang="en-US" sz="2000" dirty="0"/>
          </a:p>
          <a:p>
            <a:pPr marL="457200" indent="-457200">
              <a:buFontTx/>
              <a:buChar char="-"/>
            </a:pPr>
            <a:r>
              <a:rPr lang="en-US" sz="2000" dirty="0"/>
              <a:t>District school staff will keep their school administration,  ALOA Care Group, and the ECSD Health Services staff informed of students who exhibit COVID compatible symptoms.</a:t>
            </a:r>
          </a:p>
          <a:p>
            <a:pPr marL="457200" indent="-457200">
              <a:buFontTx/>
              <a:buChar char="-"/>
            </a:pPr>
            <a:endParaRPr lang="en-US" sz="2000" dirty="0"/>
          </a:p>
          <a:p>
            <a:pPr marL="457200" indent="-457200">
              <a:buFontTx/>
              <a:buChar char="-"/>
            </a:pPr>
            <a:r>
              <a:rPr lang="en-US" sz="2000" dirty="0"/>
              <a:t>Private and Charter Schools may contact The Florida Department of Health in Escambia County (850-484-5100) for guidance in evaluating students who exhibit COVID compatible symptoms or report positive test results. </a:t>
            </a:r>
          </a:p>
          <a:p>
            <a:pPr marL="457200" indent="-457200">
              <a:buFontTx/>
              <a:buChar char="-"/>
            </a:pPr>
            <a:endParaRPr lang="en-US" sz="2800" dirty="0"/>
          </a:p>
        </p:txBody>
      </p:sp>
    </p:spTree>
    <p:extLst>
      <p:ext uri="{BB962C8B-B14F-4D97-AF65-F5344CB8AC3E}">
        <p14:creationId xmlns:p14="http://schemas.microsoft.com/office/powerpoint/2010/main" val="39578480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381000"/>
            <a:ext cx="8382000" cy="1371600"/>
          </a:xfrm>
        </p:spPr>
        <p:txBody>
          <a:bodyPr>
            <a:normAutofit fontScale="90000"/>
          </a:bodyPr>
          <a:lstStyle/>
          <a:p>
            <a:pPr algn="ctr" eaLnBrk="1" hangingPunct="1">
              <a:defRPr/>
            </a:pPr>
            <a:r>
              <a:rPr lang="en-US" sz="4400" b="1" dirty="0"/>
              <a:t>Head Lice Management</a:t>
            </a:r>
            <a:br>
              <a:rPr lang="en-US" sz="4000" dirty="0"/>
            </a:br>
            <a:br>
              <a:rPr lang="en-US" sz="3600" dirty="0"/>
            </a:br>
            <a:endParaRPr lang="en-US" sz="3600" dirty="0"/>
          </a:p>
        </p:txBody>
      </p:sp>
      <p:pic>
        <p:nvPicPr>
          <p:cNvPr id="344067" name="Picture 4" descr="j0130093"/>
          <p:cNvPicPr>
            <a:picLocks noGrp="1" noChangeAspect="1" noChangeArrowheads="1"/>
          </p:cNvPicPr>
          <p:nvPr>
            <p:ph type="clipArt" sz="half" idx="1"/>
          </p:nvPr>
        </p:nvPicPr>
        <p:blipFill>
          <a:blip r:embed="rId3" cstate="print"/>
          <a:srcRect/>
          <a:stretch>
            <a:fillRect/>
          </a:stretch>
        </p:blipFill>
        <p:spPr>
          <a:xfrm>
            <a:off x="6096000" y="2743200"/>
            <a:ext cx="3048000" cy="2114550"/>
          </a:xfrm>
        </p:spPr>
      </p:pic>
      <p:sp>
        <p:nvSpPr>
          <p:cNvPr id="48131" name="Rectangle 3"/>
          <p:cNvSpPr>
            <a:spLocks noGrp="1" noChangeArrowheads="1"/>
          </p:cNvSpPr>
          <p:nvPr>
            <p:ph type="body" sz="half" idx="2"/>
          </p:nvPr>
        </p:nvSpPr>
        <p:spPr>
          <a:xfrm>
            <a:off x="228600" y="914400"/>
            <a:ext cx="6019800" cy="5562600"/>
          </a:xfrm>
        </p:spPr>
        <p:txBody>
          <a:bodyPr>
            <a:normAutofit/>
          </a:bodyPr>
          <a:lstStyle/>
          <a:p>
            <a:pPr eaLnBrk="1" hangingPunct="1">
              <a:defRPr/>
            </a:pPr>
            <a:r>
              <a:rPr lang="en-US" sz="2800" dirty="0"/>
              <a:t>Only exclude students who have live bugs or nits less than ¼” from the scalp on initial examination that have not been already treated.</a:t>
            </a:r>
          </a:p>
          <a:p>
            <a:pPr eaLnBrk="1" hangingPunct="1">
              <a:defRPr/>
            </a:pPr>
            <a:r>
              <a:rPr lang="en-US" sz="2800" dirty="0"/>
              <a:t>Students may return to school after being treated with a lice killing product  and </a:t>
            </a:r>
            <a:r>
              <a:rPr lang="en-US" sz="2800" dirty="0">
                <a:solidFill>
                  <a:srgbClr val="C00000"/>
                </a:solidFill>
              </a:rPr>
              <a:t>no live lice </a:t>
            </a:r>
            <a:r>
              <a:rPr lang="en-US" sz="2800" dirty="0"/>
              <a:t>are found by school/clinic staff.</a:t>
            </a:r>
          </a:p>
          <a:p>
            <a:pPr eaLnBrk="1" hangingPunct="1">
              <a:defRPr/>
            </a:pPr>
            <a:r>
              <a:rPr lang="en-US" sz="2800" dirty="0"/>
              <a:t>Nit removal is highly recommended, but not required.</a:t>
            </a:r>
          </a:p>
          <a:p>
            <a:pPr eaLnBrk="1" hangingPunct="1">
              <a:defRPr/>
            </a:pPr>
            <a:r>
              <a:rPr lang="en-US" sz="2800" dirty="0"/>
              <a:t>Students are allowed one day of excused absence for the treatment of head lice.</a:t>
            </a:r>
          </a:p>
        </p:txBody>
      </p:sp>
    </p:spTree>
    <p:extLst>
      <p:ext uri="{BB962C8B-B14F-4D97-AF65-F5344CB8AC3E}">
        <p14:creationId xmlns:p14="http://schemas.microsoft.com/office/powerpoint/2010/main" val="5531946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381000" y="341313"/>
            <a:ext cx="8305800" cy="569912"/>
          </a:xfrm>
        </p:spPr>
        <p:txBody>
          <a:bodyPr>
            <a:noAutofit/>
          </a:bodyPr>
          <a:lstStyle/>
          <a:p>
            <a:pPr algn="ctr" eaLnBrk="1" hangingPunct="1">
              <a:defRPr/>
            </a:pPr>
            <a:r>
              <a:rPr lang="en-US" sz="4000" b="1" dirty="0"/>
              <a:t>Final Reminders</a:t>
            </a:r>
          </a:p>
        </p:txBody>
      </p:sp>
      <p:sp>
        <p:nvSpPr>
          <p:cNvPr id="141315" name="Rectangle 3"/>
          <p:cNvSpPr>
            <a:spLocks noGrp="1" noChangeArrowheads="1"/>
          </p:cNvSpPr>
          <p:nvPr>
            <p:ph idx="1"/>
          </p:nvPr>
        </p:nvSpPr>
        <p:spPr>
          <a:xfrm>
            <a:off x="381000" y="1524000"/>
            <a:ext cx="8305800" cy="4572000"/>
          </a:xfrm>
        </p:spPr>
        <p:txBody>
          <a:bodyPr>
            <a:normAutofit/>
          </a:bodyPr>
          <a:lstStyle/>
          <a:p>
            <a:pPr eaLnBrk="1" hangingPunct="1">
              <a:lnSpc>
                <a:spcPct val="90000"/>
              </a:lnSpc>
              <a:defRPr/>
            </a:pPr>
            <a:r>
              <a:rPr lang="en-US" sz="2400" dirty="0"/>
              <a:t>There are no short cuts to medication administration – </a:t>
            </a:r>
            <a:r>
              <a:rPr lang="en-US" sz="2400" b="1" u="sng" dirty="0"/>
              <a:t>ALWAYS</a:t>
            </a:r>
            <a:r>
              <a:rPr lang="en-US" sz="2400" dirty="0"/>
              <a:t> check the 8 rights. Always open the medication administration book before administering medication. </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All health services forms are available online.</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It takes team work between the nurse, health technician, school staff, parent, and student to provide high quality and safe health services.</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Be sure to assist the clinic staff frequently so you remain competent and comfortable with administering medications to students.  Be familiar with the students listed on the tick sheet.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600200" y="277813"/>
            <a:ext cx="7086600" cy="941387"/>
          </a:xfrm>
        </p:spPr>
        <p:txBody>
          <a:bodyPr/>
          <a:lstStyle/>
          <a:p>
            <a:pPr eaLnBrk="1" hangingPunct="1">
              <a:defRPr/>
            </a:pPr>
            <a:r>
              <a:rPr lang="en-US" dirty="0"/>
              <a:t>Final Steps</a:t>
            </a:r>
          </a:p>
        </p:txBody>
      </p:sp>
      <p:sp>
        <p:nvSpPr>
          <p:cNvPr id="126979" name="Rectangle 3"/>
          <p:cNvSpPr>
            <a:spLocks noGrp="1" noChangeArrowheads="1"/>
          </p:cNvSpPr>
          <p:nvPr>
            <p:ph idx="1"/>
          </p:nvPr>
        </p:nvSpPr>
        <p:spPr>
          <a:xfrm>
            <a:off x="1143000" y="1295400"/>
            <a:ext cx="7391400" cy="5562600"/>
          </a:xfrm>
        </p:spPr>
        <p:txBody>
          <a:bodyPr/>
          <a:lstStyle/>
          <a:p>
            <a:pPr marL="609600" indent="-609600">
              <a:buClr>
                <a:schemeClr val="folHlink"/>
              </a:buClr>
              <a:buSzPct val="80000"/>
              <a:buFont typeface="Arial" charset="0"/>
              <a:buAutoNum type="arabicPeriod"/>
              <a:defRPr/>
            </a:pPr>
            <a:r>
              <a:rPr lang="en-US" sz="2400" dirty="0"/>
              <a:t>Return to Health Services web page to obtain post test: https://ecsd-fl.schoolloop.com/health_services</a:t>
            </a:r>
          </a:p>
          <a:p>
            <a:pPr marL="609600" indent="-609600" eaLnBrk="1" hangingPunct="1">
              <a:buClr>
                <a:schemeClr val="folHlink"/>
              </a:buClr>
              <a:buSzPct val="80000"/>
              <a:buFont typeface="Arial" charset="0"/>
              <a:buAutoNum type="arabicPeriod"/>
              <a:defRPr/>
            </a:pPr>
            <a:r>
              <a:rPr lang="en-US" sz="2400" dirty="0"/>
              <a:t>Print out the test and complete</a:t>
            </a:r>
          </a:p>
          <a:p>
            <a:pPr marL="609600" indent="-609600" eaLnBrk="1" hangingPunct="1">
              <a:buClr>
                <a:schemeClr val="folHlink"/>
              </a:buClr>
              <a:buSzPct val="80000"/>
              <a:buFont typeface="Arial" charset="0"/>
              <a:buAutoNum type="arabicPeriod"/>
              <a:defRPr/>
            </a:pPr>
            <a:r>
              <a:rPr lang="en-US" sz="2400" dirty="0"/>
              <a:t>Contact school nurse to review test results, verify skills, and complete competency checklist</a:t>
            </a:r>
          </a:p>
          <a:p>
            <a:pPr marL="609600" indent="-609600" eaLnBrk="1" hangingPunct="1">
              <a:buClr>
                <a:schemeClr val="folHlink"/>
              </a:buClr>
              <a:buSzPct val="80000"/>
              <a:buFont typeface="Arial" charset="0"/>
              <a:buAutoNum type="arabicPeriod"/>
              <a:defRPr/>
            </a:pPr>
            <a:r>
              <a:rPr lang="en-US" sz="2400" dirty="0"/>
              <a:t>Charter and Private schools fax a copy of completed test to Health Services Coordinator at 469-5346 or email it to mhanna@ecsdfl.us</a:t>
            </a:r>
          </a:p>
          <a:p>
            <a:pPr marL="609600" indent="-609600" eaLnBrk="1" hangingPunct="1">
              <a:buClr>
                <a:schemeClr val="folHlink"/>
              </a:buClr>
              <a:buSzPct val="80000"/>
              <a:buFont typeface="Arial" charset="0"/>
              <a:buAutoNum type="arabicPeriod"/>
              <a:defRPr/>
            </a:pPr>
            <a:r>
              <a:rPr lang="en-US" sz="2400" dirty="0"/>
              <a:t>Store documentation in Medication Administration notebook</a:t>
            </a:r>
          </a:p>
        </p:txBody>
      </p:sp>
      <p:sp>
        <p:nvSpPr>
          <p:cNvPr id="354307" name="Text Box 7"/>
          <p:cNvSpPr txBox="1">
            <a:spLocks noChangeArrowheads="1"/>
          </p:cNvSpPr>
          <p:nvPr/>
        </p:nvSpPr>
        <p:spPr bwMode="auto">
          <a:xfrm>
            <a:off x="457200" y="1371600"/>
            <a:ext cx="609600" cy="823913"/>
          </a:xfrm>
          <a:prstGeom prst="rect">
            <a:avLst/>
          </a:prstGeom>
          <a:noFill/>
          <a:ln w="9525">
            <a:noFill/>
            <a:miter lim="800000"/>
            <a:headEnd/>
            <a:tailEnd/>
          </a:ln>
        </p:spPr>
        <p:txBody>
          <a:bodyPr>
            <a:spAutoFit/>
          </a:bodyPr>
          <a:lstStyle/>
          <a:p>
            <a:pPr eaLnBrk="0" hangingPunct="0">
              <a:spcBef>
                <a:spcPct val="50000"/>
              </a:spcBef>
            </a:pPr>
            <a:r>
              <a:rPr lang="en-US" sz="4800" dirty="0">
                <a:solidFill>
                  <a:srgbClr val="FF0000"/>
                </a:solidFill>
                <a:latin typeface="Arial" charset="0"/>
                <a:cs typeface="Arial"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981200" y="530225"/>
            <a:ext cx="6399213" cy="1405829"/>
          </a:xfrm>
        </p:spPr>
        <p:txBody>
          <a:bodyPr>
            <a:normAutofit/>
          </a:bodyPr>
          <a:lstStyle/>
          <a:p>
            <a:pPr>
              <a:defRPr/>
            </a:pPr>
            <a:r>
              <a:rPr lang="en-US" sz="4000" dirty="0"/>
              <a:t>Online Forms</a:t>
            </a:r>
            <a:br>
              <a:rPr lang="en-US" sz="4000" dirty="0"/>
            </a:br>
            <a:r>
              <a:rPr lang="en-US" sz="2200" dirty="0">
                <a:solidFill>
                  <a:srgbClr val="FF0000"/>
                </a:solidFill>
                <a:hlinkClick r:id="rId3" action="ppaction://hlinkfile"/>
              </a:rPr>
              <a:t>escambiaschools.net/</a:t>
            </a:r>
            <a:r>
              <a:rPr lang="en-US" sz="2200" dirty="0" err="1">
                <a:solidFill>
                  <a:srgbClr val="FF0000"/>
                </a:solidFill>
                <a:hlinkClick r:id="rId3" action="ppaction://hlinkfile"/>
              </a:rPr>
              <a:t>health_services</a:t>
            </a:r>
            <a:br>
              <a:rPr lang="en-US" sz="2400" dirty="0">
                <a:solidFill>
                  <a:srgbClr val="FFFF00"/>
                </a:solidFill>
                <a:latin typeface="Tahoma" pitchFamily="34" charset="0"/>
              </a:rPr>
            </a:br>
            <a:endParaRPr lang="en-US" sz="2400" dirty="0"/>
          </a:p>
        </p:txBody>
      </p:sp>
      <p:pic>
        <p:nvPicPr>
          <p:cNvPr id="268290" name="Picture 6" descr="MCj02334090000[1]"/>
          <p:cNvPicPr>
            <a:picLocks noGrp="1" noChangeAspect="1" noChangeArrowheads="1"/>
          </p:cNvPicPr>
          <p:nvPr>
            <p:ph type="clipArt" sz="half" idx="1"/>
          </p:nvPr>
        </p:nvPicPr>
        <p:blipFill>
          <a:blip r:embed="rId4" cstate="print"/>
          <a:srcRect/>
          <a:stretch>
            <a:fillRect/>
          </a:stretch>
        </p:blipFill>
        <p:spPr>
          <a:xfrm rot="21131646">
            <a:off x="400580" y="287717"/>
            <a:ext cx="1535113" cy="1551276"/>
          </a:xfrm>
        </p:spPr>
      </p:pic>
      <p:sp>
        <p:nvSpPr>
          <p:cNvPr id="154628" name="Rectangle 4"/>
          <p:cNvSpPr>
            <a:spLocks noGrp="1" noChangeArrowheads="1"/>
          </p:cNvSpPr>
          <p:nvPr>
            <p:ph type="body" sz="half" idx="2"/>
          </p:nvPr>
        </p:nvSpPr>
        <p:spPr>
          <a:xfrm>
            <a:off x="152400" y="1936054"/>
            <a:ext cx="8991600" cy="4617146"/>
          </a:xfrm>
        </p:spPr>
        <p:txBody>
          <a:bodyPr/>
          <a:lstStyle/>
          <a:p>
            <a:pPr eaLnBrk="1" hangingPunct="1">
              <a:defRPr/>
            </a:pPr>
            <a:r>
              <a:rPr lang="en-US" sz="2400" dirty="0"/>
              <a:t>Clinic Forms – These are forms for day to day management in the clinic. No password is required.</a:t>
            </a:r>
          </a:p>
          <a:p>
            <a:pPr eaLnBrk="1" hangingPunct="1">
              <a:buFont typeface="Wingdings" pitchFamily="2" charset="2"/>
              <a:buNone/>
              <a:defRPr/>
            </a:pPr>
            <a:endParaRPr lang="en-US" sz="800" dirty="0"/>
          </a:p>
          <a:p>
            <a:pPr eaLnBrk="1" hangingPunct="1">
              <a:defRPr/>
            </a:pPr>
            <a:r>
              <a:rPr lang="en-US" sz="2400" dirty="0"/>
              <a:t>Secure Health Forms -Health care providers can contact Health Services Office at 469-5456 for secure forms. </a:t>
            </a:r>
          </a:p>
          <a:p>
            <a:pPr eaLnBrk="1" hangingPunct="1">
              <a:defRPr/>
            </a:pPr>
            <a:endParaRPr lang="en-US" sz="2400" dirty="0"/>
          </a:p>
          <a:p>
            <a:pPr eaLnBrk="1" hangingPunct="1">
              <a:defRPr/>
            </a:pPr>
            <a:r>
              <a:rPr lang="en-US" sz="2400" dirty="0"/>
              <a:t>Medication Administration Authorizations- </a:t>
            </a:r>
          </a:p>
          <a:p>
            <a:pPr lvl="1" eaLnBrk="1" hangingPunct="1">
              <a:buFont typeface="Wingdings" panose="05000000000000000000" pitchFamily="2" charset="2"/>
              <a:buChar char="§"/>
              <a:defRPr/>
            </a:pPr>
            <a:r>
              <a:rPr lang="en-US" sz="2400" dirty="0"/>
              <a:t>Dispersion of Stock OTC Medication Form</a:t>
            </a:r>
          </a:p>
          <a:p>
            <a:pPr lvl="1" eaLnBrk="1" hangingPunct="1">
              <a:buFont typeface="Wingdings" panose="05000000000000000000" pitchFamily="2" charset="2"/>
              <a:buChar char="§"/>
              <a:defRPr/>
            </a:pPr>
            <a:r>
              <a:rPr lang="en-US" sz="2400" dirty="0"/>
              <a:t>Dispersion of Medication Form</a:t>
            </a:r>
          </a:p>
          <a:p>
            <a:pPr marL="0" indent="0" eaLnBrk="1" hangingPunct="1">
              <a:buNone/>
              <a:defRPr/>
            </a:pPr>
            <a:endParaRPr lang="en-US" sz="2000" dirty="0"/>
          </a:p>
        </p:txBody>
      </p:sp>
    </p:spTree>
    <p:extLst>
      <p:ext uri="{BB962C8B-B14F-4D97-AF65-F5344CB8AC3E}">
        <p14:creationId xmlns:p14="http://schemas.microsoft.com/office/powerpoint/2010/main" val="178875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539874"/>
          </a:xfrm>
        </p:spPr>
        <p:txBody>
          <a:bodyPr>
            <a:normAutofit fontScale="90000"/>
          </a:bodyPr>
          <a:lstStyle/>
          <a:p>
            <a:r>
              <a:rPr lang="en-US" b="1" u="sng" dirty="0"/>
              <a:t>Rules and Procedures of the District School Board Escambia County, Florida School Operations – Medication Policy 3.07(17)(18)</a:t>
            </a:r>
            <a:br>
              <a:rPr lang="en-US" dirty="0"/>
            </a:br>
            <a:endParaRPr lang="en-US" dirty="0"/>
          </a:p>
        </p:txBody>
      </p:sp>
      <p:sp>
        <p:nvSpPr>
          <p:cNvPr id="3" name="Content Placeholder 2"/>
          <p:cNvSpPr>
            <a:spLocks noGrp="1"/>
          </p:cNvSpPr>
          <p:nvPr>
            <p:ph idx="1"/>
          </p:nvPr>
        </p:nvSpPr>
        <p:spPr>
          <a:xfrm>
            <a:off x="228600" y="1524000"/>
            <a:ext cx="8686800" cy="5181600"/>
          </a:xfrm>
        </p:spPr>
        <p:txBody>
          <a:bodyPr>
            <a:normAutofit fontScale="32500" lnSpcReduction="20000"/>
          </a:bodyPr>
          <a:lstStyle/>
          <a:p>
            <a:pPr marL="0" indent="0">
              <a:buNone/>
            </a:pPr>
            <a:endParaRPr lang="en-US" dirty="0"/>
          </a:p>
          <a:p>
            <a:r>
              <a:rPr lang="en-US" sz="4000" b="1" dirty="0"/>
              <a:t> (17) Administration of Medication to Students </a:t>
            </a:r>
            <a:endParaRPr lang="en-US" sz="4000" dirty="0"/>
          </a:p>
          <a:p>
            <a:r>
              <a:rPr lang="en-US" sz="4000" dirty="0"/>
              <a:t>Administration of medication is the responsibility of the parent/guardian unless it is absolutely essential to the wellbeing of the student to receive medication during the school day. The following regulations must be observed when medication </a:t>
            </a:r>
            <a:r>
              <a:rPr lang="en-US" sz="4000" b="1" dirty="0"/>
              <a:t>(prescription/nonprescription) </a:t>
            </a:r>
            <a:r>
              <a:rPr lang="en-US" sz="4000" dirty="0"/>
              <a:t>is to be administered in the schools, including any occasion when the student is away from school property on official school business, i.e., extracurricular activities, field trips, band, and sports activities. </a:t>
            </a:r>
          </a:p>
          <a:p>
            <a:r>
              <a:rPr lang="en-US" sz="4000" dirty="0"/>
              <a:t>A. Stock over-the-counter medications are limited to acetaminophen, calcium carbonate, diphenhydramine, Sting Relief Pad, and ibuprofen. These medications will be stocked in school clinics as available with standing orders from the contracted provider Medical Director. Prior to administration of these stocked over-the-counter medications, the “Dispersion of Stock Over-the-Counter Medication Form” must be completed and signed by the parent/guardian. This form is valid for one (1) school year, or earlier stop date. For purpose of this policy, cough drops and sunscreen are not considered a medication. Over-the-counter medications will not be administered to pregnant or breastfeeding students without written direction from the student's physician. All other Food and Drug Administration (FDA) approved over-the-counter or prescription medications require a “Dispersion of Medication Form” completed in its entirety and signed by the parent/guardian. Parent/Guardian Signature must be witnessed by school staff or notarized. Photo identification is required. This form is valid for one (1) school year, or earlier stop date. </a:t>
            </a:r>
          </a:p>
          <a:p>
            <a:r>
              <a:rPr lang="en-US" sz="4000" dirty="0"/>
              <a:t>B. No student will be allowed to have medication, prescription or nonprescription, in his/her possession on school premises, on a school bus, or at a school function, with the exception of epinephrine, diabetes supplies and equipment, pancreatic enzyme, or asthma inhalers as permitted by Section 1002.20(3)(h-k), F.S. with the parent/guardian and physician’s signature on the “Dispersion of Medication Form.” </a:t>
            </a:r>
          </a:p>
          <a:p>
            <a:r>
              <a:rPr lang="en-US" sz="4000" dirty="0"/>
              <a:t>C. Medications that may be administered by medical or trained non-medical school personnel include the following: oral and topical medications, eye, ear, and nose drops, and inhalers. Administration of other types of prescribed medications are evaluated on an individual basis, require child specific training, and appropriate delegation as determined by the professional school nurse. All delegation must be in accordance with the Florida Nurse Practice Act, Chapter 464, F.S. </a:t>
            </a:r>
          </a:p>
          <a:p>
            <a:r>
              <a:rPr lang="en-US" sz="4000" dirty="0"/>
              <a:t>D. Medication must be in the original labeled container. </a:t>
            </a:r>
            <a:r>
              <a:rPr lang="en-US" sz="4000" dirty="0">
                <a:highlight>
                  <a:srgbClr val="FFFF00"/>
                </a:highlight>
              </a:rPr>
              <a:t>No more than a ninety (90) day </a:t>
            </a:r>
            <a:r>
              <a:rPr lang="en-US" sz="4000" dirty="0"/>
              <a:t>supply of the medication may be kept at the school. For student safety it is required that the parent/guardian or a responsible adult deliver the medication at the school. In hardship cases, the parent/guardian must request in writing, and receive approval from the school administrator, for an alternative plan for medication delivery. </a:t>
            </a:r>
          </a:p>
        </p:txBody>
      </p:sp>
    </p:spTree>
    <p:extLst>
      <p:ext uri="{BB962C8B-B14F-4D97-AF65-F5344CB8AC3E}">
        <p14:creationId xmlns:p14="http://schemas.microsoft.com/office/powerpoint/2010/main" val="794854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396874"/>
          </a:xfrm>
        </p:spPr>
        <p:txBody>
          <a:bodyPr>
            <a:normAutofit/>
          </a:bodyPr>
          <a:lstStyle/>
          <a:p>
            <a:r>
              <a:rPr lang="en-US" sz="1800" dirty="0">
                <a:latin typeface="Calibri" panose="020F0502020204030204" pitchFamily="34" charset="0"/>
                <a:cs typeface="Calibri" panose="020F0502020204030204" pitchFamily="34" charset="0"/>
              </a:rPr>
              <a:t>Chapter 3.07(16) continued</a:t>
            </a:r>
          </a:p>
        </p:txBody>
      </p:sp>
      <p:sp>
        <p:nvSpPr>
          <p:cNvPr id="3" name="Content Placeholder 2"/>
          <p:cNvSpPr>
            <a:spLocks noGrp="1"/>
          </p:cNvSpPr>
          <p:nvPr>
            <p:ph idx="1"/>
          </p:nvPr>
        </p:nvSpPr>
        <p:spPr>
          <a:xfrm>
            <a:off x="628650" y="762001"/>
            <a:ext cx="7886700" cy="5414962"/>
          </a:xfrm>
        </p:spPr>
        <p:txBody>
          <a:bodyPr>
            <a:normAutofit fontScale="70000" lnSpcReduction="20000"/>
          </a:bodyPr>
          <a:lstStyle/>
          <a:p>
            <a:r>
              <a:rPr lang="en-US" sz="2400" dirty="0"/>
              <a:t>E. Designated school personnel must attend a workshop in general medication administration and documentation procedures. Following the workshop, the school nurse routinely monitors medication administration and documentation by school personnel. Questions regarding the purpose, effect, expected results, and untoward effects of a medication should be referred to the school nurse. </a:t>
            </a:r>
          </a:p>
          <a:p>
            <a:r>
              <a:rPr lang="en-US" sz="2400" dirty="0"/>
              <a:t>F. Changes in medication require a new “Dispersion of Medication Form” and medication container. </a:t>
            </a:r>
          </a:p>
          <a:p>
            <a:r>
              <a:rPr lang="en-US" sz="2400" dirty="0"/>
              <a:t>G. Upon receipt, medication will be counted and documented on the Student Medication Record. Medication will be stored under lock and key when not in use. </a:t>
            </a:r>
          </a:p>
          <a:p>
            <a:r>
              <a:rPr lang="en-US" sz="2400" dirty="0"/>
              <a:t>H. Each dose of medication administered will be recorded on the Student Medication Record. When the medication authorization form expires or is changed it will be filed in the student's permanent Cumulative Record. </a:t>
            </a:r>
          </a:p>
          <a:p>
            <a:r>
              <a:rPr lang="en-US" sz="2400" dirty="0"/>
              <a:t>I. In cases where a student is able to medicate him or herself (according to the physician's statement), school personnel will store the medication and generally supervise the student's self-medication. </a:t>
            </a:r>
          </a:p>
          <a:p>
            <a:r>
              <a:rPr lang="en-US" sz="2400" dirty="0"/>
              <a:t>J. Medication will be destroyed if not picked up within one (1) week following termination of the medication authorization form or the end of the school year, whichever occurs first. Medication will be destroyed in a manner in which it cannot be retrieved. Disposal will be witnessed by two persons designated by the principal and documented on the Student Medication Record. </a:t>
            </a:r>
          </a:p>
          <a:p>
            <a:r>
              <a:rPr lang="en-US" sz="2400" dirty="0"/>
              <a:t>K. ALL STUDENT MEDICATION RECORDS WILL BE HANDLED IN A CONFIDENTIAL MANNER. </a:t>
            </a:r>
          </a:p>
          <a:p>
            <a:endParaRPr lang="en-US" dirty="0"/>
          </a:p>
        </p:txBody>
      </p:sp>
    </p:spTree>
    <p:extLst>
      <p:ext uri="{BB962C8B-B14F-4D97-AF65-F5344CB8AC3E}">
        <p14:creationId xmlns:p14="http://schemas.microsoft.com/office/powerpoint/2010/main" val="1150908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82673"/>
          </a:xfrm>
        </p:spPr>
        <p:txBody>
          <a:bodyPr>
            <a:normAutofit fontScale="90000"/>
          </a:bodyPr>
          <a:lstStyle/>
          <a:p>
            <a:r>
              <a:rPr lang="en-US" sz="3100" b="1" dirty="0"/>
              <a:t>(18) Administration of Medical Marijuana to Qualified Students on District Property </a:t>
            </a:r>
            <a:br>
              <a:rPr lang="en-US" dirty="0"/>
            </a:br>
            <a:endParaRPr lang="en-US" dirty="0"/>
          </a:p>
        </p:txBody>
      </p:sp>
      <p:sp>
        <p:nvSpPr>
          <p:cNvPr id="3" name="Content Placeholder 2"/>
          <p:cNvSpPr>
            <a:spLocks noGrp="1"/>
          </p:cNvSpPr>
          <p:nvPr>
            <p:ph idx="1"/>
          </p:nvPr>
        </p:nvSpPr>
        <p:spPr>
          <a:xfrm>
            <a:off x="628650" y="1143000"/>
            <a:ext cx="7886700" cy="5033963"/>
          </a:xfrm>
        </p:spPr>
        <p:txBody>
          <a:bodyPr>
            <a:normAutofit fontScale="62500" lnSpcReduction="20000"/>
          </a:bodyPr>
          <a:lstStyle/>
          <a:p>
            <a:r>
              <a:rPr lang="en-US" dirty="0"/>
              <a:t>Medical marijuana should be only administered on District property during school hours when administration cannot reasonably be accomplished outside of school hours. In those limited circumstances when it is medically necessary, administration of medical marijuana to qualified students on District property shall be in accordance with this policy.</a:t>
            </a:r>
          </a:p>
          <a:p>
            <a:r>
              <a:rPr lang="en-US" dirty="0"/>
              <a:t>A. Definitions – For the purpose of this policy, the following definitions shall apply per Florida Statute: </a:t>
            </a:r>
          </a:p>
          <a:p>
            <a:r>
              <a:rPr lang="en-US" dirty="0"/>
              <a:t>1. “Qualified student” means a student who is a resident of this state who has been added to the medical marijuana use registry by a qualified physician to receive marijuana for medical use and who has a qualified patient identification card. </a:t>
            </a:r>
          </a:p>
          <a:p>
            <a:r>
              <a:rPr lang="en-US" dirty="0"/>
              <a:t>2. “Caregiver” means a person at least twenty-one (21) years of age and a resident of this state who has agreed to assist with a qualified patient’s medical use of marijuana, has a caregiver identification card and meets the requirements set forth in Section 381.986(6), F.S. </a:t>
            </a:r>
          </a:p>
          <a:p>
            <a:r>
              <a:rPr lang="en-US" dirty="0"/>
              <a:t>3. “Designated location” means a location identified by the District or school administrator in its sole discretion on school grounds. </a:t>
            </a:r>
          </a:p>
          <a:p>
            <a:r>
              <a:rPr lang="en-US" dirty="0"/>
              <a:t>4. “Marijuana” means all parts of any plant of the genus Cannabis, whether growing or not; the seeds thereof; the resin extracted from any part of the plant; and every compound, manufacture, salt, derivative, mixture or preparation of the plant or its seeds or resin, including low-THC Cannabis, which are dispensed from a medical marijuana treatment center for medical use by a qualified patient. </a:t>
            </a:r>
          </a:p>
          <a:p>
            <a:r>
              <a:rPr lang="en-US" dirty="0"/>
              <a:t>5. “Permissible type of medical marijuana products” means non-inhalable products such as oils, tinctures, edible products or lotions that can be administered and fully ingested or absorbed in a short period of time. Due to the potential for misuse, vapors, patches or other types of administration that continue to deliver medical marijuana to a student while at school are </a:t>
            </a:r>
            <a:r>
              <a:rPr lang="en-US" b="1" dirty="0"/>
              <a:t>NOT </a:t>
            </a:r>
            <a:r>
              <a:rPr lang="en-US" dirty="0"/>
              <a:t>permitted. </a:t>
            </a:r>
          </a:p>
          <a:p>
            <a:r>
              <a:rPr lang="en-US" dirty="0"/>
              <a:t>B. School nurses, healthcare personnel, and District staff are </a:t>
            </a:r>
            <a:r>
              <a:rPr lang="en-US" b="1" dirty="0"/>
              <a:t>NOT </a:t>
            </a:r>
            <a:r>
              <a:rPr lang="en-US" dirty="0"/>
              <a:t>permitted to administer, store, hold or transport the medical marijuana in any type. Medical marijuana will </a:t>
            </a:r>
            <a:r>
              <a:rPr lang="en-US" b="1" dirty="0"/>
              <a:t>NOT </a:t>
            </a:r>
            <a:r>
              <a:rPr lang="en-US" dirty="0"/>
              <a:t>be stored on any District property, including school grounds, at any time. </a:t>
            </a:r>
          </a:p>
          <a:p>
            <a:r>
              <a:rPr lang="en-US" dirty="0"/>
              <a:t>C. Medical marijuana </a:t>
            </a:r>
            <a:r>
              <a:rPr lang="en-US" b="1" dirty="0"/>
              <a:t>CANNOT </a:t>
            </a:r>
            <a:r>
              <a:rPr lang="en-US" dirty="0"/>
              <a:t>be administered to a qualifying student while aboard a school bus or at a school-sponsored event. </a:t>
            </a:r>
          </a:p>
          <a:p>
            <a:r>
              <a:rPr lang="en-US" dirty="0"/>
              <a:t>D. A copy of the qualified student’s valid registration form for medical marijuana must be provided to the school. </a:t>
            </a:r>
          </a:p>
        </p:txBody>
      </p:sp>
    </p:spTree>
    <p:extLst>
      <p:ext uri="{BB962C8B-B14F-4D97-AF65-F5344CB8AC3E}">
        <p14:creationId xmlns:p14="http://schemas.microsoft.com/office/powerpoint/2010/main" val="3090739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11898</TotalTime>
  <Words>5771</Words>
  <Application>Microsoft Office PowerPoint</Application>
  <PresentationFormat>On-screen Show (4:3)</PresentationFormat>
  <Paragraphs>439</Paragraphs>
  <Slides>57</Slides>
  <Notes>48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6" baseType="lpstr">
      <vt:lpstr>Arial</vt:lpstr>
      <vt:lpstr>Calibri</vt:lpstr>
      <vt:lpstr>Calibri Light</vt:lpstr>
      <vt:lpstr>Tahoma</vt:lpstr>
      <vt:lpstr>Times New Roman</vt:lpstr>
      <vt:lpstr>Verdana</vt:lpstr>
      <vt:lpstr>Wingdings</vt:lpstr>
      <vt:lpstr>Office Theme</vt:lpstr>
      <vt:lpstr>Acrobat Document</vt:lpstr>
      <vt:lpstr>Escambia County School District Health Services Update 2022-2023</vt:lpstr>
      <vt:lpstr>Introduction</vt:lpstr>
      <vt:lpstr>Steps</vt:lpstr>
      <vt:lpstr>OBJECTIVES of MODULE</vt:lpstr>
      <vt:lpstr>Required Health Forms </vt:lpstr>
      <vt:lpstr>Online Forms escambiaschools.net/health_services </vt:lpstr>
      <vt:lpstr>Rules and Procedures of the District School Board Escambia County, Florida School Operations – Medication Policy 3.07(17)(18) </vt:lpstr>
      <vt:lpstr>Chapter 3.07(16) continued</vt:lpstr>
      <vt:lpstr>(18) Administration of Medical Marijuana to Qualified Students on District Property  </vt:lpstr>
      <vt:lpstr>(18) Administration of Medical Marijuana to Qualified Students on District Property (Continued)</vt:lpstr>
      <vt:lpstr>Implementation of School Board Medication Policy regarding OTC stock medication: </vt:lpstr>
      <vt:lpstr>                        Medication Administration Procedures    </vt:lpstr>
      <vt:lpstr> Remember: </vt:lpstr>
      <vt:lpstr>PowerPoint Presentation</vt:lpstr>
      <vt:lpstr>Receipt of Medication</vt:lpstr>
      <vt:lpstr>Steps For Administering Medications</vt:lpstr>
      <vt:lpstr>When can a routine (scheduled)  medication be administered?</vt:lpstr>
      <vt:lpstr>Student Medication Record (SMR)</vt:lpstr>
      <vt:lpstr>         </vt:lpstr>
      <vt:lpstr>PowerPoint Presentation</vt:lpstr>
      <vt:lpstr>PowerPoint Presentation</vt:lpstr>
      <vt:lpstr>Acetaminophen (Tylenol)</vt:lpstr>
      <vt:lpstr>Calcium Carbonate (Tums)</vt:lpstr>
      <vt:lpstr>Diphenhydramine (Benadryl)</vt:lpstr>
      <vt:lpstr>Ibuprofen (Motrin, Advil) </vt:lpstr>
      <vt:lpstr>Sting Relief Pad w/2% Lidocaine             for External Use Only</vt:lpstr>
      <vt:lpstr>OTC Medications</vt:lpstr>
      <vt:lpstr>Record Keeping &amp; Reporting</vt:lpstr>
      <vt:lpstr>Record Keeping &amp; Reporting continued</vt:lpstr>
      <vt:lpstr>          Errors happen when the            8 Rights are not verified</vt:lpstr>
      <vt:lpstr>Help prevent wrong dose</vt:lpstr>
      <vt:lpstr>Documenting Medication Errors</vt:lpstr>
      <vt:lpstr>Responding to Medication Emergencies</vt:lpstr>
      <vt:lpstr>Emergency Evacuation Plan</vt:lpstr>
      <vt:lpstr>Documenting Medical Events</vt:lpstr>
      <vt:lpstr>Disposal of Medication</vt:lpstr>
      <vt:lpstr>Responsibilities Regarding Medication            and Medical Diagnosis</vt:lpstr>
      <vt:lpstr>Other Responsibilities Regarding Medication</vt:lpstr>
      <vt:lpstr>Confidentiality</vt:lpstr>
      <vt:lpstr>Medication Audits</vt:lpstr>
      <vt:lpstr>Common Policy Issues</vt:lpstr>
      <vt:lpstr> Field Trip Procedures</vt:lpstr>
      <vt:lpstr>Infection Control Guidelines</vt:lpstr>
      <vt:lpstr>Universal Precautions</vt:lpstr>
      <vt:lpstr>Sharps Container Disposal</vt:lpstr>
      <vt:lpstr>Medical Guidelines</vt:lpstr>
      <vt:lpstr>Medication Related Emergencies</vt:lpstr>
      <vt:lpstr>Anaphylaxis</vt:lpstr>
      <vt:lpstr>Anaphylaxis Signs &amp; Symptoms</vt:lpstr>
      <vt:lpstr>Asthma</vt:lpstr>
      <vt:lpstr>DIABETES</vt:lpstr>
      <vt:lpstr>Seizure Management</vt:lpstr>
      <vt:lpstr>Call 911:</vt:lpstr>
      <vt:lpstr>PowerPoint Presentation</vt:lpstr>
      <vt:lpstr>Head Lice Management  </vt:lpstr>
      <vt:lpstr>Final Reminders</vt:lpstr>
      <vt:lpstr>Final Steps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SERVICES UPDATE 2019-2020</dc:title>
  <dc:creator>Martha Hanna, RN</dc:creator>
  <cp:lastModifiedBy>Martha Hanna</cp:lastModifiedBy>
  <cp:revision>642</cp:revision>
  <cp:lastPrinted>2015-07-30T16:12:58Z</cp:lastPrinted>
  <dcterms:created xsi:type="dcterms:W3CDTF">2004-11-03T19:58:25Z</dcterms:created>
  <dcterms:modified xsi:type="dcterms:W3CDTF">2022-07-11T21:36:36Z</dcterms:modified>
</cp:coreProperties>
</file>