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908" r:id="rId4"/>
  </p:sldMasterIdLst>
  <p:notesMasterIdLst>
    <p:notesMasterId r:id="rId32"/>
  </p:notesMasterIdLst>
  <p:handoutMasterIdLst>
    <p:handoutMasterId r:id="rId33"/>
  </p:handoutMasterIdLst>
  <p:sldIdLst>
    <p:sldId id="262" r:id="rId5"/>
    <p:sldId id="268" r:id="rId6"/>
    <p:sldId id="269" r:id="rId7"/>
    <p:sldId id="288" r:id="rId8"/>
    <p:sldId id="289" r:id="rId9"/>
    <p:sldId id="290" r:id="rId10"/>
    <p:sldId id="276" r:id="rId11"/>
    <p:sldId id="291" r:id="rId12"/>
    <p:sldId id="292" r:id="rId13"/>
    <p:sldId id="293" r:id="rId14"/>
    <p:sldId id="277" r:id="rId15"/>
    <p:sldId id="278" r:id="rId16"/>
    <p:sldId id="298" r:id="rId17"/>
    <p:sldId id="299" r:id="rId18"/>
    <p:sldId id="281" r:id="rId19"/>
    <p:sldId id="282" r:id="rId20"/>
    <p:sldId id="300" r:id="rId21"/>
    <p:sldId id="283" r:id="rId22"/>
    <p:sldId id="284" r:id="rId23"/>
    <p:sldId id="285" r:id="rId24"/>
    <p:sldId id="297" r:id="rId25"/>
    <p:sldId id="286" r:id="rId26"/>
    <p:sldId id="287" r:id="rId27"/>
    <p:sldId id="295" r:id="rId28"/>
    <p:sldId id="294" r:id="rId29"/>
    <p:sldId id="296" r:id="rId30"/>
    <p:sldId id="267" r:id="rId31"/>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1617F9-2CE5-4E48-8AFB-54A6C760F07A}">
          <p14:sldIdLst>
            <p14:sldId id="262"/>
            <p14:sldId id="268"/>
            <p14:sldId id="269"/>
            <p14:sldId id="288"/>
            <p14:sldId id="289"/>
            <p14:sldId id="290"/>
            <p14:sldId id="276"/>
            <p14:sldId id="291"/>
            <p14:sldId id="292"/>
            <p14:sldId id="293"/>
            <p14:sldId id="277"/>
            <p14:sldId id="278"/>
            <p14:sldId id="298"/>
            <p14:sldId id="299"/>
            <p14:sldId id="281"/>
            <p14:sldId id="282"/>
            <p14:sldId id="300"/>
            <p14:sldId id="283"/>
            <p14:sldId id="284"/>
            <p14:sldId id="285"/>
            <p14:sldId id="297"/>
            <p14:sldId id="286"/>
            <p14:sldId id="287"/>
            <p14:sldId id="295"/>
            <p14:sldId id="294"/>
            <p14:sldId id="296"/>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78480" autoAdjust="0"/>
  </p:normalViewPr>
  <p:slideViewPr>
    <p:cSldViewPr snapToGrid="0" snapToObjects="1">
      <p:cViewPr varScale="1">
        <p:scale>
          <a:sx n="59" d="100"/>
          <a:sy n="59" d="100"/>
        </p:scale>
        <p:origin x="1230" y="72"/>
      </p:cViewPr>
      <p:guideLst/>
    </p:cSldViewPr>
  </p:slideViewPr>
  <p:notesTextViewPr>
    <p:cViewPr>
      <p:scale>
        <a:sx n="1" d="1"/>
        <a:sy n="1" d="1"/>
      </p:scale>
      <p:origin x="0" y="0"/>
    </p:cViewPr>
  </p:notesTextViewPr>
  <p:notesViewPr>
    <p:cSldViewPr snapToGrid="0" snapToObjects="1">
      <p:cViewPr varScale="1">
        <p:scale>
          <a:sx n="86" d="100"/>
          <a:sy n="86" d="100"/>
        </p:scale>
        <p:origin x="385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C40FD4-49E5-45F4-9F5F-D127674F3B6F}"/>
              </a:ext>
            </a:extLst>
          </p:cNvPr>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a:extLst>
              <a:ext uri="{FF2B5EF4-FFF2-40B4-BE49-F238E27FC236}">
                <a16:creationId xmlns:a16="http://schemas.microsoft.com/office/drawing/2014/main" id="{697B86CE-7533-4591-A533-3B285CBFBD39}"/>
              </a:ext>
            </a:extLst>
          </p:cNvPr>
          <p:cNvSpPr>
            <a:spLocks noGrp="1"/>
          </p:cNvSpPr>
          <p:nvPr>
            <p:ph type="dt" sz="quarter" idx="1"/>
          </p:nvPr>
        </p:nvSpPr>
        <p:spPr>
          <a:xfrm>
            <a:off x="3898102" y="0"/>
            <a:ext cx="2982119" cy="466434"/>
          </a:xfrm>
          <a:prstGeom prst="rect">
            <a:avLst/>
          </a:prstGeom>
        </p:spPr>
        <p:txBody>
          <a:bodyPr vert="horz" lIns="92446" tIns="46223" rIns="92446" bIns="46223" rtlCol="0"/>
          <a:lstStyle>
            <a:lvl1pPr algn="r">
              <a:defRPr sz="1200"/>
            </a:lvl1pPr>
          </a:lstStyle>
          <a:p>
            <a:fld id="{3F42818B-C764-43FB-9100-6BE58FDE1954}" type="datetimeFigureOut">
              <a:rPr lang="en-US" smtClean="0"/>
              <a:t>7/30/2025</a:t>
            </a:fld>
            <a:endParaRPr lang="en-US" dirty="0"/>
          </a:p>
        </p:txBody>
      </p:sp>
      <p:sp>
        <p:nvSpPr>
          <p:cNvPr id="4" name="Footer Placeholder 3">
            <a:extLst>
              <a:ext uri="{FF2B5EF4-FFF2-40B4-BE49-F238E27FC236}">
                <a16:creationId xmlns:a16="http://schemas.microsoft.com/office/drawing/2014/main" id="{6697BB4A-C2FA-48DD-9F31-664DF2C9F78C}"/>
              </a:ext>
            </a:extLst>
          </p:cNvPr>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540AB79-C081-43E8-B49C-BA9D38FCFCD8}"/>
              </a:ext>
            </a:extLst>
          </p:cNvPr>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9F5F1E10-4074-4DC3-8E35-9146BD1FD828}" type="slidenum">
              <a:rPr lang="en-US" smtClean="0"/>
              <a:t>‹#›</a:t>
            </a:fld>
            <a:endParaRPr lang="en-US" dirty="0"/>
          </a:p>
        </p:txBody>
      </p:sp>
    </p:spTree>
    <p:extLst>
      <p:ext uri="{BB962C8B-B14F-4D97-AF65-F5344CB8AC3E}">
        <p14:creationId xmlns:p14="http://schemas.microsoft.com/office/powerpoint/2010/main" val="2988812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4E0BC4BE-0D73-E240-8B38-104FAC465A91}" type="datetimeFigureOut">
              <a:rPr lang="en-US" smtClean="0"/>
              <a:t>7/30/2025</a:t>
            </a:fld>
            <a:endParaRPr lang="en-US" dirty="0"/>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5E8C15C5-0688-5345-99FC-721E08AD15D5}" type="slidenum">
              <a:rPr lang="en-US" smtClean="0"/>
              <a:t>‹#›</a:t>
            </a:fld>
            <a:endParaRPr lang="en-US" dirty="0"/>
          </a:p>
        </p:txBody>
      </p:sp>
    </p:spTree>
    <p:extLst>
      <p:ext uri="{BB962C8B-B14F-4D97-AF65-F5344CB8AC3E}">
        <p14:creationId xmlns:p14="http://schemas.microsoft.com/office/powerpoint/2010/main" val="42768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Escambia County Public Schools New Hire Benefits Orientation </a:t>
            </a:r>
          </a:p>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a:t>
            </a:fld>
            <a:endParaRPr lang="en-US" dirty="0"/>
          </a:p>
        </p:txBody>
      </p:sp>
    </p:spTree>
    <p:extLst>
      <p:ext uri="{BB962C8B-B14F-4D97-AF65-F5344CB8AC3E}">
        <p14:creationId xmlns:p14="http://schemas.microsoft.com/office/powerpoint/2010/main" val="3121035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option is the In-hospital indemnity plan, this is not a traditional insurance. The only benefit of the in hospital indemnity plan  is that for every 24 hours you are hospitalized the plan will pay you $75 per day up to a maximum of 30 days. This is a free benefit option offered by the district. You may not enroll in this plan as well as one of the major medical plans previously discussed.</a:t>
            </a:r>
          </a:p>
        </p:txBody>
      </p:sp>
      <p:sp>
        <p:nvSpPr>
          <p:cNvPr id="4" name="Slide Number Placeholder 3"/>
          <p:cNvSpPr>
            <a:spLocks noGrp="1"/>
          </p:cNvSpPr>
          <p:nvPr>
            <p:ph type="sldNum" sz="quarter" idx="5"/>
          </p:nvPr>
        </p:nvSpPr>
        <p:spPr/>
        <p:txBody>
          <a:bodyPr/>
          <a:lstStyle/>
          <a:p>
            <a:fld id="{5E8C15C5-0688-5345-99FC-721E08AD15D5}" type="slidenum">
              <a:rPr lang="en-US" smtClean="0"/>
              <a:t>10</a:t>
            </a:fld>
            <a:endParaRPr lang="en-US" dirty="0"/>
          </a:p>
        </p:txBody>
      </p:sp>
    </p:spTree>
    <p:extLst>
      <p:ext uri="{BB962C8B-B14F-4D97-AF65-F5344CB8AC3E}">
        <p14:creationId xmlns:p14="http://schemas.microsoft.com/office/powerpoint/2010/main" val="2496008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dental plans offered are through The Standard. The base plan and the enhanced buy up plan both offer the same coverage for services, preventative services are covered at 100%, basic coverages are covered at 80% and major services are covered at 50%. The difference between the two plans is the base plan offers an annual maximum of $1000 and the enhanced buy up plan offers an annual maximum of $1500. With either plan you have the benefit of rolling over up to $1000 of your unused annual maximum to the following year.</a:t>
            </a:r>
          </a:p>
          <a:p>
            <a:r>
              <a:rPr lang="en-US" dirty="0"/>
              <a:t>You will receive a dental ID card and should provide you card to your dental office.</a:t>
            </a:r>
          </a:p>
        </p:txBody>
      </p:sp>
      <p:sp>
        <p:nvSpPr>
          <p:cNvPr id="4" name="Slide Number Placeholder 3"/>
          <p:cNvSpPr>
            <a:spLocks noGrp="1"/>
          </p:cNvSpPr>
          <p:nvPr>
            <p:ph type="sldNum" sz="quarter" idx="5"/>
          </p:nvPr>
        </p:nvSpPr>
        <p:spPr/>
        <p:txBody>
          <a:bodyPr/>
          <a:lstStyle/>
          <a:p>
            <a:fld id="{5E8C15C5-0688-5345-99FC-721E08AD15D5}" type="slidenum">
              <a:rPr lang="en-US" smtClean="0"/>
              <a:t>11</a:t>
            </a:fld>
            <a:endParaRPr lang="en-US" dirty="0"/>
          </a:p>
        </p:txBody>
      </p:sp>
    </p:spTree>
    <p:extLst>
      <p:ext uri="{BB962C8B-B14F-4D97-AF65-F5344CB8AC3E}">
        <p14:creationId xmlns:p14="http://schemas.microsoft.com/office/powerpoint/2010/main" val="2875249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vision coverage is through Humana Insight, with this plan you have the option for employee only coverage or family coverage. </a:t>
            </a:r>
          </a:p>
          <a:p>
            <a:r>
              <a:rPr lang="en-US" dirty="0"/>
              <a:t>With an in-network provider you have a $5 copay for annual exam, lenses every 12 months, frames every 24 months for up to $150, and contacts every 12 months for up to $55.</a:t>
            </a:r>
          </a:p>
          <a:p>
            <a:r>
              <a:rPr lang="en-US" dirty="0"/>
              <a:t>You will not receive a vision ID card, to use this insurance you can use the Humana provider look up tool contact the office of choice and let them know you have the Humana Insight plan as your vision coverage.</a:t>
            </a:r>
          </a:p>
        </p:txBody>
      </p:sp>
      <p:sp>
        <p:nvSpPr>
          <p:cNvPr id="4" name="Slide Number Placeholder 3"/>
          <p:cNvSpPr>
            <a:spLocks noGrp="1"/>
          </p:cNvSpPr>
          <p:nvPr>
            <p:ph type="sldNum" sz="quarter" idx="5"/>
          </p:nvPr>
        </p:nvSpPr>
        <p:spPr/>
        <p:txBody>
          <a:bodyPr/>
          <a:lstStyle/>
          <a:p>
            <a:fld id="{5E8C15C5-0688-5345-99FC-721E08AD15D5}" type="slidenum">
              <a:rPr lang="en-US" smtClean="0"/>
              <a:t>12</a:t>
            </a:fld>
            <a:endParaRPr lang="en-US" dirty="0"/>
          </a:p>
        </p:txBody>
      </p:sp>
    </p:spTree>
    <p:extLst>
      <p:ext uri="{BB962C8B-B14F-4D97-AF65-F5344CB8AC3E}">
        <p14:creationId xmlns:p14="http://schemas.microsoft.com/office/powerpoint/2010/main" val="2349893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Employees have two options to help with future medical cost. </a:t>
            </a:r>
          </a:p>
          <a:p>
            <a:r>
              <a:rPr lang="en-US" dirty="0"/>
              <a:t>When enrolled in the United Choice H S A medical plan, you are eligible to open a health savings account. You fund your h s a through pre-tax payroll deductions up to the annual I r s limits. This account can be used to pay for eligible out of pocket health care expenses until you meet your deductible. Any unused balances roll over year to year allowing you to build up a savings for future health care expenses. Annual maximum contribution amounts: employee only $4300, employee and dependents $8550</a:t>
            </a:r>
          </a:p>
        </p:txBody>
      </p:sp>
      <p:sp>
        <p:nvSpPr>
          <p:cNvPr id="4" name="Slide Number Placeholder 3"/>
          <p:cNvSpPr>
            <a:spLocks noGrp="1"/>
          </p:cNvSpPr>
          <p:nvPr>
            <p:ph type="sldNum" sz="quarter" idx="5"/>
          </p:nvPr>
        </p:nvSpPr>
        <p:spPr/>
        <p:txBody>
          <a:bodyPr/>
          <a:lstStyle/>
          <a:p>
            <a:fld id="{5E8C15C5-0688-5345-99FC-721E08AD15D5}" type="slidenum">
              <a:rPr lang="en-US" smtClean="0"/>
              <a:t>13</a:t>
            </a:fld>
            <a:endParaRPr lang="en-US" dirty="0"/>
          </a:p>
        </p:txBody>
      </p:sp>
    </p:spTree>
    <p:extLst>
      <p:ext uri="{BB962C8B-B14F-4D97-AF65-F5344CB8AC3E}">
        <p14:creationId xmlns:p14="http://schemas.microsoft.com/office/powerpoint/2010/main" val="1298581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Flexible spending accounts allow you to put aside money for eligible expenses and reduce you income taxes at the same time. The district offers two types of accounts: a health care f s a and a dependent care f s a. during open enrollment you decide how much money to set aside for health care and or dependent care expenses. Your contributions are deducted from your paycheck on a pre tax basis in equal installments throughout the calendar year. Your plan includes an f s a debit card that you can use to pay for eligible expenses at the point of sale. You can also pay out of pocket and submit a reimbursement claim. </a:t>
            </a:r>
          </a:p>
          <a:p>
            <a:r>
              <a:rPr lang="en-US" dirty="0"/>
              <a:t>Annual contribution amounts: f s a $100 to $3300, dependent care f s a $100 to $5000. $2500 if married and filing separate tax returns.</a:t>
            </a:r>
          </a:p>
          <a:p>
            <a:r>
              <a:rPr lang="en-US" dirty="0"/>
              <a:t>Please note this is a use it or lose it account. The district allows a two and a half month grace period to spend any money left in your account at the end of the plan year. So you have until march fifteenth to spend you f s a funds.</a:t>
            </a:r>
          </a:p>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14</a:t>
            </a:fld>
            <a:endParaRPr lang="en-US" dirty="0"/>
          </a:p>
        </p:txBody>
      </p:sp>
    </p:spTree>
    <p:extLst>
      <p:ext uri="{BB962C8B-B14F-4D97-AF65-F5344CB8AC3E}">
        <p14:creationId xmlns:p14="http://schemas.microsoft.com/office/powerpoint/2010/main" val="2475399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a group term life policy through The Standard insurance company, provided to you by the school district. Your basic life insurance policy is equal to the amount of your annual salary. In addition to that you have the option to buy a larger life insurance policy through the enrollment portal, additional life and additional AD&amp;D can be purchase for 1 time, 2 time or 3 times your salary. You can also add dependent life insurance coverage for your listed dependents.</a:t>
            </a:r>
          </a:p>
        </p:txBody>
      </p:sp>
      <p:sp>
        <p:nvSpPr>
          <p:cNvPr id="4" name="Slide Number Placeholder 3"/>
          <p:cNvSpPr>
            <a:spLocks noGrp="1"/>
          </p:cNvSpPr>
          <p:nvPr>
            <p:ph type="sldNum" sz="quarter" idx="5"/>
          </p:nvPr>
        </p:nvSpPr>
        <p:spPr/>
        <p:txBody>
          <a:bodyPr/>
          <a:lstStyle/>
          <a:p>
            <a:fld id="{5E8C15C5-0688-5345-99FC-721E08AD15D5}" type="slidenum">
              <a:rPr lang="en-US" smtClean="0"/>
              <a:t>15</a:t>
            </a:fld>
            <a:endParaRPr lang="en-US" dirty="0"/>
          </a:p>
        </p:txBody>
      </p:sp>
    </p:spTree>
    <p:extLst>
      <p:ext uri="{BB962C8B-B14F-4D97-AF65-F5344CB8AC3E}">
        <p14:creationId xmlns:p14="http://schemas.microsoft.com/office/powerpoint/2010/main" val="2673906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and long term disability is offered through The Standard Insurance company. As a new hire </a:t>
            </a:r>
            <a:r>
              <a:rPr lang="en-US" dirty="0" err="1"/>
              <a:t>yu</a:t>
            </a:r>
            <a:r>
              <a:rPr lang="en-US" dirty="0"/>
              <a:t> are automatically approved for your short and long term disability enrollment. If you enroll at a later time after your initial new hire you are required to complete the Evidence of insurability (EOI), If you do not complete this form you will not be approved for the short or long term disability coverage. </a:t>
            </a:r>
          </a:p>
          <a:p>
            <a:endParaRPr lang="en-US" dirty="0"/>
          </a:p>
          <a:p>
            <a:r>
              <a:rPr lang="en-US" dirty="0"/>
              <a:t>Benefits become payable after 14 day wait period, short term pays a weekly benefit of 60% of your earning up to 166 days. Long term pays a monthly benefit of 60% of your first $10000 of earning, this benefits is available after 180 days until retirement.</a:t>
            </a:r>
          </a:p>
        </p:txBody>
      </p:sp>
      <p:sp>
        <p:nvSpPr>
          <p:cNvPr id="4" name="Slide Number Placeholder 3"/>
          <p:cNvSpPr>
            <a:spLocks noGrp="1"/>
          </p:cNvSpPr>
          <p:nvPr>
            <p:ph type="sldNum" sz="quarter" idx="5"/>
          </p:nvPr>
        </p:nvSpPr>
        <p:spPr/>
        <p:txBody>
          <a:bodyPr/>
          <a:lstStyle/>
          <a:p>
            <a:fld id="{5E8C15C5-0688-5345-99FC-721E08AD15D5}" type="slidenum">
              <a:rPr lang="en-US" smtClean="0"/>
              <a:t>16</a:t>
            </a:fld>
            <a:endParaRPr lang="en-US" dirty="0"/>
          </a:p>
        </p:txBody>
      </p:sp>
    </p:spTree>
    <p:extLst>
      <p:ext uri="{BB962C8B-B14F-4D97-AF65-F5344CB8AC3E}">
        <p14:creationId xmlns:p14="http://schemas.microsoft.com/office/powerpoint/2010/main" val="1454515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Cigna accident insurance pays a lump sum directly to you for a covered injury. The benefit amount is calculated based on the type of injury, its severity and what medical services are required in treatment and recovery. </a:t>
            </a:r>
          </a:p>
          <a:p>
            <a:r>
              <a:rPr lang="en-US" dirty="0"/>
              <a:t>With hospital care insurance You receive benefits as soon as you are admitted and additional benefits based on the number of days you are confined to the hospital. This benefit increases if you are admitted and confined to an intensive care unit. You are eligible to receive benefits for inpatient treatment in a rehabilitation facility as well.  There are two plan options available, low and high.</a:t>
            </a:r>
          </a:p>
          <a:p>
            <a:r>
              <a:rPr lang="en-US" dirty="0"/>
              <a:t>Most comprehensive medical plans don’t cover all of the expenses of a serious medical condition like a heart attack or cancer. Critical illness insurance pays a lump sum benefit directly to you if you are diagnosed with a covered illness. </a:t>
            </a:r>
          </a:p>
          <a:p>
            <a:r>
              <a:rPr lang="en-US" dirty="0"/>
              <a:t>These benefits are paid regardless if you have other insurance coverage. </a:t>
            </a:r>
          </a:p>
          <a:p>
            <a:r>
              <a:rPr lang="en-US" dirty="0"/>
              <a:t>To file a claim online you will log into your account at my cigna.com, then complete the online claim form and attach any needed documentation.</a:t>
            </a:r>
          </a:p>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17</a:t>
            </a:fld>
            <a:endParaRPr lang="en-US" dirty="0"/>
          </a:p>
        </p:txBody>
      </p:sp>
    </p:spTree>
    <p:extLst>
      <p:ext uri="{BB962C8B-B14F-4D97-AF65-F5344CB8AC3E}">
        <p14:creationId xmlns:p14="http://schemas.microsoft.com/office/powerpoint/2010/main" val="3922374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weeks after your hire date you will receive a pin from the Florida Retirement system (FRS). Once you receive this you will be able to register your account on the myfrs.com, and choose your plan. You have the option to choose the investment plan or the pension plan. You will be placed in the pension plan until you make your selection, after your initial plan selection you have a 1 time life change allowance to switch plans in the future. </a:t>
            </a:r>
          </a:p>
          <a:p>
            <a:endParaRPr lang="en-US" dirty="0"/>
          </a:p>
          <a:p>
            <a:r>
              <a:rPr lang="en-US" dirty="0"/>
              <a:t>3% Contribution are automatically withdrawn from your paycheck, the district contributes the FRS regulated rate.</a:t>
            </a:r>
          </a:p>
        </p:txBody>
      </p:sp>
      <p:sp>
        <p:nvSpPr>
          <p:cNvPr id="4" name="Slide Number Placeholder 3"/>
          <p:cNvSpPr>
            <a:spLocks noGrp="1"/>
          </p:cNvSpPr>
          <p:nvPr>
            <p:ph type="sldNum" sz="quarter" idx="5"/>
          </p:nvPr>
        </p:nvSpPr>
        <p:spPr/>
        <p:txBody>
          <a:bodyPr/>
          <a:lstStyle/>
          <a:p>
            <a:fld id="{5E8C15C5-0688-5345-99FC-721E08AD15D5}" type="slidenum">
              <a:rPr lang="en-US" smtClean="0"/>
              <a:t>18</a:t>
            </a:fld>
            <a:endParaRPr lang="en-US" dirty="0"/>
          </a:p>
        </p:txBody>
      </p:sp>
    </p:spTree>
    <p:extLst>
      <p:ext uri="{BB962C8B-B14F-4D97-AF65-F5344CB8AC3E}">
        <p14:creationId xmlns:p14="http://schemas.microsoft.com/office/powerpoint/2010/main" val="2014305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interested in saving more for retirement you can consider tax shelter annuities that we can payroll deduct for. We have plan options for a 403 b and 457 deferred compensation plan. If interest you should read through the T S A packet, select which plan you would like to contribute to and choose an authorized company and agent to contact. All paperwork will be completed through your authorized agent.</a:t>
            </a:r>
          </a:p>
        </p:txBody>
      </p:sp>
      <p:sp>
        <p:nvSpPr>
          <p:cNvPr id="4" name="Slide Number Placeholder 3"/>
          <p:cNvSpPr>
            <a:spLocks noGrp="1"/>
          </p:cNvSpPr>
          <p:nvPr>
            <p:ph type="sldNum" sz="quarter" idx="5"/>
          </p:nvPr>
        </p:nvSpPr>
        <p:spPr/>
        <p:txBody>
          <a:bodyPr/>
          <a:lstStyle/>
          <a:p>
            <a:fld id="{5E8C15C5-0688-5345-99FC-721E08AD15D5}" type="slidenum">
              <a:rPr lang="en-US" smtClean="0"/>
              <a:t>19</a:t>
            </a:fld>
            <a:endParaRPr lang="en-US" dirty="0"/>
          </a:p>
        </p:txBody>
      </p:sp>
    </p:spTree>
    <p:extLst>
      <p:ext uri="{BB962C8B-B14F-4D97-AF65-F5344CB8AC3E}">
        <p14:creationId xmlns:p14="http://schemas.microsoft.com/office/powerpoint/2010/main" val="1436020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benefits presentation we will go over the following topics: Enrollment Periods, Medical Dental and Vision benefits, the different medical expense accounts. We have a flexible spending account and Health savings account. Life insurance, short and long term disability, retirement options, the health and wellness center, Cordova counselling and other district benefits.</a:t>
            </a:r>
          </a:p>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2</a:t>
            </a:fld>
            <a:endParaRPr lang="en-US" dirty="0"/>
          </a:p>
        </p:txBody>
      </p:sp>
    </p:spTree>
    <p:extLst>
      <p:ext uri="{BB962C8B-B14F-4D97-AF65-F5344CB8AC3E}">
        <p14:creationId xmlns:p14="http://schemas.microsoft.com/office/powerpoint/2010/main" val="2949221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Marathon health is Escambia county school district center for health and wellness. As an active employee you can use marathon health for a $25 copay if you don’t have distort insurance. </a:t>
            </a:r>
          </a:p>
          <a:p>
            <a:r>
              <a:rPr lang="en-US" dirty="0"/>
              <a:t>If you are enrolled in the H S A  health plan, you and your covered dependents can visit marathon health for a $25 copay.</a:t>
            </a:r>
          </a:p>
          <a:p>
            <a:r>
              <a:rPr lang="en-US" dirty="0"/>
              <a:t>If you are enrolled in either of the H R A plans, you and any covered dependent can visit marathon health for free.</a:t>
            </a:r>
          </a:p>
          <a:p>
            <a:r>
              <a:rPr lang="en-US" dirty="0"/>
              <a:t>Dependents must be older 6 years old to visit marathon health.</a:t>
            </a:r>
          </a:p>
        </p:txBody>
      </p:sp>
      <p:sp>
        <p:nvSpPr>
          <p:cNvPr id="4" name="Slide Number Placeholder 3"/>
          <p:cNvSpPr>
            <a:spLocks noGrp="1"/>
          </p:cNvSpPr>
          <p:nvPr>
            <p:ph type="sldNum" sz="quarter" idx="5"/>
          </p:nvPr>
        </p:nvSpPr>
        <p:spPr/>
        <p:txBody>
          <a:bodyPr/>
          <a:lstStyle/>
          <a:p>
            <a:fld id="{5E8C15C5-0688-5345-99FC-721E08AD15D5}" type="slidenum">
              <a:rPr lang="en-US" smtClean="0"/>
              <a:t>20</a:t>
            </a:fld>
            <a:endParaRPr lang="en-US" dirty="0"/>
          </a:p>
        </p:txBody>
      </p:sp>
    </p:spTree>
    <p:extLst>
      <p:ext uri="{BB962C8B-B14F-4D97-AF65-F5344CB8AC3E}">
        <p14:creationId xmlns:p14="http://schemas.microsoft.com/office/powerpoint/2010/main" val="18898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marathon health you can complete the Escambia county wellness program. This comprehensive health review includes an online risk assessment, a biometric screening, and you must be tobacco free. You will go over your results with one of the providers at marathon. All employees can participate in the wellness program, regardless of insurance coverage. When complete, employees can earn an additional $40 per month. Spouses can complete the wellness program if they are covered by the district insurance, this will earn an additional $30 per month.  You must complete the wellness program annually to see your credits continue. </a:t>
            </a:r>
          </a:p>
        </p:txBody>
      </p:sp>
      <p:sp>
        <p:nvSpPr>
          <p:cNvPr id="4" name="Slide Number Placeholder 3"/>
          <p:cNvSpPr>
            <a:spLocks noGrp="1"/>
          </p:cNvSpPr>
          <p:nvPr>
            <p:ph type="sldNum" sz="quarter" idx="5"/>
          </p:nvPr>
        </p:nvSpPr>
        <p:spPr/>
        <p:txBody>
          <a:bodyPr/>
          <a:lstStyle/>
          <a:p>
            <a:fld id="{5E8C15C5-0688-5345-99FC-721E08AD15D5}" type="slidenum">
              <a:rPr lang="en-US" smtClean="0"/>
              <a:t>21</a:t>
            </a:fld>
            <a:endParaRPr lang="en-US" dirty="0"/>
          </a:p>
        </p:txBody>
      </p:sp>
    </p:spTree>
    <p:extLst>
      <p:ext uri="{BB962C8B-B14F-4D97-AF65-F5344CB8AC3E}">
        <p14:creationId xmlns:p14="http://schemas.microsoft.com/office/powerpoint/2010/main" val="4274715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Cordova counseling is offered to employees and their covered dependents. You  are offered 4 free visits per year, to make your appointment you should contact Cordova counseling directly. You can find more information on the risk management page on the district website or reach out to one of the benefit specialist for information.</a:t>
            </a:r>
          </a:p>
        </p:txBody>
      </p:sp>
      <p:sp>
        <p:nvSpPr>
          <p:cNvPr id="4" name="Slide Number Placeholder 3"/>
          <p:cNvSpPr>
            <a:spLocks noGrp="1"/>
          </p:cNvSpPr>
          <p:nvPr>
            <p:ph type="sldNum" sz="quarter" idx="5"/>
          </p:nvPr>
        </p:nvSpPr>
        <p:spPr/>
        <p:txBody>
          <a:bodyPr/>
          <a:lstStyle/>
          <a:p>
            <a:fld id="{5E8C15C5-0688-5345-99FC-721E08AD15D5}" type="slidenum">
              <a:rPr lang="en-US" smtClean="0"/>
              <a:t>22</a:t>
            </a:fld>
            <a:endParaRPr lang="en-US" dirty="0"/>
          </a:p>
        </p:txBody>
      </p:sp>
    </p:spTree>
    <p:extLst>
      <p:ext uri="{BB962C8B-B14F-4D97-AF65-F5344CB8AC3E}">
        <p14:creationId xmlns:p14="http://schemas.microsoft.com/office/powerpoint/2010/main" val="843988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active employee you will be able to access the Escambia county fitness center. You will be able to use the workout equipment, sign up for fitness classes and personal trainers are available. The fitness center is free to employees and their covered dependents who are older than 18. Dependents must be accompanied by the district employee because they will check your badge before entering the building.</a:t>
            </a:r>
          </a:p>
          <a:p>
            <a:r>
              <a:rPr lang="en-US" dirty="0"/>
              <a:t>For paid annual and paid sick leave, 12 month employees receive 1 paid annual and 1 paid sick day per month. 10 and 11 month employees will receive 1 paid sick day per month.</a:t>
            </a:r>
          </a:p>
          <a:p>
            <a:r>
              <a:rPr lang="en-US" dirty="0"/>
              <a:t>All employees will have two weeks paid vacation during Christmas.</a:t>
            </a:r>
          </a:p>
        </p:txBody>
      </p:sp>
      <p:sp>
        <p:nvSpPr>
          <p:cNvPr id="4" name="Slide Number Placeholder 3"/>
          <p:cNvSpPr>
            <a:spLocks noGrp="1"/>
          </p:cNvSpPr>
          <p:nvPr>
            <p:ph type="sldNum" sz="quarter" idx="5"/>
          </p:nvPr>
        </p:nvSpPr>
        <p:spPr/>
        <p:txBody>
          <a:bodyPr/>
          <a:lstStyle/>
          <a:p>
            <a:fld id="{5E8C15C5-0688-5345-99FC-721E08AD15D5}" type="slidenum">
              <a:rPr lang="en-US" smtClean="0"/>
              <a:t>23</a:t>
            </a:fld>
            <a:endParaRPr lang="en-US" dirty="0"/>
          </a:p>
        </p:txBody>
      </p:sp>
    </p:spTree>
    <p:extLst>
      <p:ext uri="{BB962C8B-B14F-4D97-AF65-F5344CB8AC3E}">
        <p14:creationId xmlns:p14="http://schemas.microsoft.com/office/powerpoint/2010/main" val="3190619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ways to save , use in-network providers, use the treatment cost estimator, review your explanation of benefits. Compare pharmacy's and enroll in good r x to find the lowest prescription prices. Save on your taxes with the tax free f s a.</a:t>
            </a:r>
          </a:p>
          <a:p>
            <a:r>
              <a:rPr lang="en-US" dirty="0"/>
              <a:t>Pay attention during your open enrollment and now during your new hire enrollment. And don’t forget about the 30 day statue change rule </a:t>
            </a:r>
          </a:p>
        </p:txBody>
      </p:sp>
      <p:sp>
        <p:nvSpPr>
          <p:cNvPr id="4" name="Slide Number Placeholder 3"/>
          <p:cNvSpPr>
            <a:spLocks noGrp="1"/>
          </p:cNvSpPr>
          <p:nvPr>
            <p:ph type="sldNum" sz="quarter" idx="5"/>
          </p:nvPr>
        </p:nvSpPr>
        <p:spPr/>
        <p:txBody>
          <a:bodyPr/>
          <a:lstStyle/>
          <a:p>
            <a:fld id="{5E8C15C5-0688-5345-99FC-721E08AD15D5}" type="slidenum">
              <a:rPr lang="en-US" smtClean="0"/>
              <a:t>24</a:t>
            </a:fld>
            <a:endParaRPr lang="en-US" dirty="0"/>
          </a:p>
        </p:txBody>
      </p:sp>
    </p:spTree>
    <p:extLst>
      <p:ext uri="{BB962C8B-B14F-4D97-AF65-F5344CB8AC3E}">
        <p14:creationId xmlns:p14="http://schemas.microsoft.com/office/powerpoint/2010/main" val="1451917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Employees are split into two pay groups, educational support personnel (ESP) and Instructional administrative professional (IAP). As an E S P you are paid bi-weekly, you will receive 20 to 26 checks depending on your position. However, only 20 of those checks will have deductions for insurance taken out, so for 6 checks during the summer no insurance deductions will be taken out of your check.  Your insurance will remain active during this time. As an I A P you are paid semi-monthly and all of your checks will have insurance deductions. To review your pay calendar visit the payroll department page on the district website.</a:t>
            </a:r>
          </a:p>
        </p:txBody>
      </p:sp>
      <p:sp>
        <p:nvSpPr>
          <p:cNvPr id="4" name="Slide Number Placeholder 3"/>
          <p:cNvSpPr>
            <a:spLocks noGrp="1"/>
          </p:cNvSpPr>
          <p:nvPr>
            <p:ph type="sldNum" sz="quarter" idx="5"/>
          </p:nvPr>
        </p:nvSpPr>
        <p:spPr/>
        <p:txBody>
          <a:bodyPr/>
          <a:lstStyle/>
          <a:p>
            <a:fld id="{5E8C15C5-0688-5345-99FC-721E08AD15D5}" type="slidenum">
              <a:rPr lang="en-US" smtClean="0"/>
              <a:t>25</a:t>
            </a:fld>
            <a:endParaRPr lang="en-US" dirty="0"/>
          </a:p>
        </p:txBody>
      </p:sp>
    </p:spTree>
    <p:extLst>
      <p:ext uri="{BB962C8B-B14F-4D97-AF65-F5344CB8AC3E}">
        <p14:creationId xmlns:p14="http://schemas.microsoft.com/office/powerpoint/2010/main" val="773661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resources that will be helpful during your enrollment and throughout the year. If you have any questions please reach out to a member of the benefits staff.</a:t>
            </a:r>
          </a:p>
        </p:txBody>
      </p:sp>
      <p:sp>
        <p:nvSpPr>
          <p:cNvPr id="4" name="Slide Number Placeholder 3"/>
          <p:cNvSpPr>
            <a:spLocks noGrp="1"/>
          </p:cNvSpPr>
          <p:nvPr>
            <p:ph type="sldNum" sz="quarter" idx="5"/>
          </p:nvPr>
        </p:nvSpPr>
        <p:spPr/>
        <p:txBody>
          <a:bodyPr/>
          <a:lstStyle/>
          <a:p>
            <a:fld id="{5E8C15C5-0688-5345-99FC-721E08AD15D5}" type="slidenum">
              <a:rPr lang="en-US" smtClean="0"/>
              <a:t>26</a:t>
            </a:fld>
            <a:endParaRPr lang="en-US" dirty="0"/>
          </a:p>
        </p:txBody>
      </p:sp>
    </p:spTree>
    <p:extLst>
      <p:ext uri="{BB962C8B-B14F-4D97-AF65-F5344CB8AC3E}">
        <p14:creationId xmlns:p14="http://schemas.microsoft.com/office/powerpoint/2010/main" val="859937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questions please reach out to a member of the benefits staff</a:t>
            </a:r>
          </a:p>
        </p:txBody>
      </p:sp>
      <p:sp>
        <p:nvSpPr>
          <p:cNvPr id="4" name="Slide Number Placeholder 3"/>
          <p:cNvSpPr>
            <a:spLocks noGrp="1"/>
          </p:cNvSpPr>
          <p:nvPr>
            <p:ph type="sldNum" sz="quarter" idx="5"/>
          </p:nvPr>
        </p:nvSpPr>
        <p:spPr/>
        <p:txBody>
          <a:bodyPr/>
          <a:lstStyle/>
          <a:p>
            <a:fld id="{5E8C15C5-0688-5345-99FC-721E08AD15D5}" type="slidenum">
              <a:rPr lang="en-US" smtClean="0"/>
              <a:t>27</a:t>
            </a:fld>
            <a:endParaRPr lang="en-US" dirty="0"/>
          </a:p>
        </p:txBody>
      </p:sp>
    </p:spTree>
    <p:extLst>
      <p:ext uri="{BB962C8B-B14F-4D97-AF65-F5344CB8AC3E}">
        <p14:creationId xmlns:p14="http://schemas.microsoft.com/office/powerpoint/2010/main" val="2777307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now you are entering your New Hire enrollment period. You have 30 days from your start date to enroll in benefits. If you have questions about your enrollment deadline please contact a benefits specialist. If you have missed your deadline you will have to wait until open enrollment to sign up for benefits.</a:t>
            </a:r>
          </a:p>
          <a:p>
            <a:endParaRPr lang="en-US" dirty="0"/>
          </a:p>
          <a:p>
            <a:r>
              <a:rPr lang="en-US" dirty="0"/>
              <a:t>Open enrollment occurs every year during October or November, This is your chance to make changes, cancel or start benefits. Any elections made will take effect January 1</a:t>
            </a:r>
            <a:r>
              <a:rPr lang="en-US" baseline="30000" dirty="0"/>
              <a:t>st</a:t>
            </a:r>
            <a:r>
              <a:rPr lang="en-US" dirty="0"/>
              <a:t> of the following year.</a:t>
            </a:r>
          </a:p>
          <a:p>
            <a:endParaRPr lang="en-US" dirty="0"/>
          </a:p>
          <a:p>
            <a:r>
              <a:rPr lang="en-US" dirty="0"/>
              <a:t>Another way to make changes is to have a Qualifying Life Event, these are major life changes decided by the IRS. For example Birth/ adoption, Marriage/ Divorce, or A Gain/ Loss of coverage. You have 30 days from the time the event takes place to report the change, documentation must be provided for the change request to be approved. If you miss your deadline you will have to wait until open enrollment to make changes.</a:t>
            </a:r>
          </a:p>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3</a:t>
            </a:fld>
            <a:endParaRPr lang="en-US" dirty="0"/>
          </a:p>
        </p:txBody>
      </p:sp>
    </p:spTree>
    <p:extLst>
      <p:ext uri="{BB962C8B-B14F-4D97-AF65-F5344CB8AC3E}">
        <p14:creationId xmlns:p14="http://schemas.microsoft.com/office/powerpoint/2010/main" val="29142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 Focus is the website you will use to enroll in benefit. This can be accessed by going to the district website, www.escambiaschools.org, under the staff tab you will click on Employee Benefits Enrollment Portal. To log in you will use your district credentials. You can also download the app Benefitplace from your google and apple store.</a:t>
            </a:r>
          </a:p>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4</a:t>
            </a:fld>
            <a:endParaRPr lang="en-US" dirty="0"/>
          </a:p>
        </p:txBody>
      </p:sp>
    </p:spTree>
    <p:extLst>
      <p:ext uri="{BB962C8B-B14F-4D97-AF65-F5344CB8AC3E}">
        <p14:creationId xmlns:p14="http://schemas.microsoft.com/office/powerpoint/2010/main" val="3213679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enrollment tips to save time. Remember to use your district credentials,  this is your user name and password you use for your other school district platforms. </a:t>
            </a:r>
          </a:p>
          <a:p>
            <a:endParaRPr lang="en-US" dirty="0"/>
          </a:p>
          <a:p>
            <a:r>
              <a:rPr lang="en-US" dirty="0"/>
              <a:t>To save time have social security numbers for dependents, address and phone numbers for Beneficiaries. </a:t>
            </a:r>
          </a:p>
          <a:p>
            <a:endParaRPr lang="en-US" dirty="0"/>
          </a:p>
          <a:p>
            <a:r>
              <a:rPr lang="en-US" dirty="0"/>
              <a:t>The enrollment process can be long, to save time try to finish and save a section before exiting. </a:t>
            </a:r>
          </a:p>
          <a:p>
            <a:endParaRPr lang="en-US" dirty="0"/>
          </a:p>
          <a:p>
            <a:r>
              <a:rPr lang="en-US" dirty="0"/>
              <a:t>Start your enrollment early so you have plenty of time to ask questions.</a:t>
            </a:r>
          </a:p>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5</a:t>
            </a:fld>
            <a:endParaRPr lang="en-US" dirty="0"/>
          </a:p>
        </p:txBody>
      </p:sp>
    </p:spTree>
    <p:extLst>
      <p:ext uri="{BB962C8B-B14F-4D97-AF65-F5344CB8AC3E}">
        <p14:creationId xmlns:p14="http://schemas.microsoft.com/office/powerpoint/2010/main" val="3853886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social security numbers you will be required to provide documentation in order add dependents to your benefits by the documentation deadline. This date is provided when you complete your enrollment process.</a:t>
            </a:r>
          </a:p>
          <a:p>
            <a:endParaRPr lang="en-US" dirty="0"/>
          </a:p>
          <a:p>
            <a:r>
              <a:rPr lang="en-US" dirty="0"/>
              <a:t>To add a spouse you will need a copy of your marriage certificate or your latest 1040 tax form if you file together and a signed affidavit of continuous marriage.</a:t>
            </a:r>
          </a:p>
          <a:p>
            <a:endParaRPr lang="en-US" dirty="0"/>
          </a:p>
          <a:p>
            <a:r>
              <a:rPr lang="en-US" dirty="0"/>
              <a:t>For children you will need to provide the birth certificate or other documentation required. Children are eligible to be covered until December 31</a:t>
            </a:r>
            <a:r>
              <a:rPr lang="en-US" baseline="30000" dirty="0"/>
              <a:t>st</a:t>
            </a:r>
            <a:r>
              <a:rPr lang="en-US" dirty="0"/>
              <a:t> of the year they turn 26 regardless of student status.</a:t>
            </a:r>
          </a:p>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6</a:t>
            </a:fld>
            <a:endParaRPr lang="en-US" dirty="0"/>
          </a:p>
        </p:txBody>
      </p:sp>
    </p:spTree>
    <p:extLst>
      <p:ext uri="{BB962C8B-B14F-4D97-AF65-F5344CB8AC3E}">
        <p14:creationId xmlns:p14="http://schemas.microsoft.com/office/powerpoint/2010/main" val="3692112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7</a:t>
            </a:fld>
            <a:endParaRPr lang="en-US" dirty="0"/>
          </a:p>
        </p:txBody>
      </p:sp>
    </p:spTree>
    <p:extLst>
      <p:ext uri="{BB962C8B-B14F-4D97-AF65-F5344CB8AC3E}">
        <p14:creationId xmlns:p14="http://schemas.microsoft.com/office/powerpoint/2010/main" val="723392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healthcare provider is United Healthcare once your insurance is effective you can register your account through their website, myuhc.com.</a:t>
            </a:r>
          </a:p>
          <a:p>
            <a:r>
              <a:rPr lang="en-US" dirty="0"/>
              <a:t>Here are great reasons to utilize your online account: you can learn about health conditions, treatment, and procedures.</a:t>
            </a:r>
          </a:p>
          <a:p>
            <a:r>
              <a:rPr lang="en-US" dirty="0"/>
              <a:t>Compare cost for treatment using the cost estimator</a:t>
            </a:r>
          </a:p>
          <a:p>
            <a:r>
              <a:rPr lang="en-US" dirty="0"/>
              <a:t>Obtain information about hospitals and physicians that are in network</a:t>
            </a:r>
          </a:p>
          <a:p>
            <a:r>
              <a:rPr lang="en-US" dirty="0"/>
              <a:t>Review medical claims</a:t>
            </a:r>
          </a:p>
          <a:p>
            <a:r>
              <a:rPr lang="en-US" dirty="0"/>
              <a:t>Talk to healthcare professionals </a:t>
            </a:r>
          </a:p>
          <a:p>
            <a:r>
              <a:rPr lang="en-US" dirty="0"/>
              <a:t>Learn more about your coverages</a:t>
            </a:r>
          </a:p>
          <a:p>
            <a:r>
              <a:rPr lang="en-US" dirty="0"/>
              <a:t>Order and renew prescriptions online</a:t>
            </a:r>
          </a:p>
          <a:p>
            <a:r>
              <a:rPr lang="en-US" dirty="0"/>
              <a:t>View and request copies of your medical ID card</a:t>
            </a:r>
          </a:p>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8</a:t>
            </a:fld>
            <a:endParaRPr lang="en-US" dirty="0"/>
          </a:p>
        </p:txBody>
      </p:sp>
    </p:spTree>
    <p:extLst>
      <p:ext uri="{BB962C8B-B14F-4D97-AF65-F5344CB8AC3E}">
        <p14:creationId xmlns:p14="http://schemas.microsoft.com/office/powerpoint/2010/main" val="2508035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logged into your myuhc account you are able to utilize the United Healthcare app. The app is free to download and is available 24/7. </a:t>
            </a:r>
          </a:p>
          <a:p>
            <a:r>
              <a:rPr lang="en-US" dirty="0"/>
              <a:t>To access virtual visits you will log into your myuhc account, select your provider and meet with that person through your phone or computer</a:t>
            </a:r>
          </a:p>
          <a:p>
            <a:r>
              <a:rPr lang="en-US" dirty="0"/>
              <a:t>If you are enrolled in the HSA 25% coinsurance for virtual visit, If you are enrolled in either of the HRA plans you have a $25 virtual visit copay.</a:t>
            </a:r>
          </a:p>
        </p:txBody>
      </p:sp>
      <p:sp>
        <p:nvSpPr>
          <p:cNvPr id="4" name="Slide Number Placeholder 3"/>
          <p:cNvSpPr>
            <a:spLocks noGrp="1"/>
          </p:cNvSpPr>
          <p:nvPr>
            <p:ph type="sldNum" sz="quarter" idx="5"/>
          </p:nvPr>
        </p:nvSpPr>
        <p:spPr/>
        <p:txBody>
          <a:bodyPr/>
          <a:lstStyle/>
          <a:p>
            <a:fld id="{5E8C15C5-0688-5345-99FC-721E08AD15D5}" type="slidenum">
              <a:rPr lang="en-US" smtClean="0"/>
              <a:t>9</a:t>
            </a:fld>
            <a:endParaRPr lang="en-US" dirty="0"/>
          </a:p>
        </p:txBody>
      </p:sp>
    </p:spTree>
    <p:extLst>
      <p:ext uri="{BB962C8B-B14F-4D97-AF65-F5344CB8AC3E}">
        <p14:creationId xmlns:p14="http://schemas.microsoft.com/office/powerpoint/2010/main" val="2013239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7/30/2025</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9844948"/>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6888832"/>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52036574"/>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56305652"/>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33795513"/>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7/30/2025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16774772"/>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82011435"/>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50508104"/>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7/30/2025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92504488"/>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6843558"/>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61BEF0D-F0BB-DE4B-95CE-6DB70DBA9567}" type="datetimeFigureOut">
              <a:rPr lang="en-US" smtClean="0"/>
              <a:pPr/>
              <a:t>7/30/2025</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30190754"/>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61BEF0D-F0BB-DE4B-95CE-6DB70DBA9567}" type="datetimeFigureOut">
              <a:rPr lang="en-US" smtClean="0"/>
              <a:pPr/>
              <a:t>7/30/2025</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669025"/>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4.gif"/><Relationship Id="rId5" Type="http://schemas.openxmlformats.org/officeDocument/2006/relationships/hyperlink" Target="https://www.escambiaschools.org/cms/lib/FL50010989/Centricity/Domain/129/2024%20Dental%20Highlight%20Sheets.pdf"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www.pediatriabasadaenpruebas.com/2016/03/i-curso-nacional-de-oftalmologia.html"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5.jpg"/><Relationship Id="rId5" Type="http://schemas.openxmlformats.org/officeDocument/2006/relationships/hyperlink" Target="https://www.escambiaschools.org/cms/lib/FL50010989/Centricity/Domain/129/1556023277088303880.pdf"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s://www.optumbank.com/health-accounts/hsa.html"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www.escambiaschools.org/cms/lib/FL50010989/Centricity/Domain/129/2025%20Escambia%20County%20School%20DistrictDependent%20Care%20FSA.pdf" TargetMode="External"/><Relationship Id="rId5" Type="http://schemas.openxmlformats.org/officeDocument/2006/relationships/hyperlink" Target="https://www.escambiaschools.org/cms/lib/FL50010989/Centricity/Domain/129/2025%20Escambia%20County%20School%20District%20%20Health%20FSA.pdf"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5.png"/><Relationship Id="rId5" Type="http://schemas.openxmlformats.org/officeDocument/2006/relationships/hyperlink" Target="file:///C:\Users\tlofton\Desktop\Disability\Life%20and%20AD&amp;D.pdf"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5.png"/><Relationship Id="rId5" Type="http://schemas.openxmlformats.org/officeDocument/2006/relationships/hyperlink" Target="file:///C:\Users\tlofton\Desktop\Disability\disability.pdf"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www.escambiaschools.org/cms/lib/FL50010989/Centricity/Domain/129/2025%20CIGNA%20CI%20Benefit%20Summary.pdf" TargetMode="External"/><Relationship Id="rId3" Type="http://schemas.openxmlformats.org/officeDocument/2006/relationships/slideLayout" Target="../slideLayouts/slideLayout2.xml"/><Relationship Id="rId7" Type="http://schemas.openxmlformats.org/officeDocument/2006/relationships/hyperlink" Target="https://www.escambiaschools.org/cms/lib/FL50010989/Centricity/Domain/129/2025%20CIGNA%20Hospital%20Care%20Benefit%20Summary.pdf"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www.escambiaschools.org/cms/lib/FL50010989/Centricity/Domain/129/2025%20CIGNA%20Accident%20Benefit%20Summary.pdf" TargetMode="External"/><Relationship Id="rId11" Type="http://schemas.openxmlformats.org/officeDocument/2006/relationships/image" Target="../media/image5.png"/><Relationship Id="rId5" Type="http://schemas.openxmlformats.org/officeDocument/2006/relationships/hyperlink" Target="https://www.escambiaschools.org/Page/1060" TargetMode="External"/><Relationship Id="rId10" Type="http://schemas.openxmlformats.org/officeDocument/2006/relationships/image" Target="../media/image20.PNG"/><Relationship Id="rId4" Type="http://schemas.openxmlformats.org/officeDocument/2006/relationships/notesSlide" Target="../notesSlides/notesSlide17.xml"/><Relationship Id="rId9" Type="http://schemas.openxmlformats.org/officeDocument/2006/relationships/hyperlink" Target="https://www.escambiaschools.org/cms/lib/FL50010989/Centricity/Domain/129/2025%20Cigna%20how%20to%20file%20a%20claim.pdf"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5.png"/><Relationship Id="rId5" Type="http://schemas.openxmlformats.org/officeDocument/2006/relationships/hyperlink" Target="file:///C:\Users\tlofton\Desktop\New%20Hire%20Paperwork\2024%20Packet%20inforfmation\__Florida%20Retirement%20System%20Page%205.pdf"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1.emf"/><Relationship Id="rId5" Type="http://schemas.openxmlformats.org/officeDocument/2006/relationships/hyperlink" Target="https://www.escambiaschools.org/Page/1088"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18" Type="http://schemas.openxmlformats.org/officeDocument/2006/relationships/slide" Target="slide23.xml"/><Relationship Id="rId3" Type="http://schemas.openxmlformats.org/officeDocument/2006/relationships/slideLayout" Target="../slideLayouts/slideLayout2.xml"/><Relationship Id="rId7" Type="http://schemas.openxmlformats.org/officeDocument/2006/relationships/slide" Target="slide10.xml"/><Relationship Id="rId12" Type="http://schemas.openxmlformats.org/officeDocument/2006/relationships/slide" Target="slide17.xml"/><Relationship Id="rId17" Type="http://schemas.openxmlformats.org/officeDocument/2006/relationships/slide" Target="slide22.xml"/><Relationship Id="rId2" Type="http://schemas.openxmlformats.org/officeDocument/2006/relationships/audio" Target="../media/media2.mp3"/><Relationship Id="rId16" Type="http://schemas.openxmlformats.org/officeDocument/2006/relationships/slide" Target="slide20.xml"/><Relationship Id="rId20" Type="http://schemas.openxmlformats.org/officeDocument/2006/relationships/image" Target="../media/image5.png"/><Relationship Id="rId1" Type="http://schemas.microsoft.com/office/2007/relationships/media" Target="../media/media2.mp3"/><Relationship Id="rId6" Type="http://schemas.openxmlformats.org/officeDocument/2006/relationships/slide" Target="slide7.xml"/><Relationship Id="rId11" Type="http://schemas.openxmlformats.org/officeDocument/2006/relationships/slide" Target="slide15.xml"/><Relationship Id="rId5" Type="http://schemas.openxmlformats.org/officeDocument/2006/relationships/slide" Target="slide3.xml"/><Relationship Id="rId15" Type="http://schemas.openxmlformats.org/officeDocument/2006/relationships/slide" Target="slide19.xml"/><Relationship Id="rId10" Type="http://schemas.openxmlformats.org/officeDocument/2006/relationships/slide" Target="slide13.xml"/><Relationship Id="rId19"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slide" Target="slide12.xml"/><Relationship Id="rId14" Type="http://schemas.openxmlformats.org/officeDocument/2006/relationships/slide" Target="slide18.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hyperlink" Target="https://www.escambiaschools.org/Page/1081" TargetMode="Externa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www.escambiaschools.org/site/handlers/filedownload.ashx?moduleinstanceid=1422&amp;dataid=1289&amp;FileName=371834789.pdf" TargetMode="External"/><Relationship Id="rId5" Type="http://schemas.openxmlformats.org/officeDocument/2006/relationships/hyperlink" Target="https://www.escambiaschools.org/Page/1243" TargetMode="External"/><Relationship Id="rId10" Type="http://schemas.openxmlformats.org/officeDocument/2006/relationships/image" Target="../media/image5.png"/><Relationship Id="rId4" Type="http://schemas.openxmlformats.org/officeDocument/2006/relationships/notesSlide" Target="../notesSlides/notesSlide20.xml"/><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5.png"/><Relationship Id="rId5" Type="http://schemas.openxmlformats.org/officeDocument/2006/relationships/image" Target="../media/image2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hyperlink" Target="http://www.cordovacounselingcenter.com/" TargetMode="External"/><Relationship Id="rId5" Type="http://schemas.openxmlformats.org/officeDocument/2006/relationships/hyperlink" Target="https://www.escambiaschools.org/Page/1080"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hyperlink" Target="https://www.escambiaschools.org/Page/938" TargetMode="Externa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hyperlink" Target="https://www.escambiaschools.org/Page/1006" TargetMode="External"/><Relationship Id="rId5" Type="http://schemas.openxmlformats.org/officeDocument/2006/relationships/hyperlink" Target="https://fl50010989.schoolwires.net/Page/198" TargetMode="External"/><Relationship Id="rId4" Type="http://schemas.openxmlformats.org/officeDocument/2006/relationships/notesSlide" Target="../notesSlides/notesSlide23.xml"/><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hyperlink" Target="https://www.escambiaschools.org/cms/lib/FL50010989/Centricity/Domain/129/QualLifeChanges.pdf" TargetMode="External"/><Relationship Id="rId3" Type="http://schemas.openxmlformats.org/officeDocument/2006/relationships/slideLayout" Target="../slideLayouts/slideLayout2.xml"/><Relationship Id="rId7" Type="http://schemas.openxmlformats.org/officeDocument/2006/relationships/hyperlink" Target="https://www.escambiaschools.org/Page/1291" TargetMode="Externa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hyperlink" Target="https://www.goodrx.com/" TargetMode="External"/><Relationship Id="rId5" Type="http://schemas.openxmlformats.org/officeDocument/2006/relationships/hyperlink" Target="http://www.myuhc.com/" TargetMode="External"/><Relationship Id="rId10" Type="http://schemas.openxmlformats.org/officeDocument/2006/relationships/image" Target="../media/image5.png"/><Relationship Id="rId4" Type="http://schemas.openxmlformats.org/officeDocument/2006/relationships/notesSlide" Target="../notesSlides/notesSlide24.xml"/><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hyperlink" Target="http://www.escambiaschools.org/payroll" TargetMode="External"/><Relationship Id="rId3" Type="http://schemas.openxmlformats.org/officeDocument/2006/relationships/slideLayout" Target="../slideLayouts/slideLayout2.xml"/><Relationship Id="rId7" Type="http://schemas.openxmlformats.org/officeDocument/2006/relationships/hyperlink" Target="https://www.escambiaschools.org/Page/1084" TargetMode="External"/><Relationship Id="rId12" Type="http://schemas.openxmlformats.org/officeDocument/2006/relationships/image" Target="../media/image5.png"/><Relationship Id="rId2" Type="http://schemas.microsoft.com/office/2007/relationships/media" Target="../media/media25.mp3"/><Relationship Id="rId1" Type="http://schemas.openxmlformats.org/officeDocument/2006/relationships/audio" Target="NULL" TargetMode="External"/><Relationship Id="rId6" Type="http://schemas.openxmlformats.org/officeDocument/2006/relationships/hyperlink" Target="https://www.escambiaschools.org/Page/188" TargetMode="External"/><Relationship Id="rId11" Type="http://schemas.openxmlformats.org/officeDocument/2006/relationships/hyperlink" Target="mailto:abaggett1@ecsdfl.us" TargetMode="External"/><Relationship Id="rId5" Type="http://schemas.openxmlformats.org/officeDocument/2006/relationships/hyperlink" Target="http://www.escambiaschools.org/" TargetMode="External"/><Relationship Id="rId10" Type="http://schemas.openxmlformats.org/officeDocument/2006/relationships/hyperlink" Target="mailto:tlofton@ecsdfl.us" TargetMode="External"/><Relationship Id="rId4" Type="http://schemas.openxmlformats.org/officeDocument/2006/relationships/notesSlide" Target="../notesSlides/notesSlide26.xml"/><Relationship Id="rId9" Type="http://schemas.openxmlformats.org/officeDocument/2006/relationships/hyperlink" Target="mailto:bvaness@ecsdfl.us"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escambiaschools.org/" TargetMode="External"/><Relationship Id="rId3" Type="http://schemas.openxmlformats.org/officeDocument/2006/relationships/slideLayout" Target="../slideLayouts/slideLayout1.xml"/><Relationship Id="rId7" Type="http://schemas.openxmlformats.org/officeDocument/2006/relationships/hyperlink" Target="https://www.escambiaschools.org/Page/188" TargetMode="Externa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27.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www.publicdomainpictures.net/view-image.php?image=354316&amp;picture=actualizar-el-texto-del-sello-negro-sobr" TargetMode="External"/><Relationship Id="rId5" Type="http://schemas.openxmlformats.org/officeDocument/2006/relationships/image" Target="../media/image7.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hyperlink" Target="https://www.escambiaschools.org/staff"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11.jpe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jpeg"/><Relationship Id="rId5" Type="http://schemas.openxmlformats.org/officeDocument/2006/relationships/hyperlink" Target="https://www.escambiaschools.org/site/handlers/filedownload.ashx?moduleinstanceid=1440&amp;dataid=1314&amp;FileName=104456149150314588.pdf"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png"/><Relationship Id="rId5" Type="http://schemas.openxmlformats.org/officeDocument/2006/relationships/hyperlink" Target="http://www.myuhc.com/"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extLst/>
          </a:blip>
          <a:stretch/>
        </a:blipFill>
        <a:effectLst/>
      </p:bgPr>
    </p:bg>
    <p:spTree>
      <p:nvGrpSpPr>
        <p:cNvPr id="1" name=""/>
        <p:cNvGrpSpPr/>
        <p:nvPr/>
      </p:nvGrpSpPr>
      <p:grpSpPr>
        <a:xfrm>
          <a:off x="0" y="0"/>
          <a:ext cx="0" cy="0"/>
          <a:chOff x="0" y="0"/>
          <a:chExt cx="0" cy="0"/>
        </a:xfrm>
      </p:grpSpPr>
      <p:pic>
        <p:nvPicPr>
          <p:cNvPr id="8" name="Picture 7" descr="students looking into microscope">
            <a:extLst>
              <a:ext uri="{FF2B5EF4-FFF2-40B4-BE49-F238E27FC236}">
                <a16:creationId xmlns:a16="http://schemas.microsoft.com/office/drawing/2014/main" id="{082DAC18-E623-0546-920C-6676DF6BBA3F}"/>
              </a:ext>
            </a:extLst>
          </p:cNvPr>
          <p:cNvPicPr>
            <a:picLocks noChangeAspect="1"/>
          </p:cNvPicPr>
          <p:nvPr/>
        </p:nvPicPr>
        <p:blipFill rotWithShape="1">
          <a:blip r:embed="rId6" cstate="print">
            <a:duotone>
              <a:prstClr val="black"/>
              <a:schemeClr val="bg1">
                <a:tint val="45000"/>
                <a:satMod val="400000"/>
              </a:schemeClr>
            </a:duotone>
            <a:alphaModFix amt="25000"/>
            <a:extLst>
              <a:ext uri="{28A0092B-C50C-407E-A947-70E740481C1C}">
                <a14:useLocalDpi xmlns:a14="http://schemas.microsoft.com/office/drawing/2010/main"/>
              </a:ext>
            </a:extLst>
          </a:blip>
          <a:srcRect/>
          <a:stretch/>
        </p:blipFill>
        <p:spPr>
          <a:xfrm>
            <a:off x="0" y="0"/>
            <a:ext cx="12191980" cy="6857990"/>
          </a:xfrm>
          <a:prstGeom prst="rect">
            <a:avLst/>
          </a:prstGeom>
        </p:spPr>
      </p:pic>
      <p:sp>
        <p:nvSpPr>
          <p:cNvPr id="2" name="Title 1">
            <a:extLst>
              <a:ext uri="{FF2B5EF4-FFF2-40B4-BE49-F238E27FC236}">
                <a16:creationId xmlns:a16="http://schemas.microsoft.com/office/drawing/2014/main" id="{74080833-6B30-404E-B0FA-39D7DC4B1616}"/>
              </a:ext>
            </a:extLst>
          </p:cNvPr>
          <p:cNvSpPr>
            <a:spLocks noGrp="1"/>
          </p:cNvSpPr>
          <p:nvPr>
            <p:ph type="ctrTitle"/>
          </p:nvPr>
        </p:nvSpPr>
        <p:spPr>
          <a:xfrm>
            <a:off x="409409" y="850604"/>
            <a:ext cx="11301622" cy="3902149"/>
          </a:xfrm>
        </p:spPr>
        <p:txBody>
          <a:bodyPr anchor="ctr">
            <a:noAutofit/>
          </a:bodyPr>
          <a:lstStyle/>
          <a:p>
            <a:pPr algn="l"/>
            <a:r>
              <a:rPr lang="en-US" sz="4800" b="1" dirty="0"/>
              <a:t>Welcome To </a:t>
            </a:r>
            <a:br>
              <a:rPr lang="en-US" sz="4800" b="1" dirty="0"/>
            </a:br>
            <a:r>
              <a:rPr lang="en-US" sz="4800" b="1" dirty="0"/>
              <a:t>					Escambia County 					Public Schools</a:t>
            </a:r>
            <a:br>
              <a:rPr lang="en-US" sz="3600" b="1" dirty="0"/>
            </a:br>
            <a:br>
              <a:rPr lang="en-US" sz="3600" b="1" dirty="0"/>
            </a:br>
            <a:r>
              <a:rPr lang="en-US" sz="3600" b="1" dirty="0"/>
              <a:t>					</a:t>
            </a:r>
            <a:r>
              <a:rPr lang="en-US" sz="2400" b="1" u="sng" dirty="0"/>
              <a:t>New Hire Benefits Orientation 2025</a:t>
            </a:r>
          </a:p>
        </p:txBody>
      </p:sp>
      <p:pic>
        <p:nvPicPr>
          <p:cNvPr id="3" name="Picture 2">
            <a:extLst>
              <a:ext uri="{FF2B5EF4-FFF2-40B4-BE49-F238E27FC236}">
                <a16:creationId xmlns:a16="http://schemas.microsoft.com/office/drawing/2014/main" id="{1F453F87-13CE-4B98-86C6-79699DCB5796}"/>
              </a:ext>
            </a:extLst>
          </p:cNvPr>
          <p:cNvPicPr>
            <a:picLocks noChangeAspect="1"/>
          </p:cNvPicPr>
          <p:nvPr/>
        </p:nvPicPr>
        <p:blipFill>
          <a:blip r:embed="rId7"/>
          <a:stretch>
            <a:fillRect/>
          </a:stretch>
        </p:blipFill>
        <p:spPr>
          <a:xfrm>
            <a:off x="409409" y="3716658"/>
            <a:ext cx="3278463" cy="2185642"/>
          </a:xfrm>
          <a:prstGeom prst="rect">
            <a:avLst/>
          </a:prstGeom>
        </p:spPr>
      </p:pic>
      <p:pic>
        <p:nvPicPr>
          <p:cNvPr id="4" name="Welcome">
            <a:hlinkClick r:id="" action="ppaction://media"/>
            <a:extLst>
              <a:ext uri="{FF2B5EF4-FFF2-40B4-BE49-F238E27FC236}">
                <a16:creationId xmlns:a16="http://schemas.microsoft.com/office/drawing/2014/main" id="{53A78AA7-395D-407F-ACB5-2D4E5675E2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609" y="5566139"/>
            <a:ext cx="609600" cy="609600"/>
          </a:xfrm>
          <a:prstGeom prst="rect">
            <a:avLst/>
          </a:prstGeom>
        </p:spPr>
      </p:pic>
    </p:spTree>
    <p:extLst>
      <p:ext uri="{BB962C8B-B14F-4D97-AF65-F5344CB8AC3E}">
        <p14:creationId xmlns:p14="http://schemas.microsoft.com/office/powerpoint/2010/main" val="814101911"/>
      </p:ext>
    </p:extLst>
  </p:cSld>
  <p:clrMapOvr>
    <a:masterClrMapping/>
  </p:clrMapOvr>
  <mc:AlternateContent xmlns:mc="http://schemas.openxmlformats.org/markup-compatibility/2006" xmlns:p14="http://schemas.microsoft.com/office/powerpoint/2010/main">
    <mc:Choice Requires="p14">
      <p:transition spd="slow" p14:dur="2000" advTm="1000">
        <p:wipe/>
      </p:transition>
    </mc:Choice>
    <mc:Fallback xmlns="">
      <p:transition spd="slow" advTm="1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498C0-0D27-48AA-A75F-3A3572C73181}"/>
              </a:ext>
            </a:extLst>
          </p:cNvPr>
          <p:cNvSpPr>
            <a:spLocks noGrp="1"/>
          </p:cNvSpPr>
          <p:nvPr>
            <p:ph type="title"/>
          </p:nvPr>
        </p:nvSpPr>
        <p:spPr>
          <a:xfrm>
            <a:off x="1451579" y="729843"/>
            <a:ext cx="7373639" cy="1123912"/>
          </a:xfrm>
        </p:spPr>
        <p:txBody>
          <a:bodyPr/>
          <a:lstStyle/>
          <a:p>
            <a:pPr algn="ctr"/>
            <a:r>
              <a:rPr lang="en-US" b="1" dirty="0"/>
              <a:t>In-hospital Indemnity Plan</a:t>
            </a:r>
          </a:p>
        </p:txBody>
      </p:sp>
      <p:sp>
        <p:nvSpPr>
          <p:cNvPr id="3" name="Content Placeholder 2">
            <a:extLst>
              <a:ext uri="{FF2B5EF4-FFF2-40B4-BE49-F238E27FC236}">
                <a16:creationId xmlns:a16="http://schemas.microsoft.com/office/drawing/2014/main" id="{4F07DA5A-E026-493E-A617-0127E755B9E1}"/>
              </a:ext>
            </a:extLst>
          </p:cNvPr>
          <p:cNvSpPr>
            <a:spLocks noGrp="1"/>
          </p:cNvSpPr>
          <p:nvPr>
            <p:ph idx="1"/>
          </p:nvPr>
        </p:nvSpPr>
        <p:spPr>
          <a:xfrm>
            <a:off x="1451579" y="2306972"/>
            <a:ext cx="9603275" cy="3159373"/>
          </a:xfrm>
        </p:spPr>
        <p:txBody>
          <a:bodyPr anchor="t"/>
          <a:lstStyle/>
          <a:p>
            <a:r>
              <a:rPr lang="en-US" sz="2800" b="1" dirty="0">
                <a:solidFill>
                  <a:srgbClr val="FF0000"/>
                </a:solidFill>
              </a:rPr>
              <a:t>This is not a major medical plan</a:t>
            </a:r>
          </a:p>
          <a:p>
            <a:r>
              <a:rPr lang="en-US" b="1" u="sng" dirty="0"/>
              <a:t>No cost </a:t>
            </a:r>
            <a:r>
              <a:rPr lang="en-US" dirty="0"/>
              <a:t>option to employee</a:t>
            </a:r>
          </a:p>
          <a:p>
            <a:r>
              <a:rPr lang="en-US" dirty="0"/>
              <a:t>Employees </a:t>
            </a:r>
            <a:r>
              <a:rPr lang="en-US" b="1" u="sng" dirty="0"/>
              <a:t>can not </a:t>
            </a:r>
            <a:r>
              <a:rPr lang="en-US" dirty="0"/>
              <a:t>enroll in the in-hospital indemnity plan as well as one of the major medical plans</a:t>
            </a:r>
          </a:p>
          <a:p>
            <a:r>
              <a:rPr lang="en-US" dirty="0"/>
              <a:t>This pays the employee $75 per day when hospitalized up to 30 </a:t>
            </a:r>
            <a:r>
              <a:rPr lang="en-US" dirty="0" err="1"/>
              <a:t>day</a:t>
            </a:r>
            <a:r>
              <a:rPr lang="en-US" sz="1600" dirty="0" err="1"/>
              <a:t>S</a:t>
            </a:r>
            <a:r>
              <a:rPr lang="en-US" sz="1600" dirty="0"/>
              <a:t> AFTER THE 24 HOUR WAIT PERIOD.</a:t>
            </a:r>
            <a:endParaRPr lang="en-US" dirty="0"/>
          </a:p>
        </p:txBody>
      </p:sp>
      <p:pic>
        <p:nvPicPr>
          <p:cNvPr id="4" name="Picture 2" descr="https://lh5.googleusercontent.com/CvQjvyoTXFkYrLI7AdWV4mna8WRkSHWK1gJaZgW4YBbZ4ZVQOeFksX6Z9PCNjfMZLPEPi2OtR2P5ALNQIcVgRv2WP_169Lj88iHwwaHZ3Y0u2O26muVHpgiuI-3bCTMC98-UXAbnVWg">
            <a:extLst>
              <a:ext uri="{FF2B5EF4-FFF2-40B4-BE49-F238E27FC236}">
                <a16:creationId xmlns:a16="http://schemas.microsoft.com/office/drawing/2014/main" id="{86E3B37A-A88F-424D-A428-76338250F4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4816" y="499533"/>
            <a:ext cx="2995600" cy="2483852"/>
          </a:xfrm>
          <a:prstGeom prst="rect">
            <a:avLst/>
          </a:prstGeom>
          <a:noFill/>
          <a:extLst>
            <a:ext uri="{909E8E84-426E-40DD-AFC4-6F175D3DCCD1}">
              <a14:hiddenFill xmlns:a14="http://schemas.microsoft.com/office/drawing/2010/main">
                <a:solidFill>
                  <a:srgbClr val="FFFFFF"/>
                </a:solidFill>
              </a14:hiddenFill>
            </a:ext>
          </a:extLst>
        </p:spPr>
      </p:pic>
      <p:pic>
        <p:nvPicPr>
          <p:cNvPr id="6" name="IHI New">
            <a:hlinkClick r:id="" action="ppaction://media"/>
            <a:extLst>
              <a:ext uri="{FF2B5EF4-FFF2-40B4-BE49-F238E27FC236}">
                <a16:creationId xmlns:a16="http://schemas.microsoft.com/office/drawing/2014/main" id="{3DFE11CF-5F7F-4FB8-863C-CA4F681091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346" y="5161545"/>
            <a:ext cx="609600" cy="609600"/>
          </a:xfrm>
          <a:prstGeom prst="rect">
            <a:avLst/>
          </a:prstGeom>
        </p:spPr>
      </p:pic>
    </p:spTree>
    <p:extLst>
      <p:ext uri="{BB962C8B-B14F-4D97-AF65-F5344CB8AC3E}">
        <p14:creationId xmlns:p14="http://schemas.microsoft.com/office/powerpoint/2010/main" val="826303562"/>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C25CF-5F99-444C-922C-36B8554BAD8C}"/>
              </a:ext>
            </a:extLst>
          </p:cNvPr>
          <p:cNvSpPr>
            <a:spLocks noGrp="1"/>
          </p:cNvSpPr>
          <p:nvPr>
            <p:ph type="title"/>
          </p:nvPr>
        </p:nvSpPr>
        <p:spPr>
          <a:xfrm>
            <a:off x="1480547" y="687897"/>
            <a:ext cx="7772510" cy="949518"/>
          </a:xfrm>
        </p:spPr>
        <p:txBody>
          <a:bodyPr>
            <a:normAutofit/>
          </a:bodyPr>
          <a:lstStyle/>
          <a:p>
            <a:pPr algn="ctr"/>
            <a:r>
              <a:rPr lang="en-US" sz="2800" b="1" dirty="0">
                <a:hlinkClick r:id="rId5">
                  <a:extLst>
                    <a:ext uri="{A12FA001-AC4F-418D-AE19-62706E023703}">
                      <ahyp:hlinkClr xmlns:ahyp="http://schemas.microsoft.com/office/drawing/2018/hyperlinkcolor" val="tx"/>
                    </a:ext>
                  </a:extLst>
                </a:hlinkClick>
              </a:rPr>
              <a:t>Dental benefits</a:t>
            </a:r>
            <a:r>
              <a:rPr lang="en-US" sz="2800" b="1" dirty="0"/>
              <a:t>- The Standard</a:t>
            </a:r>
          </a:p>
        </p:txBody>
      </p:sp>
      <p:sp>
        <p:nvSpPr>
          <p:cNvPr id="8" name="Text Placeholder 4">
            <a:extLst>
              <a:ext uri="{FF2B5EF4-FFF2-40B4-BE49-F238E27FC236}">
                <a16:creationId xmlns:a16="http://schemas.microsoft.com/office/drawing/2014/main" id="{14E1E51F-1942-4C02-A0FA-C3328A3CD451}"/>
              </a:ext>
            </a:extLst>
          </p:cNvPr>
          <p:cNvSpPr>
            <a:spLocks noGrp="1"/>
          </p:cNvSpPr>
          <p:nvPr>
            <p:ph type="body" idx="1"/>
          </p:nvPr>
        </p:nvSpPr>
        <p:spPr>
          <a:xfrm>
            <a:off x="1480547" y="1892595"/>
            <a:ext cx="7772510" cy="750105"/>
          </a:xfrm>
        </p:spPr>
        <p:txBody>
          <a:bodyPr anchor="t"/>
          <a:lstStyle/>
          <a:p>
            <a:r>
              <a:rPr lang="en-US" sz="1600" dirty="0"/>
              <a:t>Each Dental Plan includes the benefit of rolling over up to $1,000 of your unused Annual Maximum.</a:t>
            </a:r>
          </a:p>
          <a:p>
            <a:endParaRPr lang="en-US" dirty="0"/>
          </a:p>
        </p:txBody>
      </p:sp>
      <p:sp>
        <p:nvSpPr>
          <p:cNvPr id="3" name="Content Placeholder 2">
            <a:extLst>
              <a:ext uri="{FF2B5EF4-FFF2-40B4-BE49-F238E27FC236}">
                <a16:creationId xmlns:a16="http://schemas.microsoft.com/office/drawing/2014/main" id="{AEDCC294-6CEF-4AEF-87E0-1F40207328BC}"/>
              </a:ext>
            </a:extLst>
          </p:cNvPr>
          <p:cNvSpPr>
            <a:spLocks noGrp="1"/>
          </p:cNvSpPr>
          <p:nvPr>
            <p:ph sz="half" idx="2"/>
          </p:nvPr>
        </p:nvSpPr>
        <p:spPr>
          <a:xfrm>
            <a:off x="612559" y="2466754"/>
            <a:ext cx="5408829" cy="3991774"/>
          </a:xfrm>
        </p:spPr>
        <p:txBody>
          <a:bodyPr anchor="t">
            <a:normAutofit/>
          </a:bodyPr>
          <a:lstStyle/>
          <a:p>
            <a:r>
              <a:rPr lang="en-US" b="1" dirty="0"/>
              <a:t>Base Plan</a:t>
            </a:r>
          </a:p>
          <a:p>
            <a:pPr lvl="1"/>
            <a:r>
              <a:rPr lang="en-US" dirty="0"/>
              <a:t>Annual Maximum Benefit $1,000</a:t>
            </a:r>
          </a:p>
          <a:p>
            <a:pPr lvl="1"/>
            <a:r>
              <a:rPr lang="en-US" u="sng" dirty="0"/>
              <a:t>In-network</a:t>
            </a:r>
            <a:r>
              <a:rPr lang="en-US" dirty="0"/>
              <a:t> Deductible $50 individual/ $100 Family</a:t>
            </a:r>
          </a:p>
          <a:p>
            <a:pPr lvl="2"/>
            <a:r>
              <a:rPr lang="en-US" dirty="0"/>
              <a:t>Preventive Services 100%/ Basic Restorative services 80%/ Major Restorative Services 50%</a:t>
            </a:r>
          </a:p>
          <a:p>
            <a:pPr lvl="1"/>
            <a:r>
              <a:rPr lang="en-US" u="sng" dirty="0"/>
              <a:t>Out-of-network</a:t>
            </a:r>
            <a:r>
              <a:rPr lang="en-US" dirty="0"/>
              <a:t> Deductible $100 individual/ $200 Family</a:t>
            </a:r>
          </a:p>
          <a:p>
            <a:pPr lvl="2"/>
            <a:r>
              <a:rPr lang="en-US" dirty="0"/>
              <a:t>Preventive Services 80%/ Basic Restorative services 60%/ Major Restorative Services 30%</a:t>
            </a:r>
          </a:p>
          <a:p>
            <a:pPr lvl="2"/>
            <a:endParaRPr lang="en-US" dirty="0"/>
          </a:p>
          <a:p>
            <a:pPr lvl="2"/>
            <a:endParaRPr lang="en-US" dirty="0"/>
          </a:p>
          <a:p>
            <a:pPr marL="0" indent="0">
              <a:buNone/>
            </a:pPr>
            <a:endParaRPr lang="en-US" dirty="0"/>
          </a:p>
        </p:txBody>
      </p:sp>
      <p:sp>
        <p:nvSpPr>
          <p:cNvPr id="6" name="Content Placeholder 5">
            <a:extLst>
              <a:ext uri="{FF2B5EF4-FFF2-40B4-BE49-F238E27FC236}">
                <a16:creationId xmlns:a16="http://schemas.microsoft.com/office/drawing/2014/main" id="{A27890B7-D7F9-49C0-81D5-BD29A9C5D66F}"/>
              </a:ext>
            </a:extLst>
          </p:cNvPr>
          <p:cNvSpPr>
            <a:spLocks noGrp="1"/>
          </p:cNvSpPr>
          <p:nvPr>
            <p:ph sz="quarter" idx="4"/>
          </p:nvPr>
        </p:nvSpPr>
        <p:spPr>
          <a:xfrm>
            <a:off x="6170612" y="2466754"/>
            <a:ext cx="5343725" cy="3991774"/>
          </a:xfrm>
        </p:spPr>
        <p:txBody>
          <a:bodyPr>
            <a:normAutofit/>
          </a:bodyPr>
          <a:lstStyle/>
          <a:p>
            <a:r>
              <a:rPr lang="en-US" b="1" dirty="0"/>
              <a:t>Enhanced Buy-up Plan</a:t>
            </a:r>
          </a:p>
          <a:p>
            <a:pPr lvl="1"/>
            <a:r>
              <a:rPr lang="en-US" dirty="0"/>
              <a:t>Annual Maximum Benefit $1,500</a:t>
            </a:r>
          </a:p>
          <a:p>
            <a:pPr lvl="1"/>
            <a:r>
              <a:rPr lang="en-US" u="sng" dirty="0"/>
              <a:t>In-network</a:t>
            </a:r>
            <a:r>
              <a:rPr lang="en-US" dirty="0"/>
              <a:t> Deductible $50 individual/ $100 Family</a:t>
            </a:r>
          </a:p>
          <a:p>
            <a:pPr lvl="2"/>
            <a:r>
              <a:rPr lang="en-US" dirty="0"/>
              <a:t>Preventive Services 100%/ Basic Restorative services 80%/ Major Restorative Services 50%</a:t>
            </a:r>
          </a:p>
          <a:p>
            <a:pPr lvl="1"/>
            <a:r>
              <a:rPr lang="en-US" u="sng" dirty="0"/>
              <a:t>Out-of-network</a:t>
            </a:r>
            <a:r>
              <a:rPr lang="en-US" dirty="0"/>
              <a:t> Deductible $100 individual/ $200 Family</a:t>
            </a:r>
          </a:p>
          <a:p>
            <a:pPr lvl="2"/>
            <a:r>
              <a:rPr lang="en-US" dirty="0"/>
              <a:t>Preventive Services 80%/ Basic Restorative services 60%/ Major Restorative Services 30%</a:t>
            </a:r>
          </a:p>
          <a:p>
            <a:endParaRPr lang="en-US" dirty="0"/>
          </a:p>
        </p:txBody>
      </p:sp>
      <p:pic>
        <p:nvPicPr>
          <p:cNvPr id="9" name="Picture 2" descr="https://lh5.googleusercontent.com/WXLdCIhNAv6eLLhL1vScIQ2anPw4oZESTN6GbyedbhdACOPjADyuBPd7YFsWvPVbuGwS5zyWXHwDvycxc1vySHdW9m8v1wRL9ZMZYDSwwwh1HGPC0bln5qeuzvxUUtB_mglONRLVAARk03oPBg">
            <a:extLst>
              <a:ext uri="{FF2B5EF4-FFF2-40B4-BE49-F238E27FC236}">
                <a16:creationId xmlns:a16="http://schemas.microsoft.com/office/drawing/2014/main" id="{B24E5679-500D-45E9-A437-0EE2815C37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4416" y="333762"/>
            <a:ext cx="2193333" cy="1724965"/>
          </a:xfrm>
          <a:prstGeom prst="rect">
            <a:avLst/>
          </a:prstGeom>
          <a:noFill/>
          <a:extLst>
            <a:ext uri="{909E8E84-426E-40DD-AFC4-6F175D3DCCD1}">
              <a14:hiddenFill xmlns:a14="http://schemas.microsoft.com/office/drawing/2010/main">
                <a:solidFill>
                  <a:srgbClr val="FFFFFF"/>
                </a:solidFill>
              </a14:hiddenFill>
            </a:ext>
          </a:extLst>
        </p:spPr>
      </p:pic>
      <p:pic>
        <p:nvPicPr>
          <p:cNvPr id="5" name="dental new">
            <a:hlinkClick r:id="" action="ppaction://media"/>
            <a:extLst>
              <a:ext uri="{FF2B5EF4-FFF2-40B4-BE49-F238E27FC236}">
                <a16:creationId xmlns:a16="http://schemas.microsoft.com/office/drawing/2014/main" id="{A7F9E2F3-CC4E-4CCB-A6B4-BBF3A58B1D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7759" y="5297244"/>
            <a:ext cx="609600" cy="609600"/>
          </a:xfrm>
          <a:prstGeom prst="rect">
            <a:avLst/>
          </a:prstGeom>
        </p:spPr>
      </p:pic>
    </p:spTree>
    <p:extLst>
      <p:ext uri="{BB962C8B-B14F-4D97-AF65-F5344CB8AC3E}">
        <p14:creationId xmlns:p14="http://schemas.microsoft.com/office/powerpoint/2010/main" val="1493597543"/>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88720-2D72-4533-85EE-3C2CB8A7BC23}"/>
              </a:ext>
            </a:extLst>
          </p:cNvPr>
          <p:cNvSpPr>
            <a:spLocks noGrp="1"/>
          </p:cNvSpPr>
          <p:nvPr>
            <p:ph type="title"/>
          </p:nvPr>
        </p:nvSpPr>
        <p:spPr>
          <a:xfrm>
            <a:off x="1451579" y="813732"/>
            <a:ext cx="9603275" cy="1040022"/>
          </a:xfrm>
        </p:spPr>
        <p:txBody>
          <a:bodyPr/>
          <a:lstStyle/>
          <a:p>
            <a:pPr algn="ctr"/>
            <a:r>
              <a:rPr lang="en-US" b="1" dirty="0">
                <a:hlinkClick r:id="rId5">
                  <a:extLst>
                    <a:ext uri="{A12FA001-AC4F-418D-AE19-62706E023703}">
                      <ahyp:hlinkClr xmlns:ahyp="http://schemas.microsoft.com/office/drawing/2018/hyperlinkcolor" val="tx"/>
                    </a:ext>
                  </a:extLst>
                </a:hlinkClick>
              </a:rPr>
              <a:t>Vision benefits</a:t>
            </a:r>
            <a:r>
              <a:rPr lang="en-US" b="1" dirty="0"/>
              <a:t>- Humana Insight</a:t>
            </a:r>
          </a:p>
        </p:txBody>
      </p:sp>
      <p:sp>
        <p:nvSpPr>
          <p:cNvPr id="3" name="Content Placeholder 2">
            <a:extLst>
              <a:ext uri="{FF2B5EF4-FFF2-40B4-BE49-F238E27FC236}">
                <a16:creationId xmlns:a16="http://schemas.microsoft.com/office/drawing/2014/main" id="{3F0621B4-EEFE-415C-9630-D4018C950BEC}"/>
              </a:ext>
            </a:extLst>
          </p:cNvPr>
          <p:cNvSpPr>
            <a:spLocks noGrp="1"/>
          </p:cNvSpPr>
          <p:nvPr>
            <p:ph idx="1"/>
          </p:nvPr>
        </p:nvSpPr>
        <p:spPr>
          <a:xfrm>
            <a:off x="1821195" y="2244214"/>
            <a:ext cx="8549609" cy="3124201"/>
          </a:xfrm>
        </p:spPr>
        <p:txBody>
          <a:bodyPr numCol="2" anchor="t"/>
          <a:lstStyle/>
          <a:p>
            <a:r>
              <a:rPr lang="en-US" dirty="0"/>
              <a:t>In-network	</a:t>
            </a:r>
          </a:p>
          <a:p>
            <a:pPr lvl="1"/>
            <a:r>
              <a:rPr lang="en-US" dirty="0"/>
              <a:t>Annual Eye Exam $5 Copay</a:t>
            </a:r>
          </a:p>
          <a:p>
            <a:pPr lvl="1"/>
            <a:r>
              <a:rPr lang="en-US" dirty="0"/>
              <a:t>Lenses Every 12 Months $0 Copay</a:t>
            </a:r>
          </a:p>
          <a:p>
            <a:pPr lvl="1"/>
            <a:r>
              <a:rPr lang="en-US" dirty="0"/>
              <a:t>Frames Every 24 Months Up To $150</a:t>
            </a:r>
          </a:p>
          <a:p>
            <a:pPr lvl="1"/>
            <a:r>
              <a:rPr lang="en-US" dirty="0"/>
              <a:t>Contacts Every 12 Months Up To $55</a:t>
            </a:r>
          </a:p>
          <a:p>
            <a:pPr lvl="1"/>
            <a:endParaRPr lang="en-US" dirty="0"/>
          </a:p>
          <a:p>
            <a:pPr marL="457200" lvl="1" indent="0">
              <a:buNone/>
            </a:pPr>
            <a:endParaRPr lang="en-US" dirty="0"/>
          </a:p>
          <a:p>
            <a:endParaRPr lang="en-US" dirty="0"/>
          </a:p>
          <a:p>
            <a:pPr marL="0" indent="0">
              <a:buNone/>
            </a:pPr>
            <a:endParaRPr lang="en-US" dirty="0"/>
          </a:p>
        </p:txBody>
      </p:sp>
      <p:pic>
        <p:nvPicPr>
          <p:cNvPr id="5" name="Picture 4">
            <a:extLst>
              <a:ext uri="{FF2B5EF4-FFF2-40B4-BE49-F238E27FC236}">
                <a16:creationId xmlns:a16="http://schemas.microsoft.com/office/drawing/2014/main" id="{DF8DC700-063D-4A12-ABD1-B05323238F3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608225" y="2244214"/>
            <a:ext cx="2274006" cy="2483179"/>
          </a:xfrm>
          <a:prstGeom prst="rect">
            <a:avLst/>
          </a:prstGeom>
        </p:spPr>
      </p:pic>
      <p:pic>
        <p:nvPicPr>
          <p:cNvPr id="6" name="vision new">
            <a:hlinkClick r:id="" action="ppaction://media"/>
            <a:extLst>
              <a:ext uri="{FF2B5EF4-FFF2-40B4-BE49-F238E27FC236}">
                <a16:creationId xmlns:a16="http://schemas.microsoft.com/office/drawing/2014/main" id="{2FFC5CFE-5D28-480A-8006-E4175DCEA2A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9045" y="5232699"/>
            <a:ext cx="609600" cy="609600"/>
          </a:xfrm>
          <a:prstGeom prst="rect">
            <a:avLst/>
          </a:prstGeom>
        </p:spPr>
      </p:pic>
    </p:spTree>
    <p:extLst>
      <p:ext uri="{BB962C8B-B14F-4D97-AF65-F5344CB8AC3E}">
        <p14:creationId xmlns:p14="http://schemas.microsoft.com/office/powerpoint/2010/main" val="1115013846"/>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B8402-CCEB-43DE-9D3C-9590C26D5B6B}"/>
              </a:ext>
            </a:extLst>
          </p:cNvPr>
          <p:cNvSpPr>
            <a:spLocks noGrp="1"/>
          </p:cNvSpPr>
          <p:nvPr>
            <p:ph type="title"/>
          </p:nvPr>
        </p:nvSpPr>
        <p:spPr/>
        <p:txBody>
          <a:bodyPr>
            <a:normAutofit fontScale="90000"/>
          </a:bodyPr>
          <a:lstStyle/>
          <a:p>
            <a:r>
              <a:rPr lang="en-US" b="1" dirty="0"/>
              <a:t>Medical Expense Accounts:</a:t>
            </a:r>
            <a:br>
              <a:rPr lang="en-US" dirty="0"/>
            </a:br>
            <a:r>
              <a:rPr lang="en-US" dirty="0"/>
              <a:t>				</a:t>
            </a:r>
            <a:r>
              <a:rPr lang="en-US" dirty="0" err="1">
                <a:hlinkClick r:id="rId3">
                  <a:extLst>
                    <a:ext uri="{A12FA001-AC4F-418D-AE19-62706E023703}">
                      <ahyp:hlinkClr xmlns:ahyp="http://schemas.microsoft.com/office/drawing/2018/hyperlinkcolor" val="tx"/>
                    </a:ext>
                  </a:extLst>
                </a:hlinkClick>
              </a:rPr>
              <a:t>Hsa</a:t>
            </a:r>
            <a:r>
              <a:rPr lang="en-US" dirty="0">
                <a:hlinkClick r:id="rId3">
                  <a:extLst>
                    <a:ext uri="{A12FA001-AC4F-418D-AE19-62706E023703}">
                      <ahyp:hlinkClr xmlns:ahyp="http://schemas.microsoft.com/office/drawing/2018/hyperlinkcolor" val="tx"/>
                    </a:ext>
                  </a:extLst>
                </a:hlinkClick>
              </a:rPr>
              <a:t>-Health savings account</a:t>
            </a:r>
            <a:br>
              <a:rPr lang="en-US" dirty="0"/>
            </a:br>
            <a:endParaRPr lang="en-US" dirty="0"/>
          </a:p>
        </p:txBody>
      </p:sp>
      <p:sp>
        <p:nvSpPr>
          <p:cNvPr id="4" name="Content Placeholder 3">
            <a:extLst>
              <a:ext uri="{FF2B5EF4-FFF2-40B4-BE49-F238E27FC236}">
                <a16:creationId xmlns:a16="http://schemas.microsoft.com/office/drawing/2014/main" id="{499CE429-CFD2-420B-B28B-9EDB6261FE47}"/>
              </a:ext>
            </a:extLst>
          </p:cNvPr>
          <p:cNvSpPr>
            <a:spLocks noGrp="1"/>
          </p:cNvSpPr>
          <p:nvPr>
            <p:ph sz="half" idx="2"/>
          </p:nvPr>
        </p:nvSpPr>
        <p:spPr>
          <a:xfrm>
            <a:off x="1137148" y="2190307"/>
            <a:ext cx="5254128" cy="3274828"/>
          </a:xfrm>
        </p:spPr>
        <p:txBody>
          <a:bodyPr>
            <a:normAutofit/>
          </a:bodyPr>
          <a:lstStyle/>
          <a:p>
            <a:r>
              <a:rPr lang="en-US" dirty="0"/>
              <a:t>When you enroll in the choice HSA medical plan you are eligible to open a Health savings account (HSA)</a:t>
            </a:r>
          </a:p>
          <a:p>
            <a:r>
              <a:rPr lang="en-US" dirty="0"/>
              <a:t>Funds are pre-tax up to the annual IRS limits</a:t>
            </a:r>
          </a:p>
          <a:p>
            <a:r>
              <a:rPr lang="en-US" dirty="0"/>
              <a:t>What you don’t use rolls over each year</a:t>
            </a:r>
          </a:p>
          <a:p>
            <a:r>
              <a:rPr lang="en-US" dirty="0"/>
              <a:t>Pay for qualified expenses</a:t>
            </a:r>
          </a:p>
          <a:p>
            <a:pPr marL="457200" lvl="1" indent="0">
              <a:buNone/>
            </a:pPr>
            <a:endParaRPr lang="en-US" dirty="0"/>
          </a:p>
        </p:txBody>
      </p:sp>
      <p:pic>
        <p:nvPicPr>
          <p:cNvPr id="8" name="Content Placeholder 7">
            <a:extLst>
              <a:ext uri="{FF2B5EF4-FFF2-40B4-BE49-F238E27FC236}">
                <a16:creationId xmlns:a16="http://schemas.microsoft.com/office/drawing/2014/main" id="{1ACA708A-4ABB-4A6F-B310-453FB93A9C65}"/>
              </a:ext>
            </a:extLst>
          </p:cNvPr>
          <p:cNvPicPr>
            <a:picLocks noGrp="1" noChangeAspect="1"/>
          </p:cNvPicPr>
          <p:nvPr>
            <p:ph sz="quarter" idx="4"/>
          </p:nvPr>
        </p:nvPicPr>
        <p:blipFill>
          <a:blip r:embed="rId4"/>
          <a:stretch>
            <a:fillRect/>
          </a:stretch>
        </p:blipFill>
        <p:spPr>
          <a:xfrm>
            <a:off x="4245019" y="4991456"/>
            <a:ext cx="4012003" cy="994890"/>
          </a:xfrm>
        </p:spPr>
      </p:pic>
      <p:pic>
        <p:nvPicPr>
          <p:cNvPr id="11" name="Picture 10">
            <a:extLst>
              <a:ext uri="{FF2B5EF4-FFF2-40B4-BE49-F238E27FC236}">
                <a16:creationId xmlns:a16="http://schemas.microsoft.com/office/drawing/2014/main" id="{41B7F087-CA5A-4F28-B419-590335B6EEA0}"/>
              </a:ext>
            </a:extLst>
          </p:cNvPr>
          <p:cNvPicPr>
            <a:picLocks noChangeAspect="1"/>
          </p:cNvPicPr>
          <p:nvPr/>
        </p:nvPicPr>
        <p:blipFill>
          <a:blip r:embed="rId5"/>
          <a:stretch>
            <a:fillRect/>
          </a:stretch>
        </p:blipFill>
        <p:spPr>
          <a:xfrm>
            <a:off x="6701319" y="2354865"/>
            <a:ext cx="4353533" cy="2448267"/>
          </a:xfrm>
          <a:prstGeom prst="rect">
            <a:avLst/>
          </a:prstGeom>
        </p:spPr>
      </p:pic>
    </p:spTree>
    <p:extLst>
      <p:ext uri="{BB962C8B-B14F-4D97-AF65-F5344CB8AC3E}">
        <p14:creationId xmlns:p14="http://schemas.microsoft.com/office/powerpoint/2010/main" val="1246980983"/>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A4BD-54F9-4412-A605-2A5EF6CB99FC}"/>
              </a:ext>
            </a:extLst>
          </p:cNvPr>
          <p:cNvSpPr>
            <a:spLocks noGrp="1"/>
          </p:cNvSpPr>
          <p:nvPr>
            <p:ph type="title"/>
          </p:nvPr>
        </p:nvSpPr>
        <p:spPr/>
        <p:txBody>
          <a:bodyPr>
            <a:normAutofit fontScale="90000"/>
          </a:bodyPr>
          <a:lstStyle/>
          <a:p>
            <a:r>
              <a:rPr lang="en-US" b="1" dirty="0"/>
              <a:t>Medical Expense account:</a:t>
            </a:r>
            <a:br>
              <a:rPr lang="en-US" dirty="0"/>
            </a:br>
            <a:r>
              <a:rPr lang="en-US" dirty="0"/>
              <a:t>			       FSA-flexible spending account</a:t>
            </a:r>
            <a:br>
              <a:rPr lang="en-US" dirty="0"/>
            </a:br>
            <a:endParaRPr lang="en-US" dirty="0"/>
          </a:p>
        </p:txBody>
      </p:sp>
      <p:sp>
        <p:nvSpPr>
          <p:cNvPr id="3" name="Content Placeholder 2">
            <a:extLst>
              <a:ext uri="{FF2B5EF4-FFF2-40B4-BE49-F238E27FC236}">
                <a16:creationId xmlns:a16="http://schemas.microsoft.com/office/drawing/2014/main" id="{DC23B279-CC9D-4FF6-BBC2-281DA30777DB}"/>
              </a:ext>
            </a:extLst>
          </p:cNvPr>
          <p:cNvSpPr>
            <a:spLocks noGrp="1"/>
          </p:cNvSpPr>
          <p:nvPr>
            <p:ph idx="1"/>
          </p:nvPr>
        </p:nvSpPr>
        <p:spPr>
          <a:xfrm>
            <a:off x="1451580" y="2015732"/>
            <a:ext cx="6140067" cy="4037749"/>
          </a:xfrm>
        </p:spPr>
        <p:txBody>
          <a:bodyPr>
            <a:normAutofit/>
          </a:bodyPr>
          <a:lstStyle/>
          <a:p>
            <a:r>
              <a:rPr lang="en-US" sz="1800" dirty="0"/>
              <a:t>The district offers two types of FSA: </a:t>
            </a:r>
          </a:p>
          <a:p>
            <a:pPr marL="285750" indent="-285750"/>
            <a:r>
              <a:rPr lang="en-US" sz="1600" dirty="0"/>
              <a:t>A </a:t>
            </a:r>
            <a:r>
              <a:rPr lang="en-US" sz="1600" b="1" u="sng" dirty="0">
                <a:hlinkClick r:id="rId5">
                  <a:extLst>
                    <a:ext uri="{A12FA001-AC4F-418D-AE19-62706E023703}">
                      <ahyp:hlinkClr xmlns:ahyp="http://schemas.microsoft.com/office/drawing/2018/hyperlinkcolor" val="tx"/>
                    </a:ext>
                  </a:extLst>
                </a:hlinkClick>
              </a:rPr>
              <a:t>Health care FSA</a:t>
            </a:r>
            <a:endParaRPr lang="en-US" sz="1600" b="1" u="sng" dirty="0"/>
          </a:p>
          <a:p>
            <a:pPr lvl="1"/>
            <a:r>
              <a:rPr lang="en-US" sz="1600" dirty="0"/>
              <a:t>Deductibles, copays, prescriptions, over the counter medication, and medical equipment</a:t>
            </a:r>
          </a:p>
          <a:p>
            <a:pPr marL="285750" indent="-285750"/>
            <a:r>
              <a:rPr lang="en-US" sz="1600" dirty="0"/>
              <a:t>A </a:t>
            </a:r>
            <a:r>
              <a:rPr lang="en-US" sz="1600" b="1" u="sng" dirty="0">
                <a:hlinkClick r:id="rId6">
                  <a:extLst>
                    <a:ext uri="{A12FA001-AC4F-418D-AE19-62706E023703}">
                      <ahyp:hlinkClr xmlns:ahyp="http://schemas.microsoft.com/office/drawing/2018/hyperlinkcolor" val="tx"/>
                    </a:ext>
                  </a:extLst>
                </a:hlinkClick>
              </a:rPr>
              <a:t>Dependent Care FSA</a:t>
            </a:r>
            <a:endParaRPr lang="en-US" sz="1600" b="1" u="sng" dirty="0"/>
          </a:p>
          <a:p>
            <a:pPr lvl="1"/>
            <a:r>
              <a:rPr lang="en-US" sz="1600" dirty="0"/>
              <a:t>Babysitter, daycare, day camp, and home nursing</a:t>
            </a:r>
          </a:p>
          <a:p>
            <a:pPr marL="285750" indent="-285750"/>
            <a:r>
              <a:rPr lang="en-US" sz="1600" dirty="0"/>
              <a:t>Contributions are deducted from your paycheck on a pre-tax basis in equal installments throughout the calendar year.</a:t>
            </a:r>
          </a:p>
          <a:p>
            <a:pPr marL="285750" indent="-285750"/>
            <a:r>
              <a:rPr lang="en-US" sz="1600" dirty="0"/>
              <a:t>US</a:t>
            </a:r>
            <a:r>
              <a:rPr lang="en-US" sz="1600" b="1" dirty="0"/>
              <a:t>E IT OR LOSE IT! </a:t>
            </a:r>
            <a:r>
              <a:rPr lang="en-US" sz="1600" dirty="0"/>
              <a:t>FSA balances do not roll over, however you have a 2.5month grace period to spend any money left in your account.</a:t>
            </a:r>
          </a:p>
          <a:p>
            <a:endParaRPr lang="en-US" dirty="0"/>
          </a:p>
        </p:txBody>
      </p:sp>
      <p:pic>
        <p:nvPicPr>
          <p:cNvPr id="5" name="Picture 4">
            <a:extLst>
              <a:ext uri="{FF2B5EF4-FFF2-40B4-BE49-F238E27FC236}">
                <a16:creationId xmlns:a16="http://schemas.microsoft.com/office/drawing/2014/main" id="{1239C3E8-258D-47C6-BEE0-0C6CCCAB24CD}"/>
              </a:ext>
            </a:extLst>
          </p:cNvPr>
          <p:cNvPicPr>
            <a:picLocks noChangeAspect="1"/>
          </p:cNvPicPr>
          <p:nvPr/>
        </p:nvPicPr>
        <p:blipFill>
          <a:blip r:embed="rId7">
            <a:clrChange>
              <a:clrFrom>
                <a:srgbClr val="EDF1F3"/>
              </a:clrFrom>
              <a:clrTo>
                <a:srgbClr val="EDF1F3">
                  <a:alpha val="0"/>
                </a:srgbClr>
              </a:clrTo>
            </a:clrChange>
          </a:blip>
          <a:stretch>
            <a:fillRect/>
          </a:stretch>
        </p:blipFill>
        <p:spPr>
          <a:xfrm>
            <a:off x="7927743" y="2614589"/>
            <a:ext cx="3300237" cy="2153545"/>
          </a:xfrm>
          <a:prstGeom prst="rect">
            <a:avLst/>
          </a:prstGeom>
        </p:spPr>
      </p:pic>
      <p:pic>
        <p:nvPicPr>
          <p:cNvPr id="6" name="fsa">
            <a:hlinkClick r:id="" action="ppaction://media"/>
            <a:extLst>
              <a:ext uri="{FF2B5EF4-FFF2-40B4-BE49-F238E27FC236}">
                <a16:creationId xmlns:a16="http://schemas.microsoft.com/office/drawing/2014/main" id="{D161D059-ED9B-4ACC-A99E-8AD5E92148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5884" y="5357037"/>
            <a:ext cx="609600" cy="609600"/>
          </a:xfrm>
          <a:prstGeom prst="rect">
            <a:avLst/>
          </a:prstGeom>
        </p:spPr>
      </p:pic>
    </p:spTree>
    <p:extLst>
      <p:ext uri="{BB962C8B-B14F-4D97-AF65-F5344CB8AC3E}">
        <p14:creationId xmlns:p14="http://schemas.microsoft.com/office/powerpoint/2010/main" val="1617045665"/>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B447C-250D-4BCA-BF1E-F74B73463EB5}"/>
              </a:ext>
            </a:extLst>
          </p:cNvPr>
          <p:cNvSpPr>
            <a:spLocks noGrp="1"/>
          </p:cNvSpPr>
          <p:nvPr>
            <p:ph type="title"/>
          </p:nvPr>
        </p:nvSpPr>
        <p:spPr>
          <a:xfrm>
            <a:off x="1451579" y="771787"/>
            <a:ext cx="9603275" cy="1081967"/>
          </a:xfrm>
        </p:spPr>
        <p:txBody>
          <a:bodyPr/>
          <a:lstStyle/>
          <a:p>
            <a:pPr algn="ctr"/>
            <a:r>
              <a:rPr lang="en-US" b="1" dirty="0">
                <a:hlinkClick r:id="rId5" action="ppaction://hlinkfile">
                  <a:extLst>
                    <a:ext uri="{A12FA001-AC4F-418D-AE19-62706E023703}">
                      <ahyp:hlinkClr xmlns:ahyp="http://schemas.microsoft.com/office/drawing/2018/hyperlinkcolor" val="tx"/>
                    </a:ext>
                  </a:extLst>
                </a:hlinkClick>
              </a:rPr>
              <a:t>Life insurance</a:t>
            </a:r>
            <a:r>
              <a:rPr lang="en-US" b="1" dirty="0"/>
              <a:t>- The Standard</a:t>
            </a:r>
          </a:p>
        </p:txBody>
      </p:sp>
      <p:sp>
        <p:nvSpPr>
          <p:cNvPr id="3" name="Content Placeholder 2">
            <a:extLst>
              <a:ext uri="{FF2B5EF4-FFF2-40B4-BE49-F238E27FC236}">
                <a16:creationId xmlns:a16="http://schemas.microsoft.com/office/drawing/2014/main" id="{2A0A020E-B874-4465-9367-854280CE0D53}"/>
              </a:ext>
            </a:extLst>
          </p:cNvPr>
          <p:cNvSpPr>
            <a:spLocks noGrp="1"/>
          </p:cNvSpPr>
          <p:nvPr>
            <p:ph idx="1"/>
          </p:nvPr>
        </p:nvSpPr>
        <p:spPr>
          <a:xfrm>
            <a:off x="1451579" y="2181138"/>
            <a:ext cx="9603275" cy="3285207"/>
          </a:xfrm>
        </p:spPr>
        <p:txBody>
          <a:bodyPr anchor="t"/>
          <a:lstStyle/>
          <a:p>
            <a:r>
              <a:rPr lang="en-US" b="1" dirty="0"/>
              <a:t>Group Term-life Insurance:</a:t>
            </a:r>
          </a:p>
          <a:p>
            <a:pPr lvl="1"/>
            <a:r>
              <a:rPr lang="en-US" dirty="0"/>
              <a:t>Basic Term Life – 1x Employee Salary – </a:t>
            </a:r>
            <a:r>
              <a:rPr lang="en-US" b="1" dirty="0"/>
              <a:t>Provided By The District</a:t>
            </a:r>
          </a:p>
          <a:p>
            <a:pPr lvl="3"/>
            <a:r>
              <a:rPr lang="en-US" u="sng" dirty="0"/>
              <a:t>After</a:t>
            </a:r>
            <a:r>
              <a:rPr lang="en-US" dirty="0"/>
              <a:t> Age 70 Your Life Insurance Is Equal To 50% Of Annual Salary</a:t>
            </a:r>
          </a:p>
          <a:p>
            <a:pPr lvl="1"/>
            <a:r>
              <a:rPr lang="en-US" dirty="0"/>
              <a:t>Employee Can Enroll In Additional Term Life Insurance – 1x, 2x, Or 3x Salary</a:t>
            </a:r>
          </a:p>
          <a:p>
            <a:pPr lvl="1"/>
            <a:r>
              <a:rPr lang="en-US" dirty="0"/>
              <a:t>Dependent Life Insurance Available </a:t>
            </a:r>
          </a:p>
          <a:p>
            <a:pPr lvl="1"/>
            <a:r>
              <a:rPr lang="en-US" dirty="0"/>
              <a:t>Accidental Death And Dismemberment - 1x, 2x, Or 3x Salary</a:t>
            </a:r>
          </a:p>
          <a:p>
            <a:pPr lvl="1"/>
            <a:endParaRPr lang="en-US" dirty="0"/>
          </a:p>
        </p:txBody>
      </p:sp>
      <p:pic>
        <p:nvPicPr>
          <p:cNvPr id="5" name="life new">
            <a:hlinkClick r:id="" action="ppaction://media"/>
            <a:extLst>
              <a:ext uri="{FF2B5EF4-FFF2-40B4-BE49-F238E27FC236}">
                <a16:creationId xmlns:a16="http://schemas.microsoft.com/office/drawing/2014/main" id="{4694CBC4-7093-41E7-81D3-A8E7E96F71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6991" y="5161545"/>
            <a:ext cx="609600" cy="609600"/>
          </a:xfrm>
          <a:prstGeom prst="rect">
            <a:avLst/>
          </a:prstGeom>
        </p:spPr>
      </p:pic>
    </p:spTree>
    <p:extLst>
      <p:ext uri="{BB962C8B-B14F-4D97-AF65-F5344CB8AC3E}">
        <p14:creationId xmlns:p14="http://schemas.microsoft.com/office/powerpoint/2010/main" val="3502211623"/>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07B53-6B79-43D9-8715-50C9C5D39EA6}"/>
              </a:ext>
            </a:extLst>
          </p:cNvPr>
          <p:cNvSpPr>
            <a:spLocks noGrp="1"/>
          </p:cNvSpPr>
          <p:nvPr>
            <p:ph type="title"/>
          </p:nvPr>
        </p:nvSpPr>
        <p:spPr>
          <a:xfrm>
            <a:off x="1451579" y="813732"/>
            <a:ext cx="9603275" cy="1040022"/>
          </a:xfrm>
        </p:spPr>
        <p:txBody>
          <a:bodyPr>
            <a:normAutofit/>
          </a:bodyPr>
          <a:lstStyle/>
          <a:p>
            <a:pPr algn="ctr"/>
            <a:r>
              <a:rPr lang="en-US" sz="2800" b="1" dirty="0">
                <a:hlinkClick r:id="rId5" action="ppaction://hlinkfile">
                  <a:extLst>
                    <a:ext uri="{A12FA001-AC4F-418D-AE19-62706E023703}">
                      <ahyp:hlinkClr xmlns:ahyp="http://schemas.microsoft.com/office/drawing/2018/hyperlinkcolor" val="tx"/>
                    </a:ext>
                  </a:extLst>
                </a:hlinkClick>
              </a:rPr>
              <a:t>Short &amp; long term disability</a:t>
            </a:r>
            <a:endParaRPr lang="en-US" sz="2800" b="1" dirty="0"/>
          </a:p>
        </p:txBody>
      </p:sp>
      <p:sp>
        <p:nvSpPr>
          <p:cNvPr id="3" name="Content Placeholder 2">
            <a:extLst>
              <a:ext uri="{FF2B5EF4-FFF2-40B4-BE49-F238E27FC236}">
                <a16:creationId xmlns:a16="http://schemas.microsoft.com/office/drawing/2014/main" id="{74E3626D-7D3D-4224-B580-28F99B819D2B}"/>
              </a:ext>
            </a:extLst>
          </p:cNvPr>
          <p:cNvSpPr>
            <a:spLocks noGrp="1"/>
          </p:cNvSpPr>
          <p:nvPr>
            <p:ph idx="1"/>
          </p:nvPr>
        </p:nvSpPr>
        <p:spPr>
          <a:xfrm>
            <a:off x="462296" y="1960915"/>
            <a:ext cx="5965819" cy="2372482"/>
          </a:xfrm>
        </p:spPr>
        <p:txBody>
          <a:bodyPr anchor="t">
            <a:normAutofit fontScale="85000" lnSpcReduction="10000"/>
          </a:bodyPr>
          <a:lstStyle/>
          <a:p>
            <a:r>
              <a:rPr lang="en-US" dirty="0"/>
              <a:t>Available To New Hires Without Approval Process</a:t>
            </a:r>
          </a:p>
          <a:p>
            <a:r>
              <a:rPr lang="en-US" dirty="0"/>
              <a:t>Benefits Become Payable After 14 Day Wait Period</a:t>
            </a:r>
          </a:p>
          <a:p>
            <a:r>
              <a:rPr lang="en-US" dirty="0"/>
              <a:t>Short-term Pays A Weekly Benefit Of 60% Of Earnings For Up To 166 Days</a:t>
            </a:r>
          </a:p>
          <a:p>
            <a:r>
              <a:rPr lang="en-US" dirty="0"/>
              <a:t>Long-term Pays A Monthly Benefit Of 60% Of First $10000 Of Earnings, Available After 180 Days Until Retirement</a:t>
            </a:r>
          </a:p>
        </p:txBody>
      </p:sp>
      <p:sp>
        <p:nvSpPr>
          <p:cNvPr id="5" name="TextBox 4">
            <a:extLst>
              <a:ext uri="{FF2B5EF4-FFF2-40B4-BE49-F238E27FC236}">
                <a16:creationId xmlns:a16="http://schemas.microsoft.com/office/drawing/2014/main" id="{BF2039CE-7353-4BBD-BF09-A54FC50707DD}"/>
              </a:ext>
            </a:extLst>
          </p:cNvPr>
          <p:cNvSpPr txBox="1"/>
          <p:nvPr/>
        </p:nvSpPr>
        <p:spPr>
          <a:xfrm>
            <a:off x="898233" y="4542582"/>
            <a:ext cx="10407638" cy="923330"/>
          </a:xfrm>
          <a:prstGeom prst="rect">
            <a:avLst/>
          </a:prstGeom>
          <a:noFill/>
        </p:spPr>
        <p:txBody>
          <a:bodyPr wrap="square" rtlCol="0">
            <a:spAutoFit/>
          </a:bodyPr>
          <a:lstStyle/>
          <a:p>
            <a:pPr lvl="1" algn="ctr"/>
            <a:r>
              <a:rPr lang="en-US" b="1" u="sng" dirty="0">
                <a:solidFill>
                  <a:srgbClr val="FF0000"/>
                </a:solidFill>
                <a:latin typeface="Tw Cen MT Condensed" panose="020B0606020104020203" pitchFamily="34" charset="0"/>
              </a:rPr>
              <a:t>YOU CAN BE DENIED IF YOU ENROLL AT ANY TIME AFTER INITIAL NEW HIRE ENROLLMENT </a:t>
            </a:r>
          </a:p>
          <a:p>
            <a:pPr lvl="1" algn="ctr"/>
            <a:r>
              <a:rPr lang="en-US" b="1" u="sng" dirty="0">
                <a:solidFill>
                  <a:srgbClr val="FF0000"/>
                </a:solidFill>
                <a:latin typeface="Tw Cen MT Condensed" panose="020B0606020104020203" pitchFamily="34" charset="0"/>
              </a:rPr>
              <a:t>YOU ARE REQUIRED TO COMPLETE A EOI AND BE APPROVED FOR BENEFIT TO START</a:t>
            </a:r>
          </a:p>
          <a:p>
            <a:endParaRPr lang="en-US" dirty="0"/>
          </a:p>
        </p:txBody>
      </p:sp>
      <p:pic>
        <p:nvPicPr>
          <p:cNvPr id="6" name="std ltd new">
            <a:hlinkClick r:id="" action="ppaction://media"/>
            <a:extLst>
              <a:ext uri="{FF2B5EF4-FFF2-40B4-BE49-F238E27FC236}">
                <a16:creationId xmlns:a16="http://schemas.microsoft.com/office/drawing/2014/main" id="{74EC7D01-CA71-4211-8161-01151D55A7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2181" y="4897086"/>
            <a:ext cx="609600" cy="609600"/>
          </a:xfrm>
          <a:prstGeom prst="rect">
            <a:avLst/>
          </a:prstGeom>
        </p:spPr>
      </p:pic>
      <p:pic>
        <p:nvPicPr>
          <p:cNvPr id="7" name="Picture 6">
            <a:extLst>
              <a:ext uri="{FF2B5EF4-FFF2-40B4-BE49-F238E27FC236}">
                <a16:creationId xmlns:a16="http://schemas.microsoft.com/office/drawing/2014/main" id="{7F2FE178-022D-4C2E-8F94-627EB12CEF3F}"/>
              </a:ext>
            </a:extLst>
          </p:cNvPr>
          <p:cNvPicPr>
            <a:picLocks noChangeAspect="1"/>
          </p:cNvPicPr>
          <p:nvPr/>
        </p:nvPicPr>
        <p:blipFill>
          <a:blip r:embed="rId7"/>
          <a:stretch>
            <a:fillRect/>
          </a:stretch>
        </p:blipFill>
        <p:spPr>
          <a:xfrm>
            <a:off x="6677247" y="2189970"/>
            <a:ext cx="5052457" cy="1848250"/>
          </a:xfrm>
          <a:prstGeom prst="rect">
            <a:avLst/>
          </a:prstGeom>
        </p:spPr>
      </p:pic>
    </p:spTree>
    <p:extLst>
      <p:ext uri="{BB962C8B-B14F-4D97-AF65-F5344CB8AC3E}">
        <p14:creationId xmlns:p14="http://schemas.microsoft.com/office/powerpoint/2010/main" val="2764298515"/>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A32F-F8B6-4E68-B6D1-C45274A8F42A}"/>
              </a:ext>
            </a:extLst>
          </p:cNvPr>
          <p:cNvSpPr>
            <a:spLocks noGrp="1"/>
          </p:cNvSpPr>
          <p:nvPr>
            <p:ph type="title"/>
          </p:nvPr>
        </p:nvSpPr>
        <p:spPr>
          <a:xfrm>
            <a:off x="2913321" y="804519"/>
            <a:ext cx="8141533" cy="1049235"/>
          </a:xfrm>
        </p:spPr>
        <p:txBody>
          <a:bodyPr/>
          <a:lstStyle/>
          <a:p>
            <a:pPr algn="ctr"/>
            <a:r>
              <a:rPr lang="en-US" b="1" dirty="0">
                <a:hlinkClick r:id="rId5">
                  <a:extLst>
                    <a:ext uri="{A12FA001-AC4F-418D-AE19-62706E023703}">
                      <ahyp:hlinkClr xmlns:ahyp="http://schemas.microsoft.com/office/drawing/2018/hyperlinkcolor" val="tx"/>
                    </a:ext>
                  </a:extLst>
                </a:hlinkClick>
              </a:rPr>
              <a:t>Cigna Supplemental health</a:t>
            </a:r>
            <a:endParaRPr lang="en-US" b="1" dirty="0"/>
          </a:p>
        </p:txBody>
      </p:sp>
      <p:sp>
        <p:nvSpPr>
          <p:cNvPr id="8" name="Content Placeholder 7">
            <a:extLst>
              <a:ext uri="{FF2B5EF4-FFF2-40B4-BE49-F238E27FC236}">
                <a16:creationId xmlns:a16="http://schemas.microsoft.com/office/drawing/2014/main" id="{D6D9E63C-0CAC-420B-9230-4C79C55765CD}"/>
              </a:ext>
            </a:extLst>
          </p:cNvPr>
          <p:cNvSpPr>
            <a:spLocks noGrp="1"/>
          </p:cNvSpPr>
          <p:nvPr>
            <p:ph idx="1"/>
          </p:nvPr>
        </p:nvSpPr>
        <p:spPr/>
        <p:txBody>
          <a:bodyPr>
            <a:normAutofit fontScale="92500" lnSpcReduction="10000"/>
          </a:bodyPr>
          <a:lstStyle/>
          <a:p>
            <a:r>
              <a:rPr lang="en-US" dirty="0"/>
              <a:t>The District offers three Cigna supplemental health options:</a:t>
            </a:r>
          </a:p>
          <a:p>
            <a:pPr lvl="1"/>
            <a:r>
              <a:rPr lang="en-US" b="1" u="sng" dirty="0">
                <a:hlinkClick r:id="rId6"/>
              </a:rPr>
              <a:t>Accident Insurance: </a:t>
            </a:r>
            <a:r>
              <a:rPr lang="en-US" dirty="0"/>
              <a:t>Pays a lump sum directly to you for a covered injury.  The benefit amount is calculated based on the type of injury, its severity and what medical services are required in treatment and recovery. </a:t>
            </a:r>
          </a:p>
          <a:p>
            <a:pPr lvl="1"/>
            <a:r>
              <a:rPr lang="en-US" b="1" u="sng" dirty="0">
                <a:hlinkClick r:id="rId7"/>
              </a:rPr>
              <a:t>Hospital Care Insurance: </a:t>
            </a:r>
            <a:r>
              <a:rPr lang="en-US" dirty="0"/>
              <a:t>Receive benefits as soon as you are admitted and additional benefits based on the number of days you are confined to the hospital. You are eligible to receive benefits for inpatient treatment in a rehabilitation facility as well.</a:t>
            </a:r>
          </a:p>
          <a:p>
            <a:pPr lvl="1"/>
            <a:r>
              <a:rPr lang="en-US" b="1" u="sng" dirty="0">
                <a:hlinkClick r:id="rId8"/>
              </a:rPr>
              <a:t>Critical illness Insurance: </a:t>
            </a:r>
            <a:r>
              <a:rPr lang="en-US" dirty="0"/>
              <a:t>Pays a lump sum directly to you if you are diagnosed with a covered illness.</a:t>
            </a:r>
          </a:p>
          <a:p>
            <a:r>
              <a:rPr lang="en-US" dirty="0"/>
              <a:t>To file your claim online you will log into your account at </a:t>
            </a:r>
            <a:r>
              <a:rPr lang="en-US" dirty="0">
                <a:hlinkClick r:id="rId9"/>
              </a:rPr>
              <a:t>mycigna.com </a:t>
            </a:r>
            <a:endParaRPr lang="en-US" dirty="0"/>
          </a:p>
        </p:txBody>
      </p:sp>
      <p:pic>
        <p:nvPicPr>
          <p:cNvPr id="11" name="Picture 10">
            <a:extLst>
              <a:ext uri="{FF2B5EF4-FFF2-40B4-BE49-F238E27FC236}">
                <a16:creationId xmlns:a16="http://schemas.microsoft.com/office/drawing/2014/main" id="{5E009676-2A70-42BB-ACD9-FE6E210AFD0B}"/>
              </a:ext>
            </a:extLst>
          </p:cNvPr>
          <p:cNvPicPr>
            <a:picLocks noChangeAspect="1"/>
          </p:cNvPicPr>
          <p:nvPr/>
        </p:nvPicPr>
        <p:blipFill>
          <a:blip r:embed="rId10"/>
          <a:stretch>
            <a:fillRect/>
          </a:stretch>
        </p:blipFill>
        <p:spPr>
          <a:xfrm>
            <a:off x="376298" y="332496"/>
            <a:ext cx="2150562" cy="1266589"/>
          </a:xfrm>
          <a:prstGeom prst="rect">
            <a:avLst/>
          </a:prstGeom>
        </p:spPr>
      </p:pic>
      <p:pic>
        <p:nvPicPr>
          <p:cNvPr id="12" name="Cigna 2">
            <a:hlinkClick r:id="" action="ppaction://media"/>
            <a:extLst>
              <a:ext uri="{FF2B5EF4-FFF2-40B4-BE49-F238E27FC236}">
                <a16:creationId xmlns:a16="http://schemas.microsoft.com/office/drawing/2014/main" id="{AD2409B5-9B02-4607-A6B1-F9210127145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6298" y="5357037"/>
            <a:ext cx="609600" cy="609600"/>
          </a:xfrm>
          <a:prstGeom prst="rect">
            <a:avLst/>
          </a:prstGeom>
        </p:spPr>
      </p:pic>
    </p:spTree>
    <p:extLst>
      <p:ext uri="{BB962C8B-B14F-4D97-AF65-F5344CB8AC3E}">
        <p14:creationId xmlns:p14="http://schemas.microsoft.com/office/powerpoint/2010/main" val="1660524750"/>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2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69386-F27B-4984-A4D9-1ACB12EDAA0D}"/>
              </a:ext>
            </a:extLst>
          </p:cNvPr>
          <p:cNvSpPr>
            <a:spLocks noGrp="1"/>
          </p:cNvSpPr>
          <p:nvPr>
            <p:ph type="title"/>
          </p:nvPr>
        </p:nvSpPr>
        <p:spPr>
          <a:xfrm>
            <a:off x="1449217" y="704675"/>
            <a:ext cx="9605635" cy="1159519"/>
          </a:xfrm>
        </p:spPr>
        <p:txBody>
          <a:bodyPr>
            <a:normAutofit/>
          </a:bodyPr>
          <a:lstStyle/>
          <a:p>
            <a:pPr algn="ctr"/>
            <a:r>
              <a:rPr lang="en-US" sz="2800" dirty="0">
                <a:hlinkClick r:id="rId5">
                  <a:extLst>
                    <a:ext uri="{A12FA001-AC4F-418D-AE19-62706E023703}">
                      <ahyp:hlinkClr xmlns:ahyp="http://schemas.microsoft.com/office/drawing/2018/hyperlinkcolor" val="tx"/>
                    </a:ext>
                  </a:extLst>
                </a:hlinkClick>
              </a:rPr>
              <a:t>Florida retirement system</a:t>
            </a:r>
            <a:endParaRPr lang="en-US" sz="2800" dirty="0"/>
          </a:p>
        </p:txBody>
      </p:sp>
      <p:sp>
        <p:nvSpPr>
          <p:cNvPr id="3" name="Content Placeholder 2">
            <a:extLst>
              <a:ext uri="{FF2B5EF4-FFF2-40B4-BE49-F238E27FC236}">
                <a16:creationId xmlns:a16="http://schemas.microsoft.com/office/drawing/2014/main" id="{317F28B1-1A9A-4D19-9420-F5D4674A7870}"/>
              </a:ext>
            </a:extLst>
          </p:cNvPr>
          <p:cNvSpPr>
            <a:spLocks noGrp="1"/>
          </p:cNvSpPr>
          <p:nvPr>
            <p:ph sz="half" idx="1"/>
          </p:nvPr>
        </p:nvSpPr>
        <p:spPr>
          <a:xfrm>
            <a:off x="1447331" y="2010878"/>
            <a:ext cx="3955179" cy="3448595"/>
          </a:xfrm>
        </p:spPr>
        <p:txBody>
          <a:bodyPr>
            <a:normAutofit fontScale="25000" lnSpcReduction="20000"/>
          </a:bodyPr>
          <a:lstStyle/>
          <a:p>
            <a:r>
              <a:rPr lang="en-US" sz="5600" dirty="0"/>
              <a:t>3% Is Automatically Withdrawn From You Paychecks</a:t>
            </a:r>
          </a:p>
          <a:p>
            <a:r>
              <a:rPr lang="en-US" sz="5600" dirty="0"/>
              <a:t>The District Contributes The </a:t>
            </a:r>
            <a:r>
              <a:rPr lang="en-US" sz="5600" u="sng" dirty="0"/>
              <a:t>FRS Regulated Rate</a:t>
            </a:r>
          </a:p>
          <a:p>
            <a:r>
              <a:rPr lang="en-US" sz="5600" dirty="0"/>
              <a:t>Please Contact The Florida Retirement System For More Information: 1-888-738-2252</a:t>
            </a:r>
          </a:p>
          <a:p>
            <a:r>
              <a:rPr lang="en-US" sz="5600" dirty="0"/>
              <a:t>You Will Be Eligible For Full Retirement At Age 65 Or 32 Years Of Service, Which Comes First, But You Must Be Vested. You Are Vested In The Pension Plan After Eight Years Of Service. You Are Vested In The Investment Plan After One Year Of Service. </a:t>
            </a:r>
          </a:p>
          <a:p>
            <a:pPr marL="457200" lvl="1" indent="0">
              <a:buNone/>
            </a:pPr>
            <a:endParaRPr lang="en-US" sz="2400" b="1" dirty="0">
              <a:solidFill>
                <a:srgbClr val="FEFEFE"/>
              </a:solidFill>
            </a:endParaRPr>
          </a:p>
        </p:txBody>
      </p:sp>
      <p:sp>
        <p:nvSpPr>
          <p:cNvPr id="6" name="Content Placeholder 5">
            <a:extLst>
              <a:ext uri="{FF2B5EF4-FFF2-40B4-BE49-F238E27FC236}">
                <a16:creationId xmlns:a16="http://schemas.microsoft.com/office/drawing/2014/main" id="{913F9E8C-C13A-4A2D-BB20-20B972A74CC5}"/>
              </a:ext>
            </a:extLst>
          </p:cNvPr>
          <p:cNvSpPr>
            <a:spLocks noGrp="1"/>
          </p:cNvSpPr>
          <p:nvPr>
            <p:ph sz="half" idx="2"/>
          </p:nvPr>
        </p:nvSpPr>
        <p:spPr>
          <a:xfrm>
            <a:off x="5603846" y="2017343"/>
            <a:ext cx="5863904" cy="3441520"/>
          </a:xfrm>
        </p:spPr>
        <p:txBody>
          <a:bodyPr>
            <a:normAutofit fontScale="25000" lnSpcReduction="20000"/>
          </a:bodyPr>
          <a:lstStyle/>
          <a:p>
            <a:pPr marL="457200" lvl="1" indent="0">
              <a:buNone/>
            </a:pPr>
            <a:r>
              <a:rPr lang="en-US" sz="5600" b="1" dirty="0"/>
              <a:t>Selecting Your Retirement Plan:</a:t>
            </a:r>
          </a:p>
          <a:p>
            <a:r>
              <a:rPr lang="en-US" sz="5600" dirty="0"/>
              <a:t>FRS Will Mail You A 6-digit Pin 30 days after hire date. </a:t>
            </a:r>
          </a:p>
          <a:p>
            <a:r>
              <a:rPr lang="en-US" sz="5600" dirty="0"/>
              <a:t>Complete Your New Hire Benefit Enrollment (30 Day Deadline) Before Selecting Your Retirement Plan (8 Month Deadline)</a:t>
            </a:r>
          </a:p>
          <a:p>
            <a:r>
              <a:rPr lang="en-US" sz="5600" dirty="0"/>
              <a:t>After You Get Your Pin, Login To FRS And Choose The Plan You Want To Contribute </a:t>
            </a:r>
          </a:p>
          <a:p>
            <a:pPr lvl="1"/>
            <a:r>
              <a:rPr lang="en-US" sz="5600" dirty="0"/>
              <a:t>Investment Vs Pension</a:t>
            </a:r>
          </a:p>
          <a:p>
            <a:pPr lvl="2"/>
            <a:r>
              <a:rPr lang="en-US" sz="5600" dirty="0"/>
              <a:t>You Will Be Placed In The Pension Plan Until You Make You Selection. If You Do Not Make Your Selection, You Will Automatically Default To The Investment Plan On Month Nine. </a:t>
            </a:r>
          </a:p>
          <a:p>
            <a:r>
              <a:rPr lang="en-US" sz="5600" dirty="0"/>
              <a:t>After Initial Plan selection, You Have A 1-time Life-time Change Allowance To Switch Plans In The Future. </a:t>
            </a:r>
            <a:endParaRPr lang="en-US" sz="5600" dirty="0">
              <a:solidFill>
                <a:srgbClr val="FEFEFE"/>
              </a:solidFill>
            </a:endParaRPr>
          </a:p>
          <a:p>
            <a:endParaRPr lang="en-US" dirty="0"/>
          </a:p>
        </p:txBody>
      </p:sp>
      <p:sp>
        <p:nvSpPr>
          <p:cNvPr id="7" name="TextBox 6">
            <a:extLst>
              <a:ext uri="{FF2B5EF4-FFF2-40B4-BE49-F238E27FC236}">
                <a16:creationId xmlns:a16="http://schemas.microsoft.com/office/drawing/2014/main" id="{552E5C45-EA1B-4913-BB9F-BB7EA6760920}"/>
              </a:ext>
            </a:extLst>
          </p:cNvPr>
          <p:cNvSpPr txBox="1"/>
          <p:nvPr/>
        </p:nvSpPr>
        <p:spPr>
          <a:xfrm>
            <a:off x="3322040" y="5008228"/>
            <a:ext cx="2281806" cy="369332"/>
          </a:xfrm>
          <a:prstGeom prst="rect">
            <a:avLst/>
          </a:prstGeom>
          <a:noFill/>
        </p:spPr>
        <p:txBody>
          <a:bodyPr wrap="square" rtlCol="0">
            <a:spAutoFit/>
          </a:bodyPr>
          <a:lstStyle/>
          <a:p>
            <a:endParaRPr lang="en-US" dirty="0"/>
          </a:p>
        </p:txBody>
      </p:sp>
      <p:pic>
        <p:nvPicPr>
          <p:cNvPr id="9" name="FRS New">
            <a:hlinkClick r:id="" action="ppaction://media"/>
            <a:extLst>
              <a:ext uri="{FF2B5EF4-FFF2-40B4-BE49-F238E27FC236}">
                <a16:creationId xmlns:a16="http://schemas.microsoft.com/office/drawing/2014/main" id="{6BDAD0F8-FCFF-454F-9DB7-88B23C3214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6395" y="5342598"/>
            <a:ext cx="609600" cy="609600"/>
          </a:xfrm>
          <a:prstGeom prst="rect">
            <a:avLst/>
          </a:prstGeom>
        </p:spPr>
      </p:pic>
    </p:spTree>
    <p:extLst>
      <p:ext uri="{BB962C8B-B14F-4D97-AF65-F5344CB8AC3E}">
        <p14:creationId xmlns:p14="http://schemas.microsoft.com/office/powerpoint/2010/main" val="4010403370"/>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A7AE1-AF77-4FB3-985A-1FCC5AC6EA35}"/>
              </a:ext>
            </a:extLst>
          </p:cNvPr>
          <p:cNvSpPr>
            <a:spLocks noGrp="1"/>
          </p:cNvSpPr>
          <p:nvPr>
            <p:ph type="title"/>
          </p:nvPr>
        </p:nvSpPr>
        <p:spPr>
          <a:xfrm>
            <a:off x="1451579" y="804519"/>
            <a:ext cx="6727687" cy="1049235"/>
          </a:xfrm>
        </p:spPr>
        <p:txBody>
          <a:bodyPr>
            <a:normAutofit/>
          </a:bodyPr>
          <a:lstStyle/>
          <a:p>
            <a:pPr algn="ctr"/>
            <a:r>
              <a:rPr lang="en-US" sz="2400" b="1" dirty="0">
                <a:hlinkClick r:id="rId5">
                  <a:extLst>
                    <a:ext uri="{A12FA001-AC4F-418D-AE19-62706E023703}">
                      <ahyp:hlinkClr xmlns:ahyp="http://schemas.microsoft.com/office/drawing/2018/hyperlinkcolor" val="tx"/>
                    </a:ext>
                  </a:extLst>
                </a:hlinkClick>
              </a:rPr>
              <a:t>Voluntary retirement plan’s</a:t>
            </a:r>
            <a:endParaRPr lang="en-US" sz="2400" b="1" dirty="0"/>
          </a:p>
        </p:txBody>
      </p:sp>
      <p:sp>
        <p:nvSpPr>
          <p:cNvPr id="3" name="Content Placeholder 2">
            <a:extLst>
              <a:ext uri="{FF2B5EF4-FFF2-40B4-BE49-F238E27FC236}">
                <a16:creationId xmlns:a16="http://schemas.microsoft.com/office/drawing/2014/main" id="{35D8B008-8B4E-4D22-81C6-2AB624843DFD}"/>
              </a:ext>
            </a:extLst>
          </p:cNvPr>
          <p:cNvSpPr>
            <a:spLocks noGrp="1"/>
          </p:cNvSpPr>
          <p:nvPr>
            <p:ph idx="1"/>
          </p:nvPr>
        </p:nvSpPr>
        <p:spPr>
          <a:xfrm>
            <a:off x="1451579" y="1933459"/>
            <a:ext cx="6022867" cy="3977196"/>
          </a:xfrm>
        </p:spPr>
        <p:txBody>
          <a:bodyPr anchor="t">
            <a:normAutofit/>
          </a:bodyPr>
          <a:lstStyle/>
          <a:p>
            <a:r>
              <a:rPr lang="en-US" dirty="0"/>
              <a:t>For voluntary retirement savings options please follow the link below or go to the Risk Management Page On The District Website.</a:t>
            </a:r>
          </a:p>
          <a:p>
            <a:r>
              <a:rPr lang="en-US" dirty="0"/>
              <a:t>403(b) / 457(b) / ROTH </a:t>
            </a:r>
          </a:p>
          <a:p>
            <a:r>
              <a:rPr lang="en-US" dirty="0"/>
              <a:t>Enrollment Is Completed Through an Authorized TSA Agent.</a:t>
            </a:r>
          </a:p>
          <a:p>
            <a:r>
              <a:rPr lang="en-US" dirty="0">
                <a:hlinkClick r:id="rId5"/>
              </a:rPr>
              <a:t>TSA Information Link</a:t>
            </a:r>
            <a:endParaRPr lang="en-US" dirty="0"/>
          </a:p>
          <a:p>
            <a:endParaRPr lang="en-US" dirty="0"/>
          </a:p>
        </p:txBody>
      </p:sp>
      <p:pic>
        <p:nvPicPr>
          <p:cNvPr id="4" name="Picture 3">
            <a:extLst>
              <a:ext uri="{FF2B5EF4-FFF2-40B4-BE49-F238E27FC236}">
                <a16:creationId xmlns:a16="http://schemas.microsoft.com/office/drawing/2014/main" id="{162DD64D-6312-4523-9314-C4879A627835}"/>
              </a:ext>
            </a:extLst>
          </p:cNvPr>
          <p:cNvPicPr>
            <a:picLocks noChangeAspect="1"/>
          </p:cNvPicPr>
          <p:nvPr/>
        </p:nvPicPr>
        <p:blipFill>
          <a:blip r:embed="rId6"/>
          <a:stretch>
            <a:fillRect/>
          </a:stretch>
        </p:blipFill>
        <p:spPr>
          <a:xfrm>
            <a:off x="8094104" y="804519"/>
            <a:ext cx="3720281" cy="4813818"/>
          </a:xfrm>
          <a:prstGeom prst="rect">
            <a:avLst/>
          </a:prstGeom>
        </p:spPr>
      </p:pic>
      <p:pic>
        <p:nvPicPr>
          <p:cNvPr id="7" name="TSA new (2)">
            <a:hlinkClick r:id="" action="ppaction://media"/>
            <a:extLst>
              <a:ext uri="{FF2B5EF4-FFF2-40B4-BE49-F238E27FC236}">
                <a16:creationId xmlns:a16="http://schemas.microsoft.com/office/drawing/2014/main" id="{392F0A19-D794-4541-BBC8-5A75F8F184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115" y="5447851"/>
            <a:ext cx="609600" cy="609600"/>
          </a:xfrm>
          <a:prstGeom prst="rect">
            <a:avLst/>
          </a:prstGeom>
        </p:spPr>
      </p:pic>
    </p:spTree>
    <p:extLst>
      <p:ext uri="{BB962C8B-B14F-4D97-AF65-F5344CB8AC3E}">
        <p14:creationId xmlns:p14="http://schemas.microsoft.com/office/powerpoint/2010/main" val="3241191216"/>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0967C-EA6A-4C84-86CF-2D5C5753396B}"/>
              </a:ext>
            </a:extLst>
          </p:cNvPr>
          <p:cNvSpPr>
            <a:spLocks noGrp="1"/>
          </p:cNvSpPr>
          <p:nvPr>
            <p:ph type="title"/>
          </p:nvPr>
        </p:nvSpPr>
        <p:spPr>
          <a:xfrm>
            <a:off x="1141413" y="679508"/>
            <a:ext cx="8619963" cy="1175034"/>
          </a:xfrm>
        </p:spPr>
        <p:txBody>
          <a:bodyPr/>
          <a:lstStyle/>
          <a:p>
            <a:pPr algn="ctr"/>
            <a:r>
              <a:rPr lang="en-US" b="1" dirty="0"/>
              <a:t>Overview of topics</a:t>
            </a:r>
          </a:p>
        </p:txBody>
      </p:sp>
      <p:sp>
        <p:nvSpPr>
          <p:cNvPr id="3" name="Content Placeholder 2">
            <a:extLst>
              <a:ext uri="{FF2B5EF4-FFF2-40B4-BE49-F238E27FC236}">
                <a16:creationId xmlns:a16="http://schemas.microsoft.com/office/drawing/2014/main" id="{FFEFDE31-ADBB-429A-9C2F-DE565F7CF031}"/>
              </a:ext>
            </a:extLst>
          </p:cNvPr>
          <p:cNvSpPr>
            <a:spLocks noGrp="1"/>
          </p:cNvSpPr>
          <p:nvPr>
            <p:ph idx="1"/>
          </p:nvPr>
        </p:nvSpPr>
        <p:spPr>
          <a:xfrm>
            <a:off x="1141413" y="2001537"/>
            <a:ext cx="9000878" cy="3850546"/>
          </a:xfrm>
        </p:spPr>
        <p:txBody>
          <a:bodyPr numCol="2" anchor="t">
            <a:normAutofit/>
          </a:bodyPr>
          <a:lstStyle/>
          <a:p>
            <a:r>
              <a:rPr lang="en-US" dirty="0">
                <a:hlinkClick r:id="rId5" action="ppaction://hlinksldjump"/>
              </a:rPr>
              <a:t>Enrollment Opportunity's</a:t>
            </a:r>
            <a:endParaRPr lang="en-US" dirty="0"/>
          </a:p>
          <a:p>
            <a:r>
              <a:rPr lang="en-US" dirty="0">
                <a:hlinkClick r:id="rId6" action="ppaction://hlinksldjump"/>
              </a:rPr>
              <a:t>Health Benefits</a:t>
            </a:r>
            <a:endParaRPr lang="en-US" dirty="0"/>
          </a:p>
          <a:p>
            <a:r>
              <a:rPr lang="en-US" dirty="0">
                <a:hlinkClick r:id="rId7" action="ppaction://hlinksldjump"/>
              </a:rPr>
              <a:t>In-hospital Indemnity Plan</a:t>
            </a:r>
            <a:endParaRPr lang="en-US" dirty="0"/>
          </a:p>
          <a:p>
            <a:r>
              <a:rPr lang="en-US" dirty="0">
                <a:hlinkClick r:id="rId8" action="ppaction://hlinksldjump"/>
              </a:rPr>
              <a:t>Dental Benefits</a:t>
            </a:r>
            <a:endParaRPr lang="en-US" dirty="0"/>
          </a:p>
          <a:p>
            <a:r>
              <a:rPr lang="en-US" dirty="0">
                <a:hlinkClick r:id="rId9" action="ppaction://hlinksldjump"/>
              </a:rPr>
              <a:t>Vision Benefits</a:t>
            </a:r>
            <a:endParaRPr lang="en-US" dirty="0"/>
          </a:p>
          <a:p>
            <a:r>
              <a:rPr lang="en-US" dirty="0">
                <a:hlinkClick r:id="rId10" action="ppaction://hlinksldjump"/>
              </a:rPr>
              <a:t>Medical Expense Accounts</a:t>
            </a:r>
            <a:endParaRPr lang="en-US" dirty="0"/>
          </a:p>
          <a:p>
            <a:r>
              <a:rPr lang="en-US" dirty="0">
                <a:hlinkClick r:id="rId11" action="ppaction://hlinksldjump"/>
              </a:rPr>
              <a:t>Life Insurance</a:t>
            </a:r>
            <a:endParaRPr lang="en-US" dirty="0"/>
          </a:p>
          <a:p>
            <a:r>
              <a:rPr lang="en-US" dirty="0">
                <a:hlinkClick r:id="rId12" action="ppaction://hlinksldjump"/>
              </a:rPr>
              <a:t>Cigna Supplemental Health</a:t>
            </a:r>
            <a:endParaRPr lang="en-US" dirty="0">
              <a:hlinkClick r:id="rId13" action="ppaction://hlinksldjump"/>
            </a:endParaRPr>
          </a:p>
          <a:p>
            <a:r>
              <a:rPr lang="en-US" dirty="0">
                <a:hlinkClick r:id="rId13" action="ppaction://hlinksldjump"/>
              </a:rPr>
              <a:t>Short &amp; Long Term Disability</a:t>
            </a:r>
            <a:endParaRPr lang="en-US" dirty="0"/>
          </a:p>
          <a:p>
            <a:r>
              <a:rPr lang="en-US" dirty="0">
                <a:hlinkClick r:id="rId14" action="ppaction://hlinksldjump"/>
              </a:rPr>
              <a:t>Florida Retirement Systems</a:t>
            </a:r>
            <a:endParaRPr lang="en-US" dirty="0"/>
          </a:p>
          <a:p>
            <a:r>
              <a:rPr lang="en-US" dirty="0">
                <a:hlinkClick r:id="rId15" action="ppaction://hlinksldjump"/>
              </a:rPr>
              <a:t>Voluntary Retirement Plans</a:t>
            </a:r>
            <a:endParaRPr lang="en-US" dirty="0"/>
          </a:p>
          <a:p>
            <a:r>
              <a:rPr lang="en-US" dirty="0">
                <a:hlinkClick r:id="rId16" action="ppaction://hlinksldjump"/>
              </a:rPr>
              <a:t>Health &amp; Wellness Center</a:t>
            </a:r>
            <a:endParaRPr lang="en-US" dirty="0"/>
          </a:p>
          <a:p>
            <a:r>
              <a:rPr lang="en-US" dirty="0">
                <a:hlinkClick r:id="rId17" action="ppaction://hlinksldjump"/>
              </a:rPr>
              <a:t>Employee Assistance Programs (EAP)</a:t>
            </a:r>
            <a:endParaRPr lang="en-US" dirty="0"/>
          </a:p>
          <a:p>
            <a:r>
              <a:rPr lang="en-US" dirty="0">
                <a:hlinkClick r:id="rId18" action="ppaction://hlinksldjump"/>
              </a:rPr>
              <a:t>Other District Benefits</a:t>
            </a:r>
            <a:endParaRPr lang="en-US" dirty="0"/>
          </a:p>
        </p:txBody>
      </p:sp>
      <p:pic>
        <p:nvPicPr>
          <p:cNvPr id="4" name="Picture 3">
            <a:extLst>
              <a:ext uri="{FF2B5EF4-FFF2-40B4-BE49-F238E27FC236}">
                <a16:creationId xmlns:a16="http://schemas.microsoft.com/office/drawing/2014/main" id="{C8C20C4F-46E2-4713-9490-0918B6969EAB}"/>
              </a:ext>
            </a:extLst>
          </p:cNvPr>
          <p:cNvPicPr>
            <a:picLocks noChangeAspect="1"/>
          </p:cNvPicPr>
          <p:nvPr/>
        </p:nvPicPr>
        <p:blipFill>
          <a:blip r:embed="rId19"/>
          <a:stretch>
            <a:fillRect/>
          </a:stretch>
        </p:blipFill>
        <p:spPr>
          <a:xfrm>
            <a:off x="9362114" y="366320"/>
            <a:ext cx="2426112" cy="3374784"/>
          </a:xfrm>
          <a:prstGeom prst="rect">
            <a:avLst/>
          </a:prstGeom>
        </p:spPr>
      </p:pic>
      <p:pic>
        <p:nvPicPr>
          <p:cNvPr id="6" name="Overview New">
            <a:hlinkClick r:id="" action="ppaction://media"/>
            <a:extLst>
              <a:ext uri="{FF2B5EF4-FFF2-40B4-BE49-F238E27FC236}">
                <a16:creationId xmlns:a16="http://schemas.microsoft.com/office/drawing/2014/main" id="{59638D38-A117-4E3A-818D-BEC22D16EF75}"/>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444650" y="5272067"/>
            <a:ext cx="609600" cy="609600"/>
          </a:xfrm>
          <a:prstGeom prst="rect">
            <a:avLst/>
          </a:prstGeom>
        </p:spPr>
      </p:pic>
    </p:spTree>
    <p:extLst>
      <p:ext uri="{BB962C8B-B14F-4D97-AF65-F5344CB8AC3E}">
        <p14:creationId xmlns:p14="http://schemas.microsoft.com/office/powerpoint/2010/main" val="2415972849"/>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07895-947D-4B2F-BFA5-6DF5EE8CB71C}"/>
              </a:ext>
            </a:extLst>
          </p:cNvPr>
          <p:cNvSpPr>
            <a:spLocks noGrp="1"/>
          </p:cNvSpPr>
          <p:nvPr>
            <p:ph type="title"/>
          </p:nvPr>
        </p:nvSpPr>
        <p:spPr>
          <a:xfrm>
            <a:off x="1451579" y="704675"/>
            <a:ext cx="6786410" cy="1149079"/>
          </a:xfrm>
        </p:spPr>
        <p:txBody>
          <a:bodyPr>
            <a:normAutofit/>
          </a:bodyPr>
          <a:lstStyle/>
          <a:p>
            <a:pPr algn="ctr"/>
            <a:r>
              <a:rPr lang="en-US" sz="2800" b="1" dirty="0">
                <a:hlinkClick r:id="rId5">
                  <a:extLst>
                    <a:ext uri="{A12FA001-AC4F-418D-AE19-62706E023703}">
                      <ahyp:hlinkClr xmlns:ahyp="http://schemas.microsoft.com/office/drawing/2018/hyperlinkcolor" val="tx"/>
                    </a:ext>
                  </a:extLst>
                </a:hlinkClick>
              </a:rPr>
              <a:t>Health &amp; wellness center</a:t>
            </a:r>
            <a:endParaRPr lang="en-US" sz="2800" b="1" dirty="0"/>
          </a:p>
        </p:txBody>
      </p:sp>
      <p:sp>
        <p:nvSpPr>
          <p:cNvPr id="3" name="Content Placeholder 2">
            <a:extLst>
              <a:ext uri="{FF2B5EF4-FFF2-40B4-BE49-F238E27FC236}">
                <a16:creationId xmlns:a16="http://schemas.microsoft.com/office/drawing/2014/main" id="{640B9481-6B90-40C0-8674-80EBBD52E00D}"/>
              </a:ext>
            </a:extLst>
          </p:cNvPr>
          <p:cNvSpPr>
            <a:spLocks noGrp="1"/>
          </p:cNvSpPr>
          <p:nvPr>
            <p:ph idx="1"/>
          </p:nvPr>
        </p:nvSpPr>
        <p:spPr>
          <a:xfrm>
            <a:off x="839789" y="2158409"/>
            <a:ext cx="10512423" cy="3994916"/>
          </a:xfrm>
        </p:spPr>
        <p:txBody>
          <a:bodyPr>
            <a:normAutofit fontScale="85000" lnSpcReduction="20000"/>
          </a:bodyPr>
          <a:lstStyle/>
          <a:p>
            <a:r>
              <a:rPr lang="en-US" sz="2300" dirty="0"/>
              <a:t>Available for employees and their dependents (covered by district insurance) over the age of 6 years.</a:t>
            </a:r>
          </a:p>
          <a:p>
            <a:pPr lvl="2"/>
            <a:r>
              <a:rPr lang="en-US" sz="1900" dirty="0"/>
              <a:t>HSA $25 copay/ Both HRA plans are Free</a:t>
            </a:r>
          </a:p>
          <a:p>
            <a:r>
              <a:rPr lang="en-US" sz="2300" dirty="0"/>
              <a:t>Employees can use Marathon regardless if they are covered by district insurance.</a:t>
            </a:r>
          </a:p>
          <a:p>
            <a:pPr lvl="2"/>
            <a:r>
              <a:rPr lang="en-US" sz="1900" dirty="0"/>
              <a:t>$25 copay</a:t>
            </a:r>
          </a:p>
          <a:p>
            <a:pPr lvl="7"/>
            <a:r>
              <a:rPr lang="en-US" sz="2000" b="1" dirty="0">
                <a:hlinkClick r:id="rId6">
                  <a:extLst>
                    <a:ext uri="{A12FA001-AC4F-418D-AE19-62706E023703}">
                      <ahyp:hlinkClr xmlns:ahyp="http://schemas.microsoft.com/office/drawing/2018/hyperlinkcolor" val="tx"/>
                    </a:ext>
                  </a:extLst>
                </a:hlinkClick>
              </a:rPr>
              <a:t>Some Serviced Provided:</a:t>
            </a:r>
            <a:endParaRPr lang="en-US" sz="2000" b="1" dirty="0"/>
          </a:p>
          <a:p>
            <a:pPr lvl="8"/>
            <a:r>
              <a:rPr lang="en-US" sz="2100" dirty="0"/>
              <a:t>Care for common illnesses</a:t>
            </a:r>
          </a:p>
          <a:p>
            <a:pPr lvl="8"/>
            <a:r>
              <a:rPr lang="en-US" sz="2100" dirty="0"/>
              <a:t>Lab work</a:t>
            </a:r>
          </a:p>
          <a:p>
            <a:pPr lvl="8"/>
            <a:r>
              <a:rPr lang="en-US" sz="2100" dirty="0"/>
              <a:t>Medication for conditions treated at center</a:t>
            </a:r>
          </a:p>
          <a:p>
            <a:pPr lvl="8"/>
            <a:r>
              <a:rPr lang="en-US" sz="2100" dirty="0"/>
              <a:t>Health Coaching</a:t>
            </a:r>
          </a:p>
          <a:p>
            <a:pPr lvl="8"/>
            <a:r>
              <a:rPr lang="en-US" sz="2100" dirty="0">
                <a:hlinkClick r:id="rId7">
                  <a:extLst>
                    <a:ext uri="{A12FA001-AC4F-418D-AE19-62706E023703}">
                      <ahyp:hlinkClr xmlns:ahyp="http://schemas.microsoft.com/office/drawing/2018/hyperlinkcolor" val="tx"/>
                    </a:ext>
                  </a:extLst>
                </a:hlinkClick>
              </a:rPr>
              <a:t>Annual Health Assessments</a:t>
            </a:r>
            <a:endParaRPr lang="en-US" sz="2100" dirty="0"/>
          </a:p>
          <a:p>
            <a:endParaRPr lang="en-US" dirty="0"/>
          </a:p>
          <a:p>
            <a:endParaRPr lang="en-US" dirty="0"/>
          </a:p>
        </p:txBody>
      </p:sp>
      <p:pic>
        <p:nvPicPr>
          <p:cNvPr id="4" name="Picture 3">
            <a:extLst>
              <a:ext uri="{FF2B5EF4-FFF2-40B4-BE49-F238E27FC236}">
                <a16:creationId xmlns:a16="http://schemas.microsoft.com/office/drawing/2014/main" id="{4251926C-DB7D-4098-A458-BEA2EF4A3E1E}"/>
              </a:ext>
            </a:extLst>
          </p:cNvPr>
          <p:cNvPicPr>
            <a:picLocks noChangeAspect="1"/>
          </p:cNvPicPr>
          <p:nvPr/>
        </p:nvPicPr>
        <p:blipFill>
          <a:blip r:embed="rId8"/>
          <a:stretch>
            <a:fillRect/>
          </a:stretch>
        </p:blipFill>
        <p:spPr>
          <a:xfrm>
            <a:off x="8509660" y="303321"/>
            <a:ext cx="3289963" cy="1855088"/>
          </a:xfrm>
          <a:prstGeom prst="rect">
            <a:avLst/>
          </a:prstGeom>
        </p:spPr>
      </p:pic>
      <p:pic>
        <p:nvPicPr>
          <p:cNvPr id="5" name="Picture 4">
            <a:extLst>
              <a:ext uri="{FF2B5EF4-FFF2-40B4-BE49-F238E27FC236}">
                <a16:creationId xmlns:a16="http://schemas.microsoft.com/office/drawing/2014/main" id="{900E6CE4-7CD6-4110-A399-618CCF0C3DD1}"/>
              </a:ext>
            </a:extLst>
          </p:cNvPr>
          <p:cNvPicPr>
            <a:picLocks noChangeAspect="1"/>
          </p:cNvPicPr>
          <p:nvPr/>
        </p:nvPicPr>
        <p:blipFill>
          <a:blip r:embed="rId9"/>
          <a:stretch>
            <a:fillRect/>
          </a:stretch>
        </p:blipFill>
        <p:spPr>
          <a:xfrm>
            <a:off x="839789" y="3916627"/>
            <a:ext cx="2988528" cy="2236698"/>
          </a:xfrm>
          <a:prstGeom prst="rect">
            <a:avLst/>
          </a:prstGeom>
        </p:spPr>
      </p:pic>
      <p:pic>
        <p:nvPicPr>
          <p:cNvPr id="7" name="Marathon new">
            <a:hlinkClick r:id="" action="ppaction://media"/>
            <a:extLst>
              <a:ext uri="{FF2B5EF4-FFF2-40B4-BE49-F238E27FC236}">
                <a16:creationId xmlns:a16="http://schemas.microsoft.com/office/drawing/2014/main" id="{D31EB386-F747-4022-ACD7-24E8BA16E54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0189" y="6007249"/>
            <a:ext cx="609600" cy="609600"/>
          </a:xfrm>
          <a:prstGeom prst="rect">
            <a:avLst/>
          </a:prstGeom>
        </p:spPr>
      </p:pic>
    </p:spTree>
    <p:extLst>
      <p:ext uri="{BB962C8B-B14F-4D97-AF65-F5344CB8AC3E}">
        <p14:creationId xmlns:p14="http://schemas.microsoft.com/office/powerpoint/2010/main" val="578643513"/>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96E50-E729-4051-85E1-F1DAAF147811}"/>
              </a:ext>
            </a:extLst>
          </p:cNvPr>
          <p:cNvSpPr>
            <a:spLocks noGrp="1"/>
          </p:cNvSpPr>
          <p:nvPr>
            <p:ph type="title"/>
          </p:nvPr>
        </p:nvSpPr>
        <p:spPr>
          <a:xfrm>
            <a:off x="1451295" y="725649"/>
            <a:ext cx="7396249" cy="1267097"/>
          </a:xfrm>
        </p:spPr>
        <p:txBody>
          <a:bodyPr/>
          <a:lstStyle/>
          <a:p>
            <a:pPr algn="ctr"/>
            <a:r>
              <a:rPr lang="en-US" dirty="0"/>
              <a:t>Wellness Program</a:t>
            </a:r>
          </a:p>
        </p:txBody>
      </p:sp>
      <p:sp>
        <p:nvSpPr>
          <p:cNvPr id="3" name="Content Placeholder 2">
            <a:extLst>
              <a:ext uri="{FF2B5EF4-FFF2-40B4-BE49-F238E27FC236}">
                <a16:creationId xmlns:a16="http://schemas.microsoft.com/office/drawing/2014/main" id="{B36FEECA-0743-43A3-93C0-C38F94033A9E}"/>
              </a:ext>
            </a:extLst>
          </p:cNvPr>
          <p:cNvSpPr>
            <a:spLocks noGrp="1"/>
          </p:cNvSpPr>
          <p:nvPr>
            <p:ph sz="half" idx="1"/>
          </p:nvPr>
        </p:nvSpPr>
        <p:spPr>
          <a:xfrm>
            <a:off x="595616" y="2491530"/>
            <a:ext cx="4949507" cy="3151910"/>
          </a:xfrm>
        </p:spPr>
        <p:txBody>
          <a:bodyPr>
            <a:normAutofit/>
          </a:bodyPr>
          <a:lstStyle/>
          <a:p>
            <a:pPr marL="0" indent="0">
              <a:buNone/>
            </a:pPr>
            <a:r>
              <a:rPr lang="en-US" b="1" dirty="0"/>
              <a:t>COMPREHENSIVE HEALTH REVIEW </a:t>
            </a:r>
          </a:p>
          <a:p>
            <a:r>
              <a:rPr lang="en-US" sz="1400" dirty="0"/>
              <a:t>ONLINE RISK ASSESSMENT</a:t>
            </a:r>
          </a:p>
          <a:p>
            <a:r>
              <a:rPr lang="en-US" sz="1400" dirty="0"/>
              <a:t>BIOMETRIC SCREENING (FINGER STICK) </a:t>
            </a:r>
          </a:p>
          <a:p>
            <a:r>
              <a:rPr lang="en-US" sz="1400" dirty="0"/>
              <a:t>BE TOBACCO FREE OR COMPLETE A SMOKING CESSATION COURSE</a:t>
            </a:r>
          </a:p>
          <a:p>
            <a:r>
              <a:rPr lang="en-US" sz="1400" dirty="0"/>
              <a:t>GO OVER ALL OF YOUR RESULTS</a:t>
            </a:r>
          </a:p>
          <a:p>
            <a:endParaRPr lang="en-US" dirty="0"/>
          </a:p>
        </p:txBody>
      </p:sp>
      <p:sp>
        <p:nvSpPr>
          <p:cNvPr id="5" name="Content Placeholder 4">
            <a:extLst>
              <a:ext uri="{FF2B5EF4-FFF2-40B4-BE49-F238E27FC236}">
                <a16:creationId xmlns:a16="http://schemas.microsoft.com/office/drawing/2014/main" id="{C4F23184-261A-465A-8450-330A21C872DF}"/>
              </a:ext>
            </a:extLst>
          </p:cNvPr>
          <p:cNvSpPr>
            <a:spLocks noGrp="1"/>
          </p:cNvSpPr>
          <p:nvPr>
            <p:ph sz="half" idx="2"/>
          </p:nvPr>
        </p:nvSpPr>
        <p:spPr>
          <a:xfrm>
            <a:off x="5545124" y="2491530"/>
            <a:ext cx="6434356" cy="3640821"/>
          </a:xfrm>
        </p:spPr>
        <p:txBody>
          <a:bodyPr>
            <a:normAutofit/>
          </a:bodyPr>
          <a:lstStyle/>
          <a:p>
            <a:r>
              <a:rPr lang="en-US" sz="1400" dirty="0"/>
              <a:t>THIS WELLNESS ASSESSMENT IS FREE TO EMPLOYEES AND THEIR </a:t>
            </a:r>
            <a:r>
              <a:rPr lang="en-US" sz="1400" dirty="0">
                <a:solidFill>
                  <a:srgbClr val="FF0000"/>
                </a:solidFill>
              </a:rPr>
              <a:t>INSURED</a:t>
            </a:r>
            <a:r>
              <a:rPr lang="en-US" sz="1400" dirty="0"/>
              <a:t> SPOUSE.</a:t>
            </a:r>
          </a:p>
          <a:p>
            <a:r>
              <a:rPr lang="en-US" sz="1400" dirty="0"/>
              <a:t>WHEN YOU COMPLETE ALL OF THE STEPS OF THE COMPREHENSIVE HEALTH REVIEW, YOU WILL QUALIFY FOR AN EXTRA INCENTIVE ON YOUR PAYCHECKS! </a:t>
            </a:r>
          </a:p>
          <a:p>
            <a:r>
              <a:rPr lang="en-US" sz="1400" dirty="0"/>
              <a:t>EMPLOYEES RECEIVE $40/MONTH FOR A YEAR; SPOUSES RECEIVE $30/MONTH FOR A YEAR (HAS TO BE RENEWED YEARLY)</a:t>
            </a:r>
          </a:p>
          <a:p>
            <a:r>
              <a:rPr lang="en-US" sz="1400" dirty="0"/>
              <a:t>THAT IS A POSSIBLE EXTRA $70 EACH MONTH FOR COMPLETING YOUR FREE CHR!</a:t>
            </a:r>
          </a:p>
          <a:p>
            <a:r>
              <a:rPr lang="en-US" sz="1400" dirty="0"/>
              <a:t>SCHEDULE YOUR APPOINTMENT THROUGH YOUR ONLINE PORTAL OR BY CALLING MARATHON HEALTH</a:t>
            </a:r>
          </a:p>
          <a:p>
            <a:endParaRPr lang="en-US" dirty="0"/>
          </a:p>
        </p:txBody>
      </p:sp>
      <p:pic>
        <p:nvPicPr>
          <p:cNvPr id="4" name="Picture 2" descr="Employee Health &amp; Wellness">
            <a:extLst>
              <a:ext uri="{FF2B5EF4-FFF2-40B4-BE49-F238E27FC236}">
                <a16:creationId xmlns:a16="http://schemas.microsoft.com/office/drawing/2014/main" id="{63D56154-E511-4E4F-98DF-96BDBA2A51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7544" y="170873"/>
            <a:ext cx="2269179" cy="2226365"/>
          </a:xfrm>
          <a:prstGeom prst="rect">
            <a:avLst/>
          </a:prstGeom>
          <a:noFill/>
          <a:extLst>
            <a:ext uri="{909E8E84-426E-40DD-AFC4-6F175D3DCCD1}">
              <a14:hiddenFill xmlns:a14="http://schemas.microsoft.com/office/drawing/2010/main">
                <a:solidFill>
                  <a:srgbClr val="FFFFFF"/>
                </a:solidFill>
              </a14:hiddenFill>
            </a:ext>
          </a:extLst>
        </p:spPr>
      </p:pic>
      <p:pic>
        <p:nvPicPr>
          <p:cNvPr id="7" name="wellness new">
            <a:hlinkClick r:id="" action="ppaction://media"/>
            <a:extLst>
              <a:ext uri="{FF2B5EF4-FFF2-40B4-BE49-F238E27FC236}">
                <a16:creationId xmlns:a16="http://schemas.microsoft.com/office/drawing/2014/main" id="{DC147DA8-B2E6-4697-B4F8-D8595A3633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6164" y="5338640"/>
            <a:ext cx="609600" cy="609600"/>
          </a:xfrm>
          <a:prstGeom prst="rect">
            <a:avLst/>
          </a:prstGeom>
        </p:spPr>
      </p:pic>
    </p:spTree>
    <p:extLst>
      <p:ext uri="{BB962C8B-B14F-4D97-AF65-F5344CB8AC3E}">
        <p14:creationId xmlns:p14="http://schemas.microsoft.com/office/powerpoint/2010/main" val="683319942"/>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A36B4-8E4B-400C-917D-C9C2D3E2CA44}"/>
              </a:ext>
            </a:extLst>
          </p:cNvPr>
          <p:cNvSpPr>
            <a:spLocks noGrp="1"/>
          </p:cNvSpPr>
          <p:nvPr>
            <p:ph type="title"/>
          </p:nvPr>
        </p:nvSpPr>
        <p:spPr>
          <a:xfrm>
            <a:off x="1451579" y="679508"/>
            <a:ext cx="9603275" cy="1174246"/>
          </a:xfrm>
        </p:spPr>
        <p:txBody>
          <a:bodyPr>
            <a:normAutofit/>
          </a:bodyPr>
          <a:lstStyle/>
          <a:p>
            <a:pPr algn="ctr"/>
            <a:r>
              <a:rPr lang="en-US" sz="2800" b="1" dirty="0">
                <a:hlinkClick r:id="rId5">
                  <a:extLst>
                    <a:ext uri="{A12FA001-AC4F-418D-AE19-62706E023703}">
                      <ahyp:hlinkClr xmlns:ahyp="http://schemas.microsoft.com/office/drawing/2018/hyperlinkcolor" val="tx"/>
                    </a:ext>
                  </a:extLst>
                </a:hlinkClick>
              </a:rPr>
              <a:t>Employee assistance program (</a:t>
            </a:r>
            <a:r>
              <a:rPr lang="en-US" sz="2800" b="1" dirty="0" err="1">
                <a:hlinkClick r:id="rId5">
                  <a:extLst>
                    <a:ext uri="{A12FA001-AC4F-418D-AE19-62706E023703}">
                      <ahyp:hlinkClr xmlns:ahyp="http://schemas.microsoft.com/office/drawing/2018/hyperlinkcolor" val="tx"/>
                    </a:ext>
                  </a:extLst>
                </a:hlinkClick>
              </a:rPr>
              <a:t>eap</a:t>
            </a:r>
            <a:r>
              <a:rPr lang="en-US" sz="2800" b="1" dirty="0">
                <a:hlinkClick r:id="rId5">
                  <a:extLst>
                    <a:ext uri="{A12FA001-AC4F-418D-AE19-62706E023703}">
                      <ahyp:hlinkClr xmlns:ahyp="http://schemas.microsoft.com/office/drawing/2018/hyperlinkcolor" val="tx"/>
                    </a:ext>
                  </a:extLst>
                </a:hlinkClick>
              </a:rPr>
              <a:t>)</a:t>
            </a:r>
            <a:endParaRPr lang="en-US" sz="2800" b="1" dirty="0"/>
          </a:p>
        </p:txBody>
      </p:sp>
      <p:sp>
        <p:nvSpPr>
          <p:cNvPr id="3" name="Content Placeholder 2">
            <a:extLst>
              <a:ext uri="{FF2B5EF4-FFF2-40B4-BE49-F238E27FC236}">
                <a16:creationId xmlns:a16="http://schemas.microsoft.com/office/drawing/2014/main" id="{61A1F1E4-D79E-4DEC-88BE-EEF6807FD0E9}"/>
              </a:ext>
            </a:extLst>
          </p:cNvPr>
          <p:cNvSpPr>
            <a:spLocks noGrp="1"/>
          </p:cNvSpPr>
          <p:nvPr>
            <p:ph idx="1"/>
          </p:nvPr>
        </p:nvSpPr>
        <p:spPr>
          <a:xfrm>
            <a:off x="1451579" y="2262909"/>
            <a:ext cx="9595832" cy="3030545"/>
          </a:xfrm>
        </p:spPr>
        <p:txBody>
          <a:bodyPr/>
          <a:lstStyle/>
          <a:p>
            <a:r>
              <a:rPr lang="en-US" dirty="0"/>
              <a:t>Cordova Counseling Center Offers 4 Visits Per Year Free Of Charge.</a:t>
            </a:r>
          </a:p>
          <a:p>
            <a:pPr lvl="2"/>
            <a:r>
              <a:rPr lang="en-US" dirty="0"/>
              <a:t>Available To Employees And Their Covered Dependents</a:t>
            </a:r>
          </a:p>
          <a:p>
            <a:r>
              <a:rPr lang="en-US" dirty="0"/>
              <a:t>To Schedule An Appointment Call 850-474-9882 Between 8am-5pm Weekdays</a:t>
            </a:r>
          </a:p>
          <a:p>
            <a:r>
              <a:rPr lang="en-US" dirty="0"/>
              <a:t>Visit </a:t>
            </a:r>
            <a:r>
              <a:rPr lang="en-US" dirty="0" err="1">
                <a:hlinkClick r:id="rId6"/>
              </a:rPr>
              <a:t>Www.Cordovacounselingcenter.Com</a:t>
            </a:r>
            <a:r>
              <a:rPr lang="en-US" dirty="0"/>
              <a:t> For More Information</a:t>
            </a:r>
          </a:p>
        </p:txBody>
      </p:sp>
      <p:pic>
        <p:nvPicPr>
          <p:cNvPr id="5" name="cordova new">
            <a:hlinkClick r:id="" action="ppaction://media"/>
            <a:extLst>
              <a:ext uri="{FF2B5EF4-FFF2-40B4-BE49-F238E27FC236}">
                <a16:creationId xmlns:a16="http://schemas.microsoft.com/office/drawing/2014/main" id="{CDBE96C4-5535-4300-854E-52A79A98C1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4989" y="5293454"/>
            <a:ext cx="609600" cy="609600"/>
          </a:xfrm>
          <a:prstGeom prst="rect">
            <a:avLst/>
          </a:prstGeom>
        </p:spPr>
      </p:pic>
    </p:spTree>
    <p:extLst>
      <p:ext uri="{BB962C8B-B14F-4D97-AF65-F5344CB8AC3E}">
        <p14:creationId xmlns:p14="http://schemas.microsoft.com/office/powerpoint/2010/main" val="2337992161"/>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D58FE-2449-4B34-8946-26C8C1E9DCD1}"/>
              </a:ext>
            </a:extLst>
          </p:cNvPr>
          <p:cNvSpPr>
            <a:spLocks noGrp="1"/>
          </p:cNvSpPr>
          <p:nvPr>
            <p:ph type="title"/>
          </p:nvPr>
        </p:nvSpPr>
        <p:spPr>
          <a:xfrm>
            <a:off x="1451579" y="717259"/>
            <a:ext cx="7719055" cy="1136495"/>
          </a:xfrm>
        </p:spPr>
        <p:txBody>
          <a:bodyPr/>
          <a:lstStyle/>
          <a:p>
            <a:pPr algn="ctr"/>
            <a:r>
              <a:rPr lang="en-US" b="1" dirty="0"/>
              <a:t>Other district benefits</a:t>
            </a:r>
          </a:p>
        </p:txBody>
      </p:sp>
      <p:sp>
        <p:nvSpPr>
          <p:cNvPr id="3" name="Content Placeholder 2">
            <a:extLst>
              <a:ext uri="{FF2B5EF4-FFF2-40B4-BE49-F238E27FC236}">
                <a16:creationId xmlns:a16="http://schemas.microsoft.com/office/drawing/2014/main" id="{A71EFF39-3973-41A2-ACB9-3D8D6EB45B3D}"/>
              </a:ext>
            </a:extLst>
          </p:cNvPr>
          <p:cNvSpPr>
            <a:spLocks noGrp="1"/>
          </p:cNvSpPr>
          <p:nvPr>
            <p:ph idx="1"/>
          </p:nvPr>
        </p:nvSpPr>
        <p:spPr>
          <a:xfrm>
            <a:off x="1451579" y="1968759"/>
            <a:ext cx="9595830" cy="4171982"/>
          </a:xfrm>
        </p:spPr>
        <p:txBody>
          <a:bodyPr>
            <a:normAutofit lnSpcReduction="10000"/>
          </a:bodyPr>
          <a:lstStyle/>
          <a:p>
            <a:r>
              <a:rPr lang="en-US" b="1" dirty="0">
                <a:hlinkClick r:id="rId5">
                  <a:extLst>
                    <a:ext uri="{A12FA001-AC4F-418D-AE19-62706E023703}">
                      <ahyp:hlinkClr xmlns:ahyp="http://schemas.microsoft.com/office/drawing/2018/hyperlinkcolor" val="tx"/>
                    </a:ext>
                  </a:extLst>
                </a:hlinkClick>
              </a:rPr>
              <a:t>ECSD Fitness Center</a:t>
            </a:r>
            <a:endParaRPr lang="en-US" b="1" dirty="0"/>
          </a:p>
          <a:p>
            <a:pPr lvl="1"/>
            <a:r>
              <a:rPr lang="en-US" dirty="0"/>
              <a:t>FREE to you and your dependents. </a:t>
            </a:r>
          </a:p>
          <a:p>
            <a:pPr lvl="2"/>
            <a:r>
              <a:rPr lang="en-US" sz="1800" u="sng" dirty="0"/>
              <a:t>Dependents must be covered by District insurance.</a:t>
            </a:r>
          </a:p>
          <a:p>
            <a:pPr lvl="2"/>
            <a:r>
              <a:rPr lang="en-US" sz="1800" u="sng" dirty="0"/>
              <a:t>Must be 18+ and accompanied by District employee, Badge is required to enter.</a:t>
            </a:r>
          </a:p>
          <a:p>
            <a:pPr lvl="1"/>
            <a:r>
              <a:rPr lang="en-US" dirty="0"/>
              <a:t>Access to Personal Trainers and Fitness Classes</a:t>
            </a:r>
          </a:p>
          <a:p>
            <a:r>
              <a:rPr lang="en-US" b="1" dirty="0">
                <a:hlinkClick r:id="rId6">
                  <a:extLst>
                    <a:ext uri="{A12FA001-AC4F-418D-AE19-62706E023703}">
                      <ahyp:hlinkClr xmlns:ahyp="http://schemas.microsoft.com/office/drawing/2018/hyperlinkcolor" val="tx"/>
                    </a:ext>
                  </a:extLst>
                </a:hlinkClick>
              </a:rPr>
              <a:t>Paid Annual &amp; Sick Leave</a:t>
            </a:r>
            <a:r>
              <a:rPr lang="en-US" b="1" dirty="0"/>
              <a:t> </a:t>
            </a:r>
          </a:p>
          <a:p>
            <a:pPr lvl="1"/>
            <a:r>
              <a:rPr lang="en-US" dirty="0"/>
              <a:t>12 month employees receive both annual and sick leave.</a:t>
            </a:r>
          </a:p>
          <a:p>
            <a:pPr lvl="1"/>
            <a:r>
              <a:rPr lang="en-US" dirty="0"/>
              <a:t>10 &amp; 11 month employees receive only sick leave. </a:t>
            </a:r>
          </a:p>
          <a:p>
            <a:r>
              <a:rPr lang="en-US" b="1" dirty="0">
                <a:hlinkClick r:id="rId7">
                  <a:extLst>
                    <a:ext uri="{A12FA001-AC4F-418D-AE19-62706E023703}">
                      <ahyp:hlinkClr xmlns:ahyp="http://schemas.microsoft.com/office/drawing/2018/hyperlinkcolor" val="tx"/>
                    </a:ext>
                  </a:extLst>
                </a:hlinkClick>
              </a:rPr>
              <a:t>2 Week Christmas Vacation</a:t>
            </a:r>
            <a:endParaRPr lang="en-US" b="1" dirty="0"/>
          </a:p>
          <a:p>
            <a:pPr lvl="1"/>
            <a:r>
              <a:rPr lang="en-US" dirty="0"/>
              <a:t>EVERYONE receives 2 WEEKS PAID!!!</a:t>
            </a:r>
          </a:p>
          <a:p>
            <a:endParaRPr lang="en-US" dirty="0"/>
          </a:p>
        </p:txBody>
      </p:sp>
      <p:pic>
        <p:nvPicPr>
          <p:cNvPr id="4" name="Picture 2" descr="https://lh6.googleusercontent.com/STbPtpddQH47atYR5AFUsGqqzcP7Y7pBdZbIg-eFXVSKVflEzDCEhAeYVg21WEDvVr2_TCquXQuezDHYf4IYW1XIwHCkb6SIsZW9W5ttL2wOdcMkO56lpt2hz-kk-cY-j1JdY6BJOaMwFFkG-A">
            <a:extLst>
              <a:ext uri="{FF2B5EF4-FFF2-40B4-BE49-F238E27FC236}">
                <a16:creationId xmlns:a16="http://schemas.microsoft.com/office/drawing/2014/main" id="{31940A7A-2C36-4B04-9887-737E016EFC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0634" y="590173"/>
            <a:ext cx="2209994" cy="2077436"/>
          </a:xfrm>
          <a:prstGeom prst="rect">
            <a:avLst/>
          </a:prstGeom>
          <a:noFill/>
          <a:extLst>
            <a:ext uri="{909E8E84-426E-40DD-AFC4-6F175D3DCCD1}">
              <a14:hiddenFill xmlns:a14="http://schemas.microsoft.com/office/drawing/2010/main">
                <a:solidFill>
                  <a:srgbClr val="FFFFFF"/>
                </a:solidFill>
              </a14:hiddenFill>
            </a:ext>
          </a:extLst>
        </p:spPr>
      </p:pic>
      <p:pic>
        <p:nvPicPr>
          <p:cNvPr id="5" name="other new">
            <a:hlinkClick r:id="" action="ppaction://media"/>
            <a:extLst>
              <a:ext uri="{FF2B5EF4-FFF2-40B4-BE49-F238E27FC236}">
                <a16:creationId xmlns:a16="http://schemas.microsoft.com/office/drawing/2014/main" id="{D3412014-5AC6-4863-847C-05F15623D2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8760" y="5286487"/>
            <a:ext cx="609600" cy="609600"/>
          </a:xfrm>
          <a:prstGeom prst="rect">
            <a:avLst/>
          </a:prstGeom>
        </p:spPr>
      </p:pic>
    </p:spTree>
    <p:extLst>
      <p:ext uri="{BB962C8B-B14F-4D97-AF65-F5344CB8AC3E}">
        <p14:creationId xmlns:p14="http://schemas.microsoft.com/office/powerpoint/2010/main" val="2441003491"/>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0C1B3-0597-4DBC-B7F6-4C6B30995945}"/>
              </a:ext>
            </a:extLst>
          </p:cNvPr>
          <p:cNvSpPr>
            <a:spLocks noGrp="1"/>
          </p:cNvSpPr>
          <p:nvPr>
            <p:ph type="title"/>
          </p:nvPr>
        </p:nvSpPr>
        <p:spPr>
          <a:xfrm>
            <a:off x="1434517" y="750816"/>
            <a:ext cx="6737848" cy="1051352"/>
          </a:xfrm>
        </p:spPr>
        <p:txBody>
          <a:bodyPr/>
          <a:lstStyle/>
          <a:p>
            <a:pPr algn="ctr"/>
            <a:r>
              <a:rPr lang="en-US" b="1" dirty="0"/>
              <a:t>Ways To Save</a:t>
            </a:r>
          </a:p>
        </p:txBody>
      </p:sp>
      <p:sp>
        <p:nvSpPr>
          <p:cNvPr id="3" name="Content Placeholder 2">
            <a:extLst>
              <a:ext uri="{FF2B5EF4-FFF2-40B4-BE49-F238E27FC236}">
                <a16:creationId xmlns:a16="http://schemas.microsoft.com/office/drawing/2014/main" id="{783AF39E-0AEC-4A40-82A9-9533F584702D}"/>
              </a:ext>
            </a:extLst>
          </p:cNvPr>
          <p:cNvSpPr>
            <a:spLocks noGrp="1"/>
          </p:cNvSpPr>
          <p:nvPr>
            <p:ph idx="1"/>
          </p:nvPr>
        </p:nvSpPr>
        <p:spPr>
          <a:xfrm>
            <a:off x="1434517" y="1802167"/>
            <a:ext cx="9263075" cy="4305018"/>
          </a:xfrm>
        </p:spPr>
        <p:txBody>
          <a:bodyPr>
            <a:normAutofit fontScale="70000" lnSpcReduction="20000"/>
          </a:bodyPr>
          <a:lstStyle/>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r>
              <a:rPr lang="en-US" dirty="0"/>
              <a:t>USE </a:t>
            </a:r>
            <a:r>
              <a:rPr lang="en-US" u="sng" dirty="0"/>
              <a:t>IN-NETWORK</a:t>
            </a:r>
            <a:r>
              <a:rPr lang="en-US" dirty="0"/>
              <a:t> PROVIDERS ONLY FOR MEDICAL, LABS, PHARMACY, ETC.</a:t>
            </a:r>
          </a:p>
          <a:p>
            <a:pPr>
              <a:spcBef>
                <a:spcPts val="0"/>
              </a:spcBef>
              <a:spcAft>
                <a:spcPts val="0"/>
              </a:spcAft>
            </a:pPr>
            <a:endParaRPr lang="en-US" dirty="0"/>
          </a:p>
          <a:p>
            <a:pPr>
              <a:spcBef>
                <a:spcPts val="0"/>
              </a:spcBef>
              <a:spcAft>
                <a:spcPts val="0"/>
              </a:spcAft>
            </a:pPr>
            <a:r>
              <a:rPr lang="en-US" dirty="0"/>
              <a:t>USE TREATMENT COST ESTIMATOR ON </a:t>
            </a:r>
            <a:r>
              <a:rPr lang="en-US" u="sng" dirty="0">
                <a:hlinkClick r:id="rId5">
                  <a:extLst>
                    <a:ext uri="{A12FA001-AC4F-418D-AE19-62706E023703}">
                      <ahyp:hlinkClr xmlns:ahyp="http://schemas.microsoft.com/office/drawing/2018/hyperlinkcolor" val="tx"/>
                    </a:ext>
                  </a:extLst>
                </a:hlinkClick>
              </a:rPr>
              <a:t>MyUHC</a:t>
            </a:r>
            <a:endParaRPr lang="en-US" u="sng" dirty="0"/>
          </a:p>
          <a:p>
            <a:pPr>
              <a:spcBef>
                <a:spcPts val="0"/>
              </a:spcBef>
              <a:spcAft>
                <a:spcPts val="0"/>
              </a:spcAft>
            </a:pPr>
            <a:endParaRPr lang="en-US" dirty="0"/>
          </a:p>
          <a:p>
            <a:pPr>
              <a:spcBef>
                <a:spcPts val="0"/>
              </a:spcBef>
              <a:spcAft>
                <a:spcPts val="0"/>
              </a:spcAft>
            </a:pPr>
            <a:r>
              <a:rPr lang="en-US" dirty="0"/>
              <a:t>CHECK YOUR </a:t>
            </a:r>
            <a:r>
              <a:rPr lang="en-US" u="sng" dirty="0"/>
              <a:t>EXPLANATION OF BENEFITS</a:t>
            </a:r>
            <a:r>
              <a:rPr lang="en-US" dirty="0"/>
              <a:t> FROM UHC</a:t>
            </a:r>
          </a:p>
          <a:p>
            <a:pPr>
              <a:spcBef>
                <a:spcPts val="0"/>
              </a:spcBef>
              <a:spcAft>
                <a:spcPts val="0"/>
              </a:spcAft>
            </a:pPr>
            <a:endParaRPr lang="en-US" dirty="0"/>
          </a:p>
          <a:p>
            <a:pPr>
              <a:spcBef>
                <a:spcPts val="0"/>
              </a:spcBef>
              <a:spcAft>
                <a:spcPts val="0"/>
              </a:spcAft>
            </a:pPr>
            <a:r>
              <a:rPr lang="en-US" u="sng" dirty="0"/>
              <a:t>COMPARE</a:t>
            </a:r>
            <a:r>
              <a:rPr lang="en-US" dirty="0"/>
              <a:t> PHARMACIES FOR PRESCRIPTION COSTS</a:t>
            </a:r>
          </a:p>
          <a:p>
            <a:pPr>
              <a:spcBef>
                <a:spcPts val="0"/>
              </a:spcBef>
              <a:spcAft>
                <a:spcPts val="0"/>
              </a:spcAft>
            </a:pPr>
            <a:endParaRPr lang="en-US" dirty="0"/>
          </a:p>
          <a:p>
            <a:pPr>
              <a:spcBef>
                <a:spcPts val="0"/>
              </a:spcBef>
              <a:spcAft>
                <a:spcPts val="0"/>
              </a:spcAft>
            </a:pPr>
            <a:r>
              <a:rPr lang="en-US" dirty="0"/>
              <a:t>ENROLL IN </a:t>
            </a:r>
            <a:r>
              <a:rPr lang="en-US" u="sng" dirty="0">
                <a:hlinkClick r:id="rId6">
                  <a:extLst>
                    <a:ext uri="{A12FA001-AC4F-418D-AE19-62706E023703}">
                      <ahyp:hlinkClr xmlns:ahyp="http://schemas.microsoft.com/office/drawing/2018/hyperlinkcolor" val="tx"/>
                    </a:ext>
                  </a:extLst>
                </a:hlinkClick>
              </a:rPr>
              <a:t>GOODRX</a:t>
            </a:r>
            <a:r>
              <a:rPr lang="en-US" dirty="0"/>
              <a:t> TO FIND LOWEST PRESCRIPTION PRICES AND FOR A FREE SAVINGS CARD!</a:t>
            </a:r>
          </a:p>
          <a:p>
            <a:pPr>
              <a:spcBef>
                <a:spcPts val="0"/>
              </a:spcBef>
              <a:spcAft>
                <a:spcPts val="0"/>
              </a:spcAft>
            </a:pPr>
            <a:endParaRPr lang="en-US" dirty="0"/>
          </a:p>
          <a:p>
            <a:pPr>
              <a:spcBef>
                <a:spcPts val="0"/>
              </a:spcBef>
              <a:spcAft>
                <a:spcPts val="0"/>
              </a:spcAft>
            </a:pPr>
            <a:r>
              <a:rPr lang="en-US" dirty="0"/>
              <a:t>SAVE ON YOUR TAXES WITH A </a:t>
            </a:r>
            <a:r>
              <a:rPr lang="en-US" u="sng" dirty="0"/>
              <a:t>TAX-FREE FSA</a:t>
            </a:r>
          </a:p>
          <a:p>
            <a:pPr>
              <a:spcBef>
                <a:spcPts val="0"/>
              </a:spcBef>
              <a:spcAft>
                <a:spcPts val="0"/>
              </a:spcAft>
            </a:pPr>
            <a:endParaRPr lang="en-US" dirty="0"/>
          </a:p>
          <a:p>
            <a:pPr>
              <a:spcBef>
                <a:spcPts val="0"/>
              </a:spcBef>
              <a:spcAft>
                <a:spcPts val="0"/>
              </a:spcAft>
            </a:pPr>
            <a:r>
              <a:rPr lang="en-US" dirty="0"/>
              <a:t>PAY ATTENTION DURING </a:t>
            </a:r>
            <a:r>
              <a:rPr lang="en-US" u="sng" dirty="0">
                <a:hlinkClick r:id="rId7">
                  <a:extLst>
                    <a:ext uri="{A12FA001-AC4F-418D-AE19-62706E023703}">
                      <ahyp:hlinkClr xmlns:ahyp="http://schemas.microsoft.com/office/drawing/2018/hyperlinkcolor" val="tx"/>
                    </a:ext>
                  </a:extLst>
                </a:hlinkClick>
              </a:rPr>
              <a:t>OPEN ENROLLMENT</a:t>
            </a:r>
            <a:r>
              <a:rPr lang="en-US" dirty="0"/>
              <a:t>! (READ BEFORE YOU SIGN)</a:t>
            </a:r>
          </a:p>
          <a:p>
            <a:pPr>
              <a:spcBef>
                <a:spcPts val="0"/>
              </a:spcBef>
              <a:spcAft>
                <a:spcPts val="0"/>
              </a:spcAft>
            </a:pPr>
            <a:endParaRPr lang="en-US" dirty="0"/>
          </a:p>
          <a:p>
            <a:pPr>
              <a:spcBef>
                <a:spcPts val="0"/>
              </a:spcBef>
              <a:spcAft>
                <a:spcPts val="0"/>
              </a:spcAft>
            </a:pPr>
            <a:r>
              <a:rPr lang="en-US" dirty="0"/>
              <a:t>DON’T FORGET ABOUT THE 30-DAY </a:t>
            </a:r>
            <a:r>
              <a:rPr lang="en-US" u="sng" dirty="0">
                <a:hlinkClick r:id="rId8">
                  <a:extLst>
                    <a:ext uri="{A12FA001-AC4F-418D-AE19-62706E023703}">
                      <ahyp:hlinkClr xmlns:ahyp="http://schemas.microsoft.com/office/drawing/2018/hyperlinkcolor" val="tx"/>
                    </a:ext>
                  </a:extLst>
                </a:hlinkClick>
              </a:rPr>
              <a:t>STATUS CHANGE RULE</a:t>
            </a:r>
            <a:r>
              <a:rPr lang="en-US" dirty="0"/>
              <a:t>!</a:t>
            </a:r>
          </a:p>
          <a:p>
            <a:endParaRPr lang="en-US" dirty="0"/>
          </a:p>
        </p:txBody>
      </p:sp>
      <p:pic>
        <p:nvPicPr>
          <p:cNvPr id="5" name="Picture 4">
            <a:extLst>
              <a:ext uri="{FF2B5EF4-FFF2-40B4-BE49-F238E27FC236}">
                <a16:creationId xmlns:a16="http://schemas.microsoft.com/office/drawing/2014/main" id="{77671A48-BB47-4DDC-8736-364EEF64B419}"/>
              </a:ext>
            </a:extLst>
          </p:cNvPr>
          <p:cNvPicPr>
            <a:picLocks noChangeAspect="1"/>
          </p:cNvPicPr>
          <p:nvPr/>
        </p:nvPicPr>
        <p:blipFill>
          <a:blip r:embed="rId9"/>
          <a:stretch>
            <a:fillRect/>
          </a:stretch>
        </p:blipFill>
        <p:spPr>
          <a:xfrm>
            <a:off x="8172365" y="609600"/>
            <a:ext cx="2976745" cy="1900990"/>
          </a:xfrm>
          <a:prstGeom prst="rect">
            <a:avLst/>
          </a:prstGeom>
        </p:spPr>
      </p:pic>
      <p:pic>
        <p:nvPicPr>
          <p:cNvPr id="6" name="ways to save new">
            <a:hlinkClick r:id="" action="ppaction://media"/>
            <a:extLst>
              <a:ext uri="{FF2B5EF4-FFF2-40B4-BE49-F238E27FC236}">
                <a16:creationId xmlns:a16="http://schemas.microsoft.com/office/drawing/2014/main" id="{89F9574B-17C3-44C3-A49B-1FE54A8E88D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73399" y="5497585"/>
            <a:ext cx="609600" cy="609600"/>
          </a:xfrm>
          <a:prstGeom prst="rect">
            <a:avLst/>
          </a:prstGeom>
        </p:spPr>
      </p:pic>
    </p:spTree>
    <p:extLst>
      <p:ext uri="{BB962C8B-B14F-4D97-AF65-F5344CB8AC3E}">
        <p14:creationId xmlns:p14="http://schemas.microsoft.com/office/powerpoint/2010/main" val="2043343284"/>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34906-60CD-45ED-9984-CBEEA0108FD9}"/>
              </a:ext>
            </a:extLst>
          </p:cNvPr>
          <p:cNvSpPr>
            <a:spLocks noGrp="1"/>
          </p:cNvSpPr>
          <p:nvPr>
            <p:ph type="title"/>
          </p:nvPr>
        </p:nvSpPr>
        <p:spPr>
          <a:xfrm>
            <a:off x="1451579" y="679508"/>
            <a:ext cx="9603275" cy="1174246"/>
          </a:xfrm>
        </p:spPr>
        <p:txBody>
          <a:bodyPr/>
          <a:lstStyle/>
          <a:p>
            <a:r>
              <a:rPr lang="en-US" b="1" dirty="0"/>
              <a:t>Benefit Deduction</a:t>
            </a:r>
          </a:p>
        </p:txBody>
      </p:sp>
      <p:sp>
        <p:nvSpPr>
          <p:cNvPr id="3" name="Content Placeholder 2">
            <a:extLst>
              <a:ext uri="{FF2B5EF4-FFF2-40B4-BE49-F238E27FC236}">
                <a16:creationId xmlns:a16="http://schemas.microsoft.com/office/drawing/2014/main" id="{B3ACBFFF-5D5F-4A78-A151-2FAD89F57B76}"/>
              </a:ext>
            </a:extLst>
          </p:cNvPr>
          <p:cNvSpPr>
            <a:spLocks noGrp="1"/>
          </p:cNvSpPr>
          <p:nvPr>
            <p:ph idx="1"/>
          </p:nvPr>
        </p:nvSpPr>
        <p:spPr/>
        <p:txBody>
          <a:bodyPr/>
          <a:lstStyle/>
          <a:p>
            <a:r>
              <a:rPr lang="en-US" dirty="0"/>
              <a:t>ESP (Educational Support Personnel) Are Paid Bi-Weekly</a:t>
            </a:r>
          </a:p>
          <a:p>
            <a:pPr lvl="1"/>
            <a:r>
              <a:rPr lang="en-US" dirty="0"/>
              <a:t>Receive 20-26 Paychecks, Benefits are Deducted from </a:t>
            </a:r>
            <a:r>
              <a:rPr lang="en-US" b="1" dirty="0"/>
              <a:t>20 Paychecks</a:t>
            </a:r>
            <a:r>
              <a:rPr lang="en-US" dirty="0"/>
              <a:t>.</a:t>
            </a:r>
          </a:p>
          <a:p>
            <a:endParaRPr lang="en-US" dirty="0"/>
          </a:p>
          <a:p>
            <a:r>
              <a:rPr lang="en-US" dirty="0"/>
              <a:t>IAP (Instructional Administrative Professional) are Paid Semi-Monthly.</a:t>
            </a:r>
          </a:p>
          <a:p>
            <a:pPr lvl="1"/>
            <a:r>
              <a:rPr lang="en-US" dirty="0"/>
              <a:t>Receives up to </a:t>
            </a:r>
            <a:r>
              <a:rPr lang="en-US" b="1" dirty="0"/>
              <a:t>24 Paychecks </a:t>
            </a:r>
            <a:r>
              <a:rPr lang="en-US" dirty="0"/>
              <a:t>and benefits are deducted from each Paycheck.</a:t>
            </a:r>
          </a:p>
          <a:p>
            <a:endParaRPr lang="en-US" dirty="0"/>
          </a:p>
        </p:txBody>
      </p:sp>
      <p:pic>
        <p:nvPicPr>
          <p:cNvPr id="5" name="deductions new">
            <a:hlinkClick r:id="" action="ppaction://media"/>
            <a:extLst>
              <a:ext uri="{FF2B5EF4-FFF2-40B4-BE49-F238E27FC236}">
                <a16:creationId xmlns:a16="http://schemas.microsoft.com/office/drawing/2014/main" id="{66FB8C38-7263-4EF2-A2A3-92096C4E74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7981" y="5466345"/>
            <a:ext cx="609600" cy="609600"/>
          </a:xfrm>
          <a:prstGeom prst="rect">
            <a:avLst/>
          </a:prstGeom>
        </p:spPr>
      </p:pic>
    </p:spTree>
    <p:extLst>
      <p:ext uri="{BB962C8B-B14F-4D97-AF65-F5344CB8AC3E}">
        <p14:creationId xmlns:p14="http://schemas.microsoft.com/office/powerpoint/2010/main" val="4202667365"/>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3AB975-92CB-4CD3-849A-EC17D01C9E1A}"/>
              </a:ext>
            </a:extLst>
          </p:cNvPr>
          <p:cNvSpPr>
            <a:spLocks noGrp="1"/>
          </p:cNvSpPr>
          <p:nvPr>
            <p:ph type="title"/>
          </p:nvPr>
        </p:nvSpPr>
        <p:spPr>
          <a:xfrm>
            <a:off x="1451293" y="671119"/>
            <a:ext cx="9596117" cy="1122170"/>
          </a:xfrm>
        </p:spPr>
        <p:txBody>
          <a:bodyPr/>
          <a:lstStyle/>
          <a:p>
            <a:pPr algn="ctr"/>
            <a:r>
              <a:rPr lang="en-US" b="1" dirty="0"/>
              <a:t>Contact Information</a:t>
            </a:r>
          </a:p>
        </p:txBody>
      </p:sp>
      <p:sp>
        <p:nvSpPr>
          <p:cNvPr id="5" name="Content Placeholder 4">
            <a:extLst>
              <a:ext uri="{FF2B5EF4-FFF2-40B4-BE49-F238E27FC236}">
                <a16:creationId xmlns:a16="http://schemas.microsoft.com/office/drawing/2014/main" id="{A8D27C1D-01AF-4CD8-AE2E-44E036578B6D}"/>
              </a:ext>
            </a:extLst>
          </p:cNvPr>
          <p:cNvSpPr>
            <a:spLocks noGrp="1"/>
          </p:cNvSpPr>
          <p:nvPr>
            <p:ph idx="1"/>
          </p:nvPr>
        </p:nvSpPr>
        <p:spPr>
          <a:xfrm>
            <a:off x="1451295" y="1855433"/>
            <a:ext cx="9596116" cy="3935767"/>
          </a:xfrm>
        </p:spPr>
        <p:txBody>
          <a:bodyPr>
            <a:normAutofit fontScale="92500" lnSpcReduction="10000"/>
          </a:bodyPr>
          <a:lstStyle/>
          <a:p>
            <a:r>
              <a:rPr lang="en-US" dirty="0"/>
              <a:t>Escambia County School District, Home Page: </a:t>
            </a:r>
            <a:r>
              <a:rPr lang="en-US" dirty="0">
                <a:hlinkClick r:id="rId5">
                  <a:extLst>
                    <a:ext uri="{A12FA001-AC4F-418D-AE19-62706E023703}">
                      <ahyp:hlinkClr xmlns:ahyp="http://schemas.microsoft.com/office/drawing/2018/hyperlinkcolor" val="tx"/>
                    </a:ext>
                  </a:extLst>
                </a:hlinkClick>
              </a:rPr>
              <a:t>Ecsd Home Page</a:t>
            </a:r>
            <a:endParaRPr lang="en-US" dirty="0"/>
          </a:p>
          <a:p>
            <a:r>
              <a:rPr lang="en-US" dirty="0"/>
              <a:t>Risk Management &amp; Benefits Webpage: </a:t>
            </a:r>
            <a:r>
              <a:rPr lang="en-US" dirty="0">
                <a:hlinkClick r:id="rId6">
                  <a:extLst>
                    <a:ext uri="{A12FA001-AC4F-418D-AE19-62706E023703}">
                      <ahyp:hlinkClr xmlns:ahyp="http://schemas.microsoft.com/office/drawing/2018/hyperlinkcolor" val="tx"/>
                    </a:ext>
                  </a:extLst>
                </a:hlinkClick>
              </a:rPr>
              <a:t>Risk Management &amp; Benefits</a:t>
            </a:r>
            <a:endParaRPr lang="en-US" dirty="0"/>
          </a:p>
          <a:p>
            <a:r>
              <a:rPr lang="en-US" dirty="0"/>
              <a:t>Benefitfocus (Enrollment Website): </a:t>
            </a:r>
            <a:r>
              <a:rPr lang="en-US" dirty="0">
                <a:hlinkClick r:id="rId7">
                  <a:extLst>
                    <a:ext uri="{A12FA001-AC4F-418D-AE19-62706E023703}">
                      <ahyp:hlinkClr xmlns:ahyp="http://schemas.microsoft.com/office/drawing/2018/hyperlinkcolor" val="tx"/>
                    </a:ext>
                  </a:extLst>
                </a:hlinkClick>
              </a:rPr>
              <a:t>New Hire Enrollment Website</a:t>
            </a:r>
            <a:endParaRPr lang="en-US" dirty="0"/>
          </a:p>
          <a:p>
            <a:r>
              <a:rPr lang="en-US" dirty="0"/>
              <a:t>Payroll Department Webpage: </a:t>
            </a:r>
            <a:r>
              <a:rPr lang="en-US" dirty="0">
                <a:hlinkClick r:id="rId8">
                  <a:extLst>
                    <a:ext uri="{A12FA001-AC4F-418D-AE19-62706E023703}">
                      <ahyp:hlinkClr xmlns:ahyp="http://schemas.microsoft.com/office/drawing/2018/hyperlinkcolor" val="tx"/>
                    </a:ext>
                  </a:extLst>
                </a:hlinkClick>
              </a:rPr>
              <a:t>Payroll Home Page</a:t>
            </a:r>
            <a:endParaRPr lang="en-US" dirty="0"/>
          </a:p>
          <a:p>
            <a:pPr lvl="1"/>
            <a:r>
              <a:rPr lang="en-US" dirty="0"/>
              <a:t>For contact information or for pay calendars</a:t>
            </a:r>
          </a:p>
          <a:p>
            <a:r>
              <a:rPr lang="en-US" dirty="0"/>
              <a:t>IT Help Desk: 850-462-9493 </a:t>
            </a:r>
          </a:p>
          <a:p>
            <a:r>
              <a:rPr lang="en-US" dirty="0"/>
              <a:t>Lead Benefit Specialist – Becky Van Ess – </a:t>
            </a:r>
            <a:r>
              <a:rPr lang="en-US" dirty="0" err="1">
                <a:hlinkClick r:id="rId9">
                  <a:extLst>
                    <a:ext uri="{A12FA001-AC4F-418D-AE19-62706E023703}">
                      <ahyp:hlinkClr xmlns:ahyp="http://schemas.microsoft.com/office/drawing/2018/hyperlinkcolor" val="tx"/>
                    </a:ext>
                  </a:extLst>
                </a:hlinkClick>
              </a:rPr>
              <a:t>bvaness@ecsdfl.Us</a:t>
            </a:r>
            <a:endParaRPr lang="en-US" dirty="0"/>
          </a:p>
          <a:p>
            <a:r>
              <a:rPr lang="en-US" dirty="0"/>
              <a:t>Benefit Specialist – Tara Lofton – </a:t>
            </a:r>
            <a:r>
              <a:rPr lang="en-US" dirty="0" err="1">
                <a:hlinkClick r:id="rId10">
                  <a:extLst>
                    <a:ext uri="{A12FA001-AC4F-418D-AE19-62706E023703}">
                      <ahyp:hlinkClr xmlns:ahyp="http://schemas.microsoft.com/office/drawing/2018/hyperlinkcolor" val="tx"/>
                    </a:ext>
                  </a:extLst>
                </a:hlinkClick>
              </a:rPr>
              <a:t>tlofton@ecsdfl.Us</a:t>
            </a:r>
            <a:endParaRPr lang="en-US" dirty="0"/>
          </a:p>
          <a:p>
            <a:r>
              <a:rPr lang="en-US" dirty="0"/>
              <a:t>Benefit Specialist – Ann Baggett  - </a:t>
            </a:r>
            <a:r>
              <a:rPr lang="en-US" dirty="0">
                <a:hlinkClick r:id="rId11">
                  <a:extLst>
                    <a:ext uri="{A12FA001-AC4F-418D-AE19-62706E023703}">
                      <ahyp:hlinkClr xmlns:ahyp="http://schemas.microsoft.com/office/drawing/2018/hyperlinkcolor" val="tx"/>
                    </a:ext>
                  </a:extLst>
                </a:hlinkClick>
              </a:rPr>
              <a:t>abaggett1@ecsdfl.Us</a:t>
            </a:r>
            <a:endParaRPr lang="en-US" dirty="0"/>
          </a:p>
          <a:p>
            <a:endParaRPr lang="en-US" dirty="0"/>
          </a:p>
        </p:txBody>
      </p:sp>
      <p:pic>
        <p:nvPicPr>
          <p:cNvPr id="6" name="contact new">
            <a:hlinkClick r:id="" action="ppaction://media"/>
            <a:extLst>
              <a:ext uri="{FF2B5EF4-FFF2-40B4-BE49-F238E27FC236}">
                <a16:creationId xmlns:a16="http://schemas.microsoft.com/office/drawing/2014/main" id="{A675E748-DC78-4666-A48B-BE1FF4CA094F}"/>
              </a:ext>
            </a:extLst>
          </p:cNvPr>
          <p:cNvPicPr>
            <a:picLocks noChangeAspect="1"/>
          </p:cNvPicPr>
          <p:nvPr>
            <a:audioFile r:link="rId1"/>
            <p:extLst>
              <p:ext uri="{DAA4B4D4-6D71-4841-9C94-3DE7FCFB9230}">
                <p14:media xmlns:p14="http://schemas.microsoft.com/office/powerpoint/2010/main" r:embed="rId2">
                  <p14:trim end="4767"/>
                </p14:media>
              </p:ext>
            </p:extLst>
          </p:nvPr>
        </p:nvPicPr>
        <p:blipFill>
          <a:blip r:embed="rId12"/>
          <a:stretch>
            <a:fillRect/>
          </a:stretch>
        </p:blipFill>
        <p:spPr>
          <a:xfrm>
            <a:off x="369346" y="5486400"/>
            <a:ext cx="609600" cy="609600"/>
          </a:xfrm>
          <a:prstGeom prst="rect">
            <a:avLst/>
          </a:prstGeom>
        </p:spPr>
      </p:pic>
    </p:spTree>
    <p:extLst>
      <p:ext uri="{BB962C8B-B14F-4D97-AF65-F5344CB8AC3E}">
        <p14:creationId xmlns:p14="http://schemas.microsoft.com/office/powerpoint/2010/main" val="1023515586"/>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extLst/>
          </a:blip>
          <a:stretch/>
        </a:blipFill>
        <a:effectLst/>
      </p:bgPr>
    </p:bg>
    <p:spTree>
      <p:nvGrpSpPr>
        <p:cNvPr id="1" name=""/>
        <p:cNvGrpSpPr/>
        <p:nvPr/>
      </p:nvGrpSpPr>
      <p:grpSpPr>
        <a:xfrm>
          <a:off x="0" y="0"/>
          <a:ext cx="0" cy="0"/>
          <a:chOff x="0" y="0"/>
          <a:chExt cx="0" cy="0"/>
        </a:xfrm>
      </p:grpSpPr>
      <p:pic>
        <p:nvPicPr>
          <p:cNvPr id="8" name="Picture 7" descr="students looking into microscope">
            <a:extLst>
              <a:ext uri="{FF2B5EF4-FFF2-40B4-BE49-F238E27FC236}">
                <a16:creationId xmlns:a16="http://schemas.microsoft.com/office/drawing/2014/main" id="{082DAC18-E623-0546-920C-6676DF6BBA3F}"/>
              </a:ext>
            </a:extLst>
          </p:cNvPr>
          <p:cNvPicPr>
            <a:picLocks noChangeAspect="1"/>
          </p:cNvPicPr>
          <p:nvPr/>
        </p:nvPicPr>
        <p:blipFill rotWithShape="1">
          <a:blip r:embed="rId6" cstate="print">
            <a:duotone>
              <a:prstClr val="black"/>
              <a:schemeClr val="bg1">
                <a:tint val="45000"/>
                <a:satMod val="400000"/>
              </a:schemeClr>
            </a:duotone>
            <a:alphaModFix amt="2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74080833-6B30-404E-B0FA-39D7DC4B1616}"/>
              </a:ext>
            </a:extLst>
          </p:cNvPr>
          <p:cNvSpPr>
            <a:spLocks noGrp="1"/>
          </p:cNvSpPr>
          <p:nvPr>
            <p:ph type="ctrTitle"/>
          </p:nvPr>
        </p:nvSpPr>
        <p:spPr>
          <a:xfrm>
            <a:off x="1757889" y="950744"/>
            <a:ext cx="8676222" cy="2209799"/>
          </a:xfrm>
        </p:spPr>
        <p:txBody>
          <a:bodyPr anchor="t">
            <a:noAutofit/>
          </a:bodyPr>
          <a:lstStyle/>
          <a:p>
            <a:pPr algn="l"/>
            <a:r>
              <a:rPr lang="en-US" sz="10000" b="1" dirty="0"/>
              <a:t>Thank </a:t>
            </a:r>
            <a:r>
              <a:rPr lang="en-US" sz="10000" b="1" dirty="0">
                <a:solidFill>
                  <a:schemeClr val="tx1"/>
                </a:solidFill>
              </a:rPr>
              <a:t>You</a:t>
            </a:r>
          </a:p>
        </p:txBody>
      </p:sp>
      <p:sp>
        <p:nvSpPr>
          <p:cNvPr id="4" name="Subtitle 3">
            <a:extLst>
              <a:ext uri="{FF2B5EF4-FFF2-40B4-BE49-F238E27FC236}">
                <a16:creationId xmlns:a16="http://schemas.microsoft.com/office/drawing/2014/main" id="{D49C5163-C20C-4544-B7B1-4C17B8DBE161}"/>
              </a:ext>
            </a:extLst>
          </p:cNvPr>
          <p:cNvSpPr>
            <a:spLocks noGrp="1"/>
          </p:cNvSpPr>
          <p:nvPr>
            <p:ph type="subTitle" idx="1"/>
          </p:nvPr>
        </p:nvSpPr>
        <p:spPr>
          <a:xfrm>
            <a:off x="2407639" y="2751589"/>
            <a:ext cx="8676222" cy="2582402"/>
          </a:xfrm>
        </p:spPr>
        <p:txBody>
          <a:bodyPr>
            <a:normAutofit/>
          </a:bodyPr>
          <a:lstStyle/>
          <a:p>
            <a:pPr algn="l"/>
            <a:r>
              <a:rPr lang="en-US" sz="4000" b="1" dirty="0"/>
              <a:t>Any questions </a:t>
            </a:r>
          </a:p>
          <a:p>
            <a:pPr algn="l"/>
            <a:r>
              <a:rPr lang="en-US" b="1" dirty="0"/>
              <a:t>Please contact Risk Management or visit the                                           </a:t>
            </a:r>
            <a:r>
              <a:rPr lang="en-US" b="1" dirty="0">
                <a:hlinkClick r:id="rId7">
                  <a:extLst>
                    <a:ext uri="{A12FA001-AC4F-418D-AE19-62706E023703}">
                      <ahyp:hlinkClr xmlns:ahyp="http://schemas.microsoft.com/office/drawing/2018/hyperlinkcolor" val="tx"/>
                    </a:ext>
                  </a:extLst>
                </a:hlinkClick>
              </a:rPr>
              <a:t>risk management  &amp; benefits </a:t>
            </a:r>
            <a:r>
              <a:rPr lang="en-US" b="1" dirty="0"/>
              <a:t>page on the </a:t>
            </a:r>
            <a:r>
              <a:rPr lang="en-US" b="1" dirty="0">
                <a:hlinkClick r:id="rId8">
                  <a:extLst>
                    <a:ext uri="{A12FA001-AC4F-418D-AE19-62706E023703}">
                      <ahyp:hlinkClr xmlns:ahyp="http://schemas.microsoft.com/office/drawing/2018/hyperlinkcolor" val="tx"/>
                    </a:ext>
                  </a:extLst>
                </a:hlinkClick>
              </a:rPr>
              <a:t>district website</a:t>
            </a:r>
            <a:r>
              <a:rPr lang="en-US" b="1" dirty="0"/>
              <a:t>.</a:t>
            </a:r>
          </a:p>
        </p:txBody>
      </p:sp>
      <p:pic>
        <p:nvPicPr>
          <p:cNvPr id="3" name="thank you">
            <a:hlinkClick r:id="" action="ppaction://media"/>
            <a:extLst>
              <a:ext uri="{FF2B5EF4-FFF2-40B4-BE49-F238E27FC236}">
                <a16:creationId xmlns:a16="http://schemas.microsoft.com/office/drawing/2014/main" id="{A628A579-9074-45AA-9992-0DAC198C34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9861" y="5333991"/>
            <a:ext cx="609600" cy="609600"/>
          </a:xfrm>
          <a:prstGeom prst="rect">
            <a:avLst/>
          </a:prstGeom>
        </p:spPr>
      </p:pic>
    </p:spTree>
    <p:extLst>
      <p:ext uri="{BB962C8B-B14F-4D97-AF65-F5344CB8AC3E}">
        <p14:creationId xmlns:p14="http://schemas.microsoft.com/office/powerpoint/2010/main" val="538061945"/>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30D01-39B9-445D-BE17-C7213205B7E3}"/>
              </a:ext>
            </a:extLst>
          </p:cNvPr>
          <p:cNvSpPr>
            <a:spLocks noGrp="1"/>
          </p:cNvSpPr>
          <p:nvPr>
            <p:ph type="title"/>
          </p:nvPr>
        </p:nvSpPr>
        <p:spPr>
          <a:xfrm>
            <a:off x="1467293" y="746620"/>
            <a:ext cx="8070932" cy="1081717"/>
          </a:xfrm>
        </p:spPr>
        <p:txBody>
          <a:bodyPr/>
          <a:lstStyle/>
          <a:p>
            <a:pPr algn="ctr"/>
            <a:r>
              <a:rPr lang="en-US" b="1" dirty="0"/>
              <a:t>Enrollment Opportunity’s</a:t>
            </a:r>
          </a:p>
        </p:txBody>
      </p:sp>
      <p:sp>
        <p:nvSpPr>
          <p:cNvPr id="3" name="Content Placeholder 2">
            <a:extLst>
              <a:ext uri="{FF2B5EF4-FFF2-40B4-BE49-F238E27FC236}">
                <a16:creationId xmlns:a16="http://schemas.microsoft.com/office/drawing/2014/main" id="{9F21343B-D836-4172-B190-6C6BB7F15630}"/>
              </a:ext>
            </a:extLst>
          </p:cNvPr>
          <p:cNvSpPr>
            <a:spLocks noGrp="1"/>
          </p:cNvSpPr>
          <p:nvPr>
            <p:ph sz="half" idx="1"/>
          </p:nvPr>
        </p:nvSpPr>
        <p:spPr>
          <a:xfrm>
            <a:off x="496933" y="1988566"/>
            <a:ext cx="5368031" cy="2260062"/>
          </a:xfrm>
        </p:spPr>
        <p:txBody>
          <a:bodyPr anchor="t">
            <a:normAutofit/>
          </a:bodyPr>
          <a:lstStyle/>
          <a:p>
            <a:r>
              <a:rPr lang="en-US" b="1" dirty="0"/>
              <a:t>New Hire Enrollment</a:t>
            </a:r>
            <a:r>
              <a:rPr lang="en-US" dirty="0"/>
              <a:t>:</a:t>
            </a:r>
          </a:p>
          <a:p>
            <a:pPr lvl="1"/>
            <a:r>
              <a:rPr lang="en-US" dirty="0"/>
              <a:t>You Have </a:t>
            </a:r>
            <a:r>
              <a:rPr lang="en-US" b="1" u="sng" dirty="0"/>
              <a:t>30 Days</a:t>
            </a:r>
            <a:r>
              <a:rPr lang="en-US" b="1" dirty="0"/>
              <a:t> </a:t>
            </a:r>
            <a:r>
              <a:rPr lang="en-US" dirty="0"/>
              <a:t>To Enroll For All Listed Benefits. </a:t>
            </a:r>
            <a:r>
              <a:rPr lang="en-US" b="1" dirty="0"/>
              <a:t>This Begins On Your Start Date</a:t>
            </a:r>
            <a:r>
              <a:rPr lang="en-US" dirty="0"/>
              <a:t>.</a:t>
            </a:r>
          </a:p>
          <a:p>
            <a:pPr lvl="1"/>
            <a:r>
              <a:rPr lang="en-US" dirty="0"/>
              <a:t>If You Miss The Deadline For Your New Hire Enrollment, You Will Have To Wait Until Open Enrollment To Sign Up For Benefits.</a:t>
            </a:r>
          </a:p>
        </p:txBody>
      </p:sp>
      <p:sp>
        <p:nvSpPr>
          <p:cNvPr id="4" name="Content Placeholder 3">
            <a:extLst>
              <a:ext uri="{FF2B5EF4-FFF2-40B4-BE49-F238E27FC236}">
                <a16:creationId xmlns:a16="http://schemas.microsoft.com/office/drawing/2014/main" id="{5F10120F-6EBC-4504-8974-811FA667B7B9}"/>
              </a:ext>
            </a:extLst>
          </p:cNvPr>
          <p:cNvSpPr>
            <a:spLocks noGrp="1"/>
          </p:cNvSpPr>
          <p:nvPr>
            <p:ph sz="half" idx="2"/>
          </p:nvPr>
        </p:nvSpPr>
        <p:spPr>
          <a:xfrm>
            <a:off x="5864963" y="1988566"/>
            <a:ext cx="5830103" cy="2652910"/>
          </a:xfrm>
        </p:spPr>
        <p:txBody>
          <a:bodyPr anchor="t">
            <a:normAutofit/>
          </a:bodyPr>
          <a:lstStyle/>
          <a:p>
            <a:r>
              <a:rPr lang="en-US" b="1" dirty="0"/>
              <a:t>Open Enrollment:</a:t>
            </a:r>
          </a:p>
          <a:p>
            <a:pPr lvl="1"/>
            <a:r>
              <a:rPr lang="en-US" dirty="0"/>
              <a:t>During October Or November Each Year</a:t>
            </a:r>
          </a:p>
          <a:p>
            <a:pPr lvl="1"/>
            <a:r>
              <a:rPr lang="en-US" dirty="0"/>
              <a:t>This Is Your Chance To Make Changes, Cancel, Or Start Benefits.</a:t>
            </a:r>
          </a:p>
          <a:p>
            <a:pPr lvl="1"/>
            <a:r>
              <a:rPr lang="en-US" dirty="0"/>
              <a:t>These Elections Take Effect January 1</a:t>
            </a:r>
            <a:r>
              <a:rPr lang="en-US" baseline="30000" dirty="0"/>
              <a:t>st</a:t>
            </a:r>
            <a:r>
              <a:rPr lang="en-US" dirty="0"/>
              <a:t> Of The Following Year.</a:t>
            </a:r>
          </a:p>
        </p:txBody>
      </p:sp>
      <p:sp>
        <p:nvSpPr>
          <p:cNvPr id="7" name="Content Placeholder 2">
            <a:extLst>
              <a:ext uri="{FF2B5EF4-FFF2-40B4-BE49-F238E27FC236}">
                <a16:creationId xmlns:a16="http://schemas.microsoft.com/office/drawing/2014/main" id="{6B116B49-80C1-4157-A88F-BBB7FB572A05}"/>
              </a:ext>
            </a:extLst>
          </p:cNvPr>
          <p:cNvSpPr txBox="1">
            <a:spLocks/>
          </p:cNvSpPr>
          <p:nvPr/>
        </p:nvSpPr>
        <p:spPr>
          <a:xfrm>
            <a:off x="1850065" y="4405201"/>
            <a:ext cx="8835655" cy="1802711"/>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b="1" dirty="0"/>
              <a:t>Qualifying Life Event:</a:t>
            </a:r>
          </a:p>
          <a:p>
            <a:pPr lvl="1"/>
            <a:r>
              <a:rPr lang="en-US" dirty="0"/>
              <a:t>You Have 30 Days From The Time The Qualifying Life Event Takes Place To Make Changes.</a:t>
            </a:r>
          </a:p>
          <a:p>
            <a:pPr lvl="2"/>
            <a:r>
              <a:rPr lang="en-US" sz="1600" b="1" dirty="0"/>
              <a:t>Example: </a:t>
            </a:r>
            <a:r>
              <a:rPr lang="en-US" sz="1600" dirty="0"/>
              <a:t>Birth Or Adoption, Marriage Or Divorce, Gain Or Loss Of Other Coverage, Death</a:t>
            </a:r>
          </a:p>
          <a:p>
            <a:pPr lvl="1"/>
            <a:r>
              <a:rPr lang="en-US" dirty="0"/>
              <a:t>Documentation Is Required To Approve The Change Request.</a:t>
            </a:r>
          </a:p>
          <a:p>
            <a:pPr marL="457200" lvl="1" indent="0">
              <a:buNone/>
            </a:pPr>
            <a:endParaRPr lang="en-US" sz="1400" b="1" dirty="0"/>
          </a:p>
          <a:p>
            <a:pPr lvl="1"/>
            <a:endParaRPr lang="en-US" sz="1400" b="1" dirty="0"/>
          </a:p>
        </p:txBody>
      </p:sp>
      <p:pic>
        <p:nvPicPr>
          <p:cNvPr id="8" name="Picture 7">
            <a:extLst>
              <a:ext uri="{FF2B5EF4-FFF2-40B4-BE49-F238E27FC236}">
                <a16:creationId xmlns:a16="http://schemas.microsoft.com/office/drawing/2014/main" id="{A12754A0-BEBF-49EA-A25F-A7E2BBA3A0F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538225" y="292302"/>
            <a:ext cx="2156842" cy="2156842"/>
          </a:xfrm>
          <a:prstGeom prst="rect">
            <a:avLst/>
          </a:prstGeom>
        </p:spPr>
      </p:pic>
      <p:pic>
        <p:nvPicPr>
          <p:cNvPr id="11" name="Enrollment New">
            <a:hlinkClick r:id="" action="ppaction://media"/>
            <a:extLst>
              <a:ext uri="{FF2B5EF4-FFF2-40B4-BE49-F238E27FC236}">
                <a16:creationId xmlns:a16="http://schemas.microsoft.com/office/drawing/2014/main" id="{B28EDF53-DAB6-49B4-BBCA-D2292B3684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6933" y="5420565"/>
            <a:ext cx="609600" cy="609600"/>
          </a:xfrm>
          <a:prstGeom prst="rect">
            <a:avLst/>
          </a:prstGeom>
        </p:spPr>
      </p:pic>
    </p:spTree>
    <p:extLst>
      <p:ext uri="{BB962C8B-B14F-4D97-AF65-F5344CB8AC3E}">
        <p14:creationId xmlns:p14="http://schemas.microsoft.com/office/powerpoint/2010/main" val="238361163"/>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8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EE636-579D-40CE-8596-4C8EE53C9459}"/>
              </a:ext>
            </a:extLst>
          </p:cNvPr>
          <p:cNvSpPr>
            <a:spLocks noGrp="1"/>
          </p:cNvSpPr>
          <p:nvPr>
            <p:ph type="title"/>
          </p:nvPr>
        </p:nvSpPr>
        <p:spPr>
          <a:xfrm>
            <a:off x="1421254" y="620785"/>
            <a:ext cx="9605635" cy="1181033"/>
          </a:xfrm>
        </p:spPr>
        <p:txBody>
          <a:bodyPr/>
          <a:lstStyle/>
          <a:p>
            <a:pPr algn="ctr"/>
            <a:r>
              <a:rPr lang="en-US" b="1" dirty="0">
                <a:hlinkClick r:id="rId5">
                  <a:extLst>
                    <a:ext uri="{A12FA001-AC4F-418D-AE19-62706E023703}">
                      <ahyp:hlinkClr xmlns:ahyp="http://schemas.microsoft.com/office/drawing/2018/hyperlinkcolor" val="tx"/>
                    </a:ext>
                  </a:extLst>
                </a:hlinkClick>
              </a:rPr>
              <a:t>How to enroll</a:t>
            </a:r>
            <a:endParaRPr lang="en-US" b="1" dirty="0"/>
          </a:p>
        </p:txBody>
      </p:sp>
      <p:sp>
        <p:nvSpPr>
          <p:cNvPr id="3" name="Content Placeholder 2">
            <a:extLst>
              <a:ext uri="{FF2B5EF4-FFF2-40B4-BE49-F238E27FC236}">
                <a16:creationId xmlns:a16="http://schemas.microsoft.com/office/drawing/2014/main" id="{CFC9E37C-87CB-4394-8306-208C341612EB}"/>
              </a:ext>
            </a:extLst>
          </p:cNvPr>
          <p:cNvSpPr>
            <a:spLocks noGrp="1"/>
          </p:cNvSpPr>
          <p:nvPr>
            <p:ph sz="half" idx="1"/>
          </p:nvPr>
        </p:nvSpPr>
        <p:spPr>
          <a:xfrm>
            <a:off x="5379868" y="1983784"/>
            <a:ext cx="4066547" cy="3954266"/>
          </a:xfrm>
        </p:spPr>
        <p:txBody>
          <a:bodyPr anchor="t">
            <a:normAutofit fontScale="85000" lnSpcReduction="10000"/>
          </a:bodyPr>
          <a:lstStyle/>
          <a:p>
            <a:r>
              <a:rPr lang="en-US" dirty="0"/>
              <a:t>Enrollment Is Completed In Benefitfocus</a:t>
            </a:r>
          </a:p>
          <a:p>
            <a:r>
              <a:rPr lang="en-US" dirty="0"/>
              <a:t>This Is Located On The District Website Under The Staff Tab Then On The Right Side Of Page Click “Employee Benefits Enrollment Portal”</a:t>
            </a:r>
          </a:p>
          <a:p>
            <a:r>
              <a:rPr lang="en-US" dirty="0"/>
              <a:t>Login In Using Your School District Credentials</a:t>
            </a:r>
          </a:p>
          <a:p>
            <a:r>
              <a:rPr lang="en-US" dirty="0"/>
              <a:t>Access Your Coverage Details Through The Benefitplace App.</a:t>
            </a:r>
          </a:p>
          <a:p>
            <a:pPr lvl="1"/>
            <a:r>
              <a:rPr lang="en-US" dirty="0"/>
              <a:t>Use Company Id: escambiabenefits</a:t>
            </a:r>
          </a:p>
        </p:txBody>
      </p:sp>
      <p:pic>
        <p:nvPicPr>
          <p:cNvPr id="5" name="Content Placeholder 4">
            <a:extLst>
              <a:ext uri="{FF2B5EF4-FFF2-40B4-BE49-F238E27FC236}">
                <a16:creationId xmlns:a16="http://schemas.microsoft.com/office/drawing/2014/main" id="{82E2EA81-9DFE-49BB-9122-31ED0E62C709}"/>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1118278" y="2293833"/>
            <a:ext cx="4157232" cy="2892633"/>
          </a:xfrm>
          <a:prstGeom prst="rect">
            <a:avLst/>
          </a:prstGeom>
        </p:spPr>
      </p:pic>
      <p:pic>
        <p:nvPicPr>
          <p:cNvPr id="6" name="Picture 5">
            <a:extLst>
              <a:ext uri="{FF2B5EF4-FFF2-40B4-BE49-F238E27FC236}">
                <a16:creationId xmlns:a16="http://schemas.microsoft.com/office/drawing/2014/main" id="{B4C40302-55AA-4856-A93B-9F1EDF7FA5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0773" y="2514600"/>
            <a:ext cx="1824476" cy="2451101"/>
          </a:xfrm>
          <a:prstGeom prst="rect">
            <a:avLst/>
          </a:prstGeom>
          <a:solidFill>
            <a:srgbClr val="00B0F0"/>
          </a:solidFill>
        </p:spPr>
      </p:pic>
      <p:pic>
        <p:nvPicPr>
          <p:cNvPr id="8" name="how to enroll new">
            <a:hlinkClick r:id="" action="ppaction://media"/>
            <a:extLst>
              <a:ext uri="{FF2B5EF4-FFF2-40B4-BE49-F238E27FC236}">
                <a16:creationId xmlns:a16="http://schemas.microsoft.com/office/drawing/2014/main" id="{9F0BB6F5-C663-4608-9D45-4445EF86C9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7530" y="5325761"/>
            <a:ext cx="609600" cy="609600"/>
          </a:xfrm>
          <a:prstGeom prst="rect">
            <a:avLst/>
          </a:prstGeom>
        </p:spPr>
      </p:pic>
    </p:spTree>
    <p:extLst>
      <p:ext uri="{BB962C8B-B14F-4D97-AF65-F5344CB8AC3E}">
        <p14:creationId xmlns:p14="http://schemas.microsoft.com/office/powerpoint/2010/main" val="3879912047"/>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018776-D873-4159-AA82-A4A1E7E09F13}"/>
              </a:ext>
            </a:extLst>
          </p:cNvPr>
          <p:cNvSpPr>
            <a:spLocks noGrp="1"/>
          </p:cNvSpPr>
          <p:nvPr>
            <p:ph type="title"/>
          </p:nvPr>
        </p:nvSpPr>
        <p:spPr>
          <a:xfrm>
            <a:off x="1451579" y="704676"/>
            <a:ext cx="9603275" cy="1283516"/>
          </a:xfrm>
        </p:spPr>
        <p:txBody>
          <a:bodyPr/>
          <a:lstStyle/>
          <a:p>
            <a:r>
              <a:rPr lang="en-US" b="1" dirty="0"/>
              <a:t>Tips to save time during enrollment</a:t>
            </a:r>
          </a:p>
        </p:txBody>
      </p:sp>
      <p:sp>
        <p:nvSpPr>
          <p:cNvPr id="6" name="Content Placeholder 5">
            <a:extLst>
              <a:ext uri="{FF2B5EF4-FFF2-40B4-BE49-F238E27FC236}">
                <a16:creationId xmlns:a16="http://schemas.microsoft.com/office/drawing/2014/main" id="{9C8A5F82-1AEF-4F41-B837-63E7778324E4}"/>
              </a:ext>
            </a:extLst>
          </p:cNvPr>
          <p:cNvSpPr>
            <a:spLocks noGrp="1"/>
          </p:cNvSpPr>
          <p:nvPr>
            <p:ph idx="1"/>
          </p:nvPr>
        </p:nvSpPr>
        <p:spPr>
          <a:xfrm>
            <a:off x="1141413" y="1988191"/>
            <a:ext cx="9905998" cy="3254928"/>
          </a:xfrm>
        </p:spPr>
        <p:txBody>
          <a:bodyPr anchor="t">
            <a:normAutofit/>
          </a:bodyPr>
          <a:lstStyle/>
          <a:p>
            <a:r>
              <a:rPr lang="en-US" dirty="0"/>
              <a:t>Beneficiary(s) Address And Phone Number</a:t>
            </a:r>
          </a:p>
          <a:p>
            <a:r>
              <a:rPr lang="en-US" dirty="0"/>
              <a:t>Dependents Social Security Numbers</a:t>
            </a:r>
          </a:p>
          <a:p>
            <a:r>
              <a:rPr lang="en-US" dirty="0"/>
              <a:t>The Enrollment Process Can Be Long Depending On How Many Benefits You Choose To Review. To Save Time Finish Each Section Before Exiting The Portal. If A Section Is Not Completed You Will Have To Re-do That Section. </a:t>
            </a:r>
          </a:p>
          <a:p>
            <a:r>
              <a:rPr lang="en-US" dirty="0"/>
              <a:t>You Are Able To Edit Your Enrollment Options Until Your Deadline.</a:t>
            </a:r>
          </a:p>
          <a:p>
            <a:r>
              <a:rPr lang="en-US" dirty="0"/>
              <a:t>Start Early, So You Have Plenty Of Time To Ask Questions And Select The Plans Best For You.</a:t>
            </a:r>
          </a:p>
        </p:txBody>
      </p:sp>
      <p:pic>
        <p:nvPicPr>
          <p:cNvPr id="3" name="Tips to save time new">
            <a:hlinkClick r:id="" action="ppaction://media"/>
            <a:extLst>
              <a:ext uri="{FF2B5EF4-FFF2-40B4-BE49-F238E27FC236}">
                <a16:creationId xmlns:a16="http://schemas.microsoft.com/office/drawing/2014/main" id="{AC556C27-6CB3-41D7-A573-150E007EC4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1813" y="5243119"/>
            <a:ext cx="609600" cy="609600"/>
          </a:xfrm>
          <a:prstGeom prst="rect">
            <a:avLst/>
          </a:prstGeom>
        </p:spPr>
      </p:pic>
    </p:spTree>
    <p:extLst>
      <p:ext uri="{BB962C8B-B14F-4D97-AF65-F5344CB8AC3E}">
        <p14:creationId xmlns:p14="http://schemas.microsoft.com/office/powerpoint/2010/main" val="2380995808"/>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018776-D873-4159-AA82-A4A1E7E09F13}"/>
              </a:ext>
            </a:extLst>
          </p:cNvPr>
          <p:cNvSpPr>
            <a:spLocks noGrp="1"/>
          </p:cNvSpPr>
          <p:nvPr>
            <p:ph type="title"/>
          </p:nvPr>
        </p:nvSpPr>
        <p:spPr>
          <a:xfrm>
            <a:off x="1451579" y="813732"/>
            <a:ext cx="9603275" cy="1142087"/>
          </a:xfrm>
        </p:spPr>
        <p:txBody>
          <a:bodyPr/>
          <a:lstStyle/>
          <a:p>
            <a:pPr algn="ctr"/>
            <a:r>
              <a:rPr lang="en-US" b="1" dirty="0"/>
              <a:t>Adding dependents</a:t>
            </a:r>
          </a:p>
        </p:txBody>
      </p:sp>
      <p:sp>
        <p:nvSpPr>
          <p:cNvPr id="6" name="Content Placeholder 5">
            <a:extLst>
              <a:ext uri="{FF2B5EF4-FFF2-40B4-BE49-F238E27FC236}">
                <a16:creationId xmlns:a16="http://schemas.microsoft.com/office/drawing/2014/main" id="{9C8A5F82-1AEF-4F41-B837-63E7778324E4}"/>
              </a:ext>
            </a:extLst>
          </p:cNvPr>
          <p:cNvSpPr>
            <a:spLocks noGrp="1"/>
          </p:cNvSpPr>
          <p:nvPr>
            <p:ph idx="1"/>
          </p:nvPr>
        </p:nvSpPr>
        <p:spPr>
          <a:xfrm>
            <a:off x="1148856" y="1977730"/>
            <a:ext cx="9905998" cy="4083836"/>
          </a:xfrm>
        </p:spPr>
        <p:txBody>
          <a:bodyPr anchor="t">
            <a:normAutofit lnSpcReduction="10000"/>
          </a:bodyPr>
          <a:lstStyle/>
          <a:p>
            <a:pPr marL="0" indent="0">
              <a:buNone/>
            </a:pPr>
            <a:r>
              <a:rPr lang="en-US" sz="2400" b="1" dirty="0"/>
              <a:t>Documentation Is Required To Add Dependents To Your Benefits.</a:t>
            </a:r>
          </a:p>
          <a:p>
            <a:pPr lvl="1"/>
            <a:r>
              <a:rPr lang="en-US" sz="2000" u="sng" dirty="0"/>
              <a:t>Spouse:</a:t>
            </a:r>
          </a:p>
          <a:p>
            <a:pPr lvl="2"/>
            <a:r>
              <a:rPr lang="en-US" sz="1800" dirty="0"/>
              <a:t>Marriage Certificate Or Your Latest 1040 Tax Form (If File Jointly) And A Signed Affidavit Of Continuous Marriage</a:t>
            </a:r>
          </a:p>
          <a:p>
            <a:pPr lvl="2"/>
            <a:endParaRPr lang="en-US" sz="1800" dirty="0"/>
          </a:p>
          <a:p>
            <a:pPr lvl="1"/>
            <a:r>
              <a:rPr lang="en-US" sz="2000" u="sng" dirty="0"/>
              <a:t>Child(ren):</a:t>
            </a:r>
          </a:p>
          <a:p>
            <a:pPr lvl="2"/>
            <a:r>
              <a:rPr lang="en-US" sz="1800" dirty="0"/>
              <a:t>Birth Certificate, Adoption Paperwork, Guardian Paperwork, Or Court Order Paperwork</a:t>
            </a:r>
          </a:p>
          <a:p>
            <a:pPr marL="1371600" lvl="3" indent="0">
              <a:buNone/>
            </a:pPr>
            <a:endParaRPr lang="en-US" sz="1600" dirty="0"/>
          </a:p>
          <a:p>
            <a:pPr marL="0" indent="0" algn="ctr">
              <a:buNone/>
            </a:pPr>
            <a:r>
              <a:rPr lang="en-US" sz="1800" b="1" dirty="0">
                <a:solidFill>
                  <a:srgbClr val="FF0000"/>
                </a:solidFill>
              </a:rPr>
              <a:t>Children Can Remain On Health, Dental, And Vision Until December 31</a:t>
            </a:r>
            <a:r>
              <a:rPr lang="en-US" sz="1800" b="1" baseline="30000" dirty="0">
                <a:solidFill>
                  <a:srgbClr val="FF0000"/>
                </a:solidFill>
              </a:rPr>
              <a:t>st</a:t>
            </a:r>
            <a:r>
              <a:rPr lang="en-US" sz="1800" b="1" dirty="0">
                <a:solidFill>
                  <a:srgbClr val="FF0000"/>
                </a:solidFill>
              </a:rPr>
              <a:t> </a:t>
            </a:r>
          </a:p>
          <a:p>
            <a:pPr marL="0" indent="0" algn="ctr">
              <a:buNone/>
            </a:pPr>
            <a:r>
              <a:rPr lang="en-US" sz="1800" b="1" dirty="0">
                <a:solidFill>
                  <a:srgbClr val="FF0000"/>
                </a:solidFill>
              </a:rPr>
              <a:t>Of The Year They Turn 26, Regardless Of Student Status.</a:t>
            </a:r>
          </a:p>
        </p:txBody>
      </p:sp>
      <p:pic>
        <p:nvPicPr>
          <p:cNvPr id="3" name="add dependents new">
            <a:hlinkClick r:id="" action="ppaction://media"/>
            <a:extLst>
              <a:ext uri="{FF2B5EF4-FFF2-40B4-BE49-F238E27FC236}">
                <a16:creationId xmlns:a16="http://schemas.microsoft.com/office/drawing/2014/main" id="{1E639DAE-BD3D-48F3-BEC5-CDCF6BCC1D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5407" y="5451966"/>
            <a:ext cx="609600" cy="609600"/>
          </a:xfrm>
          <a:prstGeom prst="rect">
            <a:avLst/>
          </a:prstGeom>
        </p:spPr>
      </p:pic>
    </p:spTree>
    <p:extLst>
      <p:ext uri="{BB962C8B-B14F-4D97-AF65-F5344CB8AC3E}">
        <p14:creationId xmlns:p14="http://schemas.microsoft.com/office/powerpoint/2010/main" val="3026055434"/>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D26C5-DB1B-4528-A500-1A65F024A46C}"/>
              </a:ext>
            </a:extLst>
          </p:cNvPr>
          <p:cNvSpPr>
            <a:spLocks noGrp="1"/>
          </p:cNvSpPr>
          <p:nvPr>
            <p:ph type="title"/>
          </p:nvPr>
        </p:nvSpPr>
        <p:spPr>
          <a:xfrm>
            <a:off x="1447192" y="671119"/>
            <a:ext cx="6641844" cy="1189363"/>
          </a:xfrm>
        </p:spPr>
        <p:txBody>
          <a:bodyPr/>
          <a:lstStyle/>
          <a:p>
            <a:pPr algn="ctr"/>
            <a:r>
              <a:rPr lang="en-US" b="1" dirty="0">
                <a:hlinkClick r:id="rId5">
                  <a:extLst>
                    <a:ext uri="{A12FA001-AC4F-418D-AE19-62706E023703}">
                      <ahyp:hlinkClr xmlns:ahyp="http://schemas.microsoft.com/office/drawing/2018/hyperlinkcolor" val="tx"/>
                    </a:ext>
                  </a:extLst>
                </a:hlinkClick>
              </a:rPr>
              <a:t>Health Benefits</a:t>
            </a:r>
            <a:endParaRPr lang="en-US" b="1" dirty="0"/>
          </a:p>
        </p:txBody>
      </p:sp>
      <p:sp>
        <p:nvSpPr>
          <p:cNvPr id="7" name="Text Placeholder 6">
            <a:extLst>
              <a:ext uri="{FF2B5EF4-FFF2-40B4-BE49-F238E27FC236}">
                <a16:creationId xmlns:a16="http://schemas.microsoft.com/office/drawing/2014/main" id="{DCFF09B6-68BD-4614-B21F-AB94288D8C46}"/>
              </a:ext>
            </a:extLst>
          </p:cNvPr>
          <p:cNvSpPr>
            <a:spLocks noGrp="1"/>
          </p:cNvSpPr>
          <p:nvPr>
            <p:ph type="body" idx="1"/>
          </p:nvPr>
        </p:nvSpPr>
        <p:spPr>
          <a:xfrm>
            <a:off x="434981" y="2094437"/>
            <a:ext cx="3533335" cy="576262"/>
          </a:xfrm>
        </p:spPr>
        <p:txBody>
          <a:bodyPr/>
          <a:lstStyle/>
          <a:p>
            <a:r>
              <a:rPr lang="en-US" b="1" dirty="0">
                <a:solidFill>
                  <a:schemeClr val="tx1"/>
                </a:solidFill>
              </a:rPr>
              <a:t>HSA</a:t>
            </a:r>
          </a:p>
        </p:txBody>
      </p:sp>
      <p:sp>
        <p:nvSpPr>
          <p:cNvPr id="8" name="Content Placeholder 7">
            <a:extLst>
              <a:ext uri="{FF2B5EF4-FFF2-40B4-BE49-F238E27FC236}">
                <a16:creationId xmlns:a16="http://schemas.microsoft.com/office/drawing/2014/main" id="{B134FB65-CED0-428D-9348-8E83530939E0}"/>
              </a:ext>
            </a:extLst>
          </p:cNvPr>
          <p:cNvSpPr>
            <a:spLocks noGrp="1"/>
          </p:cNvSpPr>
          <p:nvPr>
            <p:ph sz="half" idx="2"/>
          </p:nvPr>
        </p:nvSpPr>
        <p:spPr>
          <a:xfrm>
            <a:off x="434980" y="2845432"/>
            <a:ext cx="3614487" cy="2547937"/>
          </a:xfrm>
        </p:spPr>
        <p:txBody>
          <a:bodyPr>
            <a:normAutofit fontScale="92500" lnSpcReduction="20000"/>
          </a:bodyPr>
          <a:lstStyle/>
          <a:p>
            <a:r>
              <a:rPr lang="en-US" dirty="0"/>
              <a:t>Includes Option For Health Saving Account</a:t>
            </a:r>
          </a:p>
          <a:p>
            <a:r>
              <a:rPr lang="en-US" dirty="0"/>
              <a:t>Lowest Monthly Premium</a:t>
            </a:r>
          </a:p>
          <a:p>
            <a:r>
              <a:rPr lang="en-US" dirty="0"/>
              <a:t>Highest Deductible And Out Of Pocket</a:t>
            </a:r>
          </a:p>
          <a:p>
            <a:pPr lvl="1"/>
            <a:r>
              <a:rPr lang="en-US" dirty="0"/>
              <a:t>$5000 Individual/ $10000 Family</a:t>
            </a:r>
          </a:p>
          <a:p>
            <a:r>
              <a:rPr lang="en-US" dirty="0"/>
              <a:t>Deductible + Coinsurance</a:t>
            </a:r>
          </a:p>
        </p:txBody>
      </p:sp>
      <p:sp>
        <p:nvSpPr>
          <p:cNvPr id="9" name="Text Placeholder 8">
            <a:extLst>
              <a:ext uri="{FF2B5EF4-FFF2-40B4-BE49-F238E27FC236}">
                <a16:creationId xmlns:a16="http://schemas.microsoft.com/office/drawing/2014/main" id="{2AB08612-8EA2-41C7-8F13-0F2B2C5C7DE5}"/>
              </a:ext>
            </a:extLst>
          </p:cNvPr>
          <p:cNvSpPr>
            <a:spLocks noGrp="1"/>
          </p:cNvSpPr>
          <p:nvPr>
            <p:ph type="body" sz="quarter" idx="3"/>
          </p:nvPr>
        </p:nvSpPr>
        <p:spPr>
          <a:xfrm>
            <a:off x="4252401" y="2171700"/>
            <a:ext cx="3836634" cy="576262"/>
          </a:xfrm>
        </p:spPr>
        <p:txBody>
          <a:bodyPr/>
          <a:lstStyle/>
          <a:p>
            <a:r>
              <a:rPr lang="en-US" b="1" dirty="0">
                <a:solidFill>
                  <a:schemeClr val="tx1"/>
                </a:solidFill>
              </a:rPr>
              <a:t>Base HRA</a:t>
            </a:r>
          </a:p>
        </p:txBody>
      </p:sp>
      <p:sp>
        <p:nvSpPr>
          <p:cNvPr id="10" name="Content Placeholder 9">
            <a:extLst>
              <a:ext uri="{FF2B5EF4-FFF2-40B4-BE49-F238E27FC236}">
                <a16:creationId xmlns:a16="http://schemas.microsoft.com/office/drawing/2014/main" id="{9A93FDEB-4C55-4450-B8B5-A52025A90944}"/>
              </a:ext>
            </a:extLst>
          </p:cNvPr>
          <p:cNvSpPr>
            <a:spLocks noGrp="1"/>
          </p:cNvSpPr>
          <p:nvPr>
            <p:ph sz="quarter" idx="4"/>
          </p:nvPr>
        </p:nvSpPr>
        <p:spPr>
          <a:xfrm>
            <a:off x="8142531" y="2839140"/>
            <a:ext cx="3583046" cy="2547937"/>
          </a:xfrm>
        </p:spPr>
        <p:txBody>
          <a:bodyPr>
            <a:normAutofit fontScale="92500" lnSpcReduction="20000"/>
          </a:bodyPr>
          <a:lstStyle/>
          <a:p>
            <a:r>
              <a:rPr lang="en-US" dirty="0"/>
              <a:t>Highest Monthly Premium</a:t>
            </a:r>
          </a:p>
          <a:p>
            <a:r>
              <a:rPr lang="en-US" dirty="0"/>
              <a:t>Lowest Deductible</a:t>
            </a:r>
          </a:p>
          <a:p>
            <a:pPr lvl="1"/>
            <a:r>
              <a:rPr lang="en-US" dirty="0"/>
              <a:t>$4000 Individual/ $8000 Family</a:t>
            </a:r>
          </a:p>
          <a:p>
            <a:r>
              <a:rPr lang="en-US" dirty="0"/>
              <a:t>Plus $500 Goes Toward Your Deductible</a:t>
            </a:r>
          </a:p>
          <a:p>
            <a:r>
              <a:rPr lang="en-US" dirty="0"/>
              <a:t>Primary Care $35/ Specialist $50</a:t>
            </a:r>
          </a:p>
        </p:txBody>
      </p:sp>
      <p:sp>
        <p:nvSpPr>
          <p:cNvPr id="11" name="Text Placeholder 6">
            <a:extLst>
              <a:ext uri="{FF2B5EF4-FFF2-40B4-BE49-F238E27FC236}">
                <a16:creationId xmlns:a16="http://schemas.microsoft.com/office/drawing/2014/main" id="{86F88170-A657-41CB-870F-A06AF6DC49C6}"/>
              </a:ext>
            </a:extLst>
          </p:cNvPr>
          <p:cNvSpPr txBox="1">
            <a:spLocks/>
          </p:cNvSpPr>
          <p:nvPr/>
        </p:nvSpPr>
        <p:spPr>
          <a:xfrm>
            <a:off x="8089035" y="2168630"/>
            <a:ext cx="3583045" cy="576262"/>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1"/>
              </a:buClr>
              <a:buSzPct val="100000"/>
              <a:buFont typeface="Arial"/>
              <a:buNone/>
              <a:defRPr sz="2800" b="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00000"/>
              <a:buFont typeface="Arial"/>
              <a:buNone/>
              <a:defRPr sz="2000" b="1"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00000"/>
              <a:buFont typeface="Arial"/>
              <a:buNone/>
              <a:defRPr sz="1800" b="1"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00000"/>
              <a:buFont typeface="Arial"/>
              <a:buNone/>
              <a:defRPr sz="1600" b="1"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00000"/>
              <a:buFont typeface="Arial"/>
              <a:buNone/>
              <a:defRPr sz="1600" b="1"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00000"/>
              <a:buFont typeface="Arial"/>
              <a:buNone/>
              <a:defRPr sz="1600" b="1"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00000"/>
              <a:buFont typeface="Arial"/>
              <a:buNone/>
              <a:defRPr sz="1600" b="1"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00000"/>
              <a:buFont typeface="Arial"/>
              <a:buNone/>
              <a:defRPr sz="1600" b="1"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00000"/>
              <a:buFont typeface="Arial"/>
              <a:buNone/>
              <a:defRPr sz="1600" b="1"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b="1" dirty="0"/>
              <a:t>Choice HRA 500</a:t>
            </a:r>
          </a:p>
        </p:txBody>
      </p:sp>
      <p:sp>
        <p:nvSpPr>
          <p:cNvPr id="12" name="Content Placeholder 7">
            <a:extLst>
              <a:ext uri="{FF2B5EF4-FFF2-40B4-BE49-F238E27FC236}">
                <a16:creationId xmlns:a16="http://schemas.microsoft.com/office/drawing/2014/main" id="{581B4317-B9F4-4E8D-B709-290F0053B32E}"/>
              </a:ext>
            </a:extLst>
          </p:cNvPr>
          <p:cNvSpPr txBox="1">
            <a:spLocks/>
          </p:cNvSpPr>
          <p:nvPr/>
        </p:nvSpPr>
        <p:spPr>
          <a:xfrm>
            <a:off x="4102964" y="2820518"/>
            <a:ext cx="3986071" cy="2547937"/>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a:t>Average Premium &amp; Deductible</a:t>
            </a:r>
          </a:p>
          <a:p>
            <a:pPr lvl="1"/>
            <a:r>
              <a:rPr lang="en-US" dirty="0"/>
              <a:t>$5000 Individual/ $10000 Family</a:t>
            </a:r>
          </a:p>
          <a:p>
            <a:pPr lvl="1"/>
            <a:r>
              <a:rPr lang="en-US" dirty="0"/>
              <a:t>Primary Care $40 Copay + Coinsurance/ Specialist $60 Copay + Coinsurance</a:t>
            </a:r>
          </a:p>
          <a:p>
            <a:pPr marL="457200" lvl="1" indent="0">
              <a:buNone/>
            </a:pPr>
            <a:endParaRPr lang="en-US" dirty="0"/>
          </a:p>
        </p:txBody>
      </p:sp>
      <p:pic>
        <p:nvPicPr>
          <p:cNvPr id="13" name="Picture 14" descr="Get the most out of your benefits.">
            <a:extLst>
              <a:ext uri="{FF2B5EF4-FFF2-40B4-BE49-F238E27FC236}">
                <a16:creationId xmlns:a16="http://schemas.microsoft.com/office/drawing/2014/main" id="{E35F7D85-714A-4659-84E1-F032459295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9035" y="112359"/>
            <a:ext cx="3082018" cy="19820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15,615 Rx Symbol Stock Photos, Pictures &amp; Royalty-Free Images - iStock">
            <a:extLst>
              <a:ext uri="{FF2B5EF4-FFF2-40B4-BE49-F238E27FC236}">
                <a16:creationId xmlns:a16="http://schemas.microsoft.com/office/drawing/2014/main" id="{0CCB8116-EF82-4249-A7F0-19755B1402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0602" y="6224200"/>
            <a:ext cx="417699" cy="41769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BF41225-AECF-4584-AB47-3089CF012ED7}"/>
              </a:ext>
            </a:extLst>
          </p:cNvPr>
          <p:cNvSpPr/>
          <p:nvPr/>
        </p:nvSpPr>
        <p:spPr>
          <a:xfrm>
            <a:off x="2374083" y="6109885"/>
            <a:ext cx="7080309" cy="646331"/>
          </a:xfrm>
          <a:prstGeom prst="rect">
            <a:avLst/>
          </a:prstGeom>
        </p:spPr>
        <p:txBody>
          <a:bodyPr wrap="square">
            <a:spAutoFit/>
          </a:bodyPr>
          <a:lstStyle/>
          <a:p>
            <a:r>
              <a:rPr lang="en-US" b="1" dirty="0">
                <a:solidFill>
                  <a:prstClr val="white"/>
                </a:solidFill>
                <a:latin typeface="Tw Cen MT Condensed" panose="020B0606020104020203" pitchFamily="34" charset="0"/>
              </a:rPr>
              <a:t>PHARMACY AND PRESCRIPTION DRUG INFORMATION CAN BE FOUND IN THE BENEFIT GUIDE BOOK AND ON THE ENROLLMENT WEBSITE. </a:t>
            </a:r>
          </a:p>
        </p:txBody>
      </p:sp>
      <p:pic>
        <p:nvPicPr>
          <p:cNvPr id="4" name="Health new">
            <a:hlinkClick r:id="" action="ppaction://media"/>
            <a:extLst>
              <a:ext uri="{FF2B5EF4-FFF2-40B4-BE49-F238E27FC236}">
                <a16:creationId xmlns:a16="http://schemas.microsoft.com/office/drawing/2014/main" id="{96969A82-FEE7-4AE5-8CED-A8AFBFB5C9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4980" y="5654941"/>
            <a:ext cx="609600" cy="609600"/>
          </a:xfrm>
          <a:prstGeom prst="rect">
            <a:avLst/>
          </a:prstGeom>
        </p:spPr>
      </p:pic>
    </p:spTree>
    <p:extLst>
      <p:ext uri="{BB962C8B-B14F-4D97-AF65-F5344CB8AC3E}">
        <p14:creationId xmlns:p14="http://schemas.microsoft.com/office/powerpoint/2010/main" val="1633826167"/>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17D658-0202-4305-97FF-7BEAEF172BE1}"/>
              </a:ext>
            </a:extLst>
          </p:cNvPr>
          <p:cNvSpPr>
            <a:spLocks noGrp="1"/>
          </p:cNvSpPr>
          <p:nvPr>
            <p:ph type="title"/>
          </p:nvPr>
        </p:nvSpPr>
        <p:spPr>
          <a:xfrm>
            <a:off x="1451579" y="746620"/>
            <a:ext cx="9603275" cy="1048411"/>
          </a:xfrm>
        </p:spPr>
        <p:txBody>
          <a:bodyPr>
            <a:normAutofit/>
          </a:bodyPr>
          <a:lstStyle/>
          <a:p>
            <a:pPr algn="ctr"/>
            <a:r>
              <a:rPr lang="en-US" sz="2800" b="1" dirty="0"/>
              <a:t>Great reason to use </a:t>
            </a:r>
            <a:r>
              <a:rPr lang="en-US" sz="2800" b="1" dirty="0">
                <a:hlinkClick r:id="rId5">
                  <a:extLst>
                    <a:ext uri="{A12FA001-AC4F-418D-AE19-62706E023703}">
                      <ahyp:hlinkClr xmlns:ahyp="http://schemas.microsoft.com/office/drawing/2018/hyperlinkcolor" val="tx"/>
                    </a:ext>
                  </a:extLst>
                </a:hlinkClick>
              </a:rPr>
              <a:t>myuhc.com</a:t>
            </a:r>
            <a:endParaRPr lang="en-US" sz="2800" b="1" dirty="0"/>
          </a:p>
        </p:txBody>
      </p:sp>
      <p:sp>
        <p:nvSpPr>
          <p:cNvPr id="8" name="Content Placeholder 7">
            <a:extLst>
              <a:ext uri="{FF2B5EF4-FFF2-40B4-BE49-F238E27FC236}">
                <a16:creationId xmlns:a16="http://schemas.microsoft.com/office/drawing/2014/main" id="{5CA165D8-FD2D-41A0-9BD9-2EE8E8CAFF21}"/>
              </a:ext>
            </a:extLst>
          </p:cNvPr>
          <p:cNvSpPr>
            <a:spLocks noGrp="1"/>
          </p:cNvSpPr>
          <p:nvPr>
            <p:ph idx="1"/>
          </p:nvPr>
        </p:nvSpPr>
        <p:spPr/>
        <p:txBody>
          <a:bodyPr anchor="t">
            <a:normAutofit fontScale="92500" lnSpcReduction="20000"/>
          </a:bodyPr>
          <a:lstStyle/>
          <a:p>
            <a:r>
              <a:rPr lang="en-US" dirty="0"/>
              <a:t>Learn About Health Conditions, Treatments, And Procedures</a:t>
            </a:r>
          </a:p>
          <a:p>
            <a:r>
              <a:rPr lang="en-US" dirty="0"/>
              <a:t>Compare Costs For Treatments</a:t>
            </a:r>
          </a:p>
          <a:p>
            <a:r>
              <a:rPr lang="en-US" dirty="0"/>
              <a:t>Obtain Information About Hospitals And Physicians</a:t>
            </a:r>
          </a:p>
          <a:p>
            <a:r>
              <a:rPr lang="en-US" dirty="0"/>
              <a:t>Organize Your Medical Claims</a:t>
            </a:r>
          </a:p>
          <a:p>
            <a:r>
              <a:rPr lang="en-US" dirty="0"/>
              <a:t>Talk To Healthcare Professionals, Registered Nurse, And Virtual Visits.</a:t>
            </a:r>
          </a:p>
          <a:p>
            <a:r>
              <a:rPr lang="en-US" dirty="0"/>
              <a:t>Learn About Your Coverages</a:t>
            </a:r>
          </a:p>
          <a:p>
            <a:r>
              <a:rPr lang="en-US" dirty="0"/>
              <a:t>Order And Renew Prescriptions Online</a:t>
            </a:r>
          </a:p>
          <a:p>
            <a:r>
              <a:rPr lang="en-US" dirty="0"/>
              <a:t>Register Your Account After Health Insurance Goes Into Effect.</a:t>
            </a:r>
          </a:p>
          <a:p>
            <a:endParaRPr lang="en-US" dirty="0"/>
          </a:p>
        </p:txBody>
      </p:sp>
      <p:pic>
        <p:nvPicPr>
          <p:cNvPr id="3" name="Great Reasons new">
            <a:hlinkClick r:id="" action="ppaction://media"/>
            <a:extLst>
              <a:ext uri="{FF2B5EF4-FFF2-40B4-BE49-F238E27FC236}">
                <a16:creationId xmlns:a16="http://schemas.microsoft.com/office/drawing/2014/main" id="{08FFF700-A791-440D-B0F6-B2AAC64232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346" y="5161545"/>
            <a:ext cx="609600" cy="609600"/>
          </a:xfrm>
          <a:prstGeom prst="rect">
            <a:avLst/>
          </a:prstGeom>
        </p:spPr>
      </p:pic>
    </p:spTree>
    <p:extLst>
      <p:ext uri="{BB962C8B-B14F-4D97-AF65-F5344CB8AC3E}">
        <p14:creationId xmlns:p14="http://schemas.microsoft.com/office/powerpoint/2010/main" val="1117429474"/>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C758F-099D-40C8-9FB7-AA579E40BEF8}"/>
              </a:ext>
            </a:extLst>
          </p:cNvPr>
          <p:cNvSpPr>
            <a:spLocks noGrp="1"/>
          </p:cNvSpPr>
          <p:nvPr>
            <p:ph type="title"/>
          </p:nvPr>
        </p:nvSpPr>
        <p:spPr>
          <a:xfrm>
            <a:off x="1451579" y="721454"/>
            <a:ext cx="9603275" cy="1413556"/>
          </a:xfrm>
        </p:spPr>
        <p:txBody>
          <a:bodyPr>
            <a:normAutofit/>
          </a:bodyPr>
          <a:lstStyle/>
          <a:p>
            <a:pPr algn="ctr"/>
            <a:r>
              <a:rPr lang="en-US" sz="2800" b="1" dirty="0"/>
              <a:t>Utilizing the united healthcare app</a:t>
            </a:r>
          </a:p>
        </p:txBody>
      </p:sp>
      <p:sp>
        <p:nvSpPr>
          <p:cNvPr id="3" name="Content Placeholder 2">
            <a:extLst>
              <a:ext uri="{FF2B5EF4-FFF2-40B4-BE49-F238E27FC236}">
                <a16:creationId xmlns:a16="http://schemas.microsoft.com/office/drawing/2014/main" id="{C9A7992E-B99B-428C-ABE5-A329FF0AD88A}"/>
              </a:ext>
            </a:extLst>
          </p:cNvPr>
          <p:cNvSpPr>
            <a:spLocks noGrp="1"/>
          </p:cNvSpPr>
          <p:nvPr>
            <p:ph idx="1"/>
          </p:nvPr>
        </p:nvSpPr>
        <p:spPr>
          <a:xfrm>
            <a:off x="1258349" y="2015732"/>
            <a:ext cx="9796505" cy="3450613"/>
          </a:xfrm>
        </p:spPr>
        <p:txBody>
          <a:bodyPr anchor="t">
            <a:normAutofit fontScale="92500" lnSpcReduction="10000"/>
          </a:bodyPr>
          <a:lstStyle/>
          <a:p>
            <a:r>
              <a:rPr lang="en-US" dirty="0"/>
              <a:t>No Additional Cost To Download</a:t>
            </a:r>
          </a:p>
          <a:p>
            <a:r>
              <a:rPr lang="en-US" dirty="0"/>
              <a:t>Virtual Visits</a:t>
            </a:r>
          </a:p>
          <a:p>
            <a:pPr lvl="1"/>
            <a:r>
              <a:rPr lang="en-US" dirty="0"/>
              <a:t>HSA 25% Coinsurance/ HRA $25</a:t>
            </a:r>
          </a:p>
          <a:p>
            <a:r>
              <a:rPr lang="en-US" dirty="0"/>
              <a:t>Access To Care Online At Any Time</a:t>
            </a:r>
          </a:p>
          <a:p>
            <a:r>
              <a:rPr lang="en-US" dirty="0"/>
              <a:t>No Driving</a:t>
            </a:r>
          </a:p>
          <a:p>
            <a:r>
              <a:rPr lang="en-US" dirty="0"/>
              <a:t>No Crowded Waiting Rooms</a:t>
            </a:r>
          </a:p>
          <a:p>
            <a:r>
              <a:rPr lang="en-US" dirty="0"/>
              <a:t>See And Talk To A Doctor From The Comfort Of Your Home</a:t>
            </a:r>
          </a:p>
          <a:p>
            <a:pPr lvl="1"/>
            <a:r>
              <a:rPr lang="en-US" dirty="0"/>
              <a:t>24 Hours A Day/ 7 Days A Week</a:t>
            </a:r>
          </a:p>
          <a:p>
            <a:pPr lvl="1"/>
            <a:endParaRPr lang="en-US" dirty="0"/>
          </a:p>
          <a:p>
            <a:endParaRPr lang="en-US" dirty="0"/>
          </a:p>
        </p:txBody>
      </p:sp>
      <p:pic>
        <p:nvPicPr>
          <p:cNvPr id="4" name="Picture 7" descr="United Healthcare on the Go! | BAC Locals">
            <a:extLst>
              <a:ext uri="{FF2B5EF4-FFF2-40B4-BE49-F238E27FC236}">
                <a16:creationId xmlns:a16="http://schemas.microsoft.com/office/drawing/2014/main" id="{761D99A9-67AA-408F-B238-CDDDD5CA58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1013" y="2015732"/>
            <a:ext cx="3733841" cy="2538257"/>
          </a:xfrm>
          <a:prstGeom prst="rect">
            <a:avLst/>
          </a:prstGeom>
          <a:noFill/>
          <a:extLst>
            <a:ext uri="{909E8E84-426E-40DD-AFC4-6F175D3DCCD1}">
              <a14:hiddenFill xmlns:a14="http://schemas.microsoft.com/office/drawing/2010/main">
                <a:solidFill>
                  <a:srgbClr val="FFFFFF"/>
                </a:solidFill>
              </a14:hiddenFill>
            </a:ext>
          </a:extLst>
        </p:spPr>
      </p:pic>
      <p:pic>
        <p:nvPicPr>
          <p:cNvPr id="6" name="uhc app new">
            <a:hlinkClick r:id="" action="ppaction://media"/>
            <a:extLst>
              <a:ext uri="{FF2B5EF4-FFF2-40B4-BE49-F238E27FC236}">
                <a16:creationId xmlns:a16="http://schemas.microsoft.com/office/drawing/2014/main" id="{10AA7EBD-97C8-4480-BF58-EFB88A1AC2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5361790"/>
            <a:ext cx="609600" cy="609600"/>
          </a:xfrm>
          <a:prstGeom prst="rect">
            <a:avLst/>
          </a:prstGeom>
        </p:spPr>
      </p:pic>
    </p:spTree>
    <p:extLst>
      <p:ext uri="{BB962C8B-B14F-4D97-AF65-F5344CB8AC3E}">
        <p14:creationId xmlns:p14="http://schemas.microsoft.com/office/powerpoint/2010/main" val="1785828971"/>
      </p:ext>
    </p:extLst>
  </p:cSld>
  <p:clrMapOvr>
    <a:masterClrMapping/>
  </p:clrMapOvr>
  <mc:AlternateContent xmlns:mc="http://schemas.openxmlformats.org/markup-compatibility/2006" xmlns:p14="http://schemas.microsoft.com/office/powerpoint/2010/main">
    <mc:Choice Requires="p14">
      <p:transition spd="slow" p14:dur="2000" advTm="0">
        <p:wipe/>
      </p:transition>
    </mc:Choice>
    <mc:Fallback xmlns="">
      <p:transition spd="slow" advTm="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b385d60f68dd989dca1fdc827799d85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11b479caf7b199da365455750e457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Status xmlns="71af3243-3dd4-4a8d-8c0d-dd76da1f02a5">Not started</Status>
  </documentManagement>
</p:properties>
</file>

<file path=customXml/itemProps1.xml><?xml version="1.0" encoding="utf-8"?>
<ds:datastoreItem xmlns:ds="http://schemas.openxmlformats.org/officeDocument/2006/customXml" ds:itemID="{A1CC7B47-8D79-4E1A-80B5-7F70A543A948}">
  <ds:schemaRefs>
    <ds:schemaRef ds:uri="http://schemas.microsoft.com/sharepoint/v3/contenttype/forms"/>
  </ds:schemaRefs>
</ds:datastoreItem>
</file>

<file path=customXml/itemProps2.xml><?xml version="1.0" encoding="utf-8"?>
<ds:datastoreItem xmlns:ds="http://schemas.openxmlformats.org/officeDocument/2006/customXml" ds:itemID="{3DEBAF10-1A7F-447E-92EE-8F0A8D5290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08A8D6-033A-472B-8BEB-63B8F7C284E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purl.org/dc/dcmitype/"/>
    <ds:schemaRef ds:uri="http://schemas.microsoft.com/office/2006/metadata/properties"/>
    <ds:schemaRef ds:uri="16c05727-aa75-4e4a-9b5f-8a80a1165891"/>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Gallery</Template>
  <TotalTime>0</TotalTime>
  <Words>4647</Words>
  <Application>Microsoft Office PowerPoint</Application>
  <PresentationFormat>Widescreen</PresentationFormat>
  <Paragraphs>338</Paragraphs>
  <Slides>27</Slides>
  <Notes>27</Notes>
  <HiddenSlides>0</HiddenSlides>
  <MMClips>26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Gill Sans MT</vt:lpstr>
      <vt:lpstr>Tw Cen MT Condensed</vt:lpstr>
      <vt:lpstr>Gallery</vt:lpstr>
      <vt:lpstr>Welcome To       Escambia County      Public Schools       New Hire Benefits Orientation 2025</vt:lpstr>
      <vt:lpstr>Overview of topics</vt:lpstr>
      <vt:lpstr>Enrollment Opportunity’s</vt:lpstr>
      <vt:lpstr>How to enroll</vt:lpstr>
      <vt:lpstr>Tips to save time during enrollment</vt:lpstr>
      <vt:lpstr>Adding dependents</vt:lpstr>
      <vt:lpstr>Health Benefits</vt:lpstr>
      <vt:lpstr>Great reason to use myuhc.com</vt:lpstr>
      <vt:lpstr>Utilizing the united healthcare app</vt:lpstr>
      <vt:lpstr>In-hospital Indemnity Plan</vt:lpstr>
      <vt:lpstr>Dental benefits- The Standard</vt:lpstr>
      <vt:lpstr>Vision benefits- Humana Insight</vt:lpstr>
      <vt:lpstr>Medical Expense Accounts:     Hsa-Health savings account </vt:lpstr>
      <vt:lpstr>Medical Expense account:           FSA-flexible spending account </vt:lpstr>
      <vt:lpstr>Life insurance- The Standard</vt:lpstr>
      <vt:lpstr>Short &amp; long term disability</vt:lpstr>
      <vt:lpstr>Cigna Supplemental health</vt:lpstr>
      <vt:lpstr>Florida retirement system</vt:lpstr>
      <vt:lpstr>Voluntary retirement plan’s</vt:lpstr>
      <vt:lpstr>Health &amp; wellness center</vt:lpstr>
      <vt:lpstr>Wellness Program</vt:lpstr>
      <vt:lpstr>Employee assistance program (eap)</vt:lpstr>
      <vt:lpstr>Other district benefits</vt:lpstr>
      <vt:lpstr>Ways To Save</vt:lpstr>
      <vt:lpstr>Benefit Deduction</vt:lpstr>
      <vt:lpstr>Contact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2024-10-23T15:42:16Z</dcterms:created>
  <dcterms:modified xsi:type="dcterms:W3CDTF">2025-07-30T21:10:36Z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