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CCFF"/>
    <a:srgbClr val="3366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6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BA0D8-7D4E-40B5-BD63-AA478C76C7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792942"/>
      </p:ext>
    </p:extLst>
  </p:cSld>
  <p:clrMapOvr>
    <a:masterClrMapping/>
  </p:clrMapOvr>
  <p:transition spd="med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9B726-076F-4E36-995E-37441A94C6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970540"/>
      </p:ext>
    </p:extLst>
  </p:cSld>
  <p:clrMapOvr>
    <a:masterClrMapping/>
  </p:clrMapOvr>
  <p:transition spd="med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725CF-6BBB-419A-B862-5CC737E38B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677921"/>
      </p:ext>
    </p:extLst>
  </p:cSld>
  <p:clrMapOvr>
    <a:masterClrMapping/>
  </p:clrMapOvr>
  <p:transition spd="med"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3139B-CEB3-4E81-A79B-07937C5155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0756438"/>
      </p:ext>
    </p:extLst>
  </p:cSld>
  <p:clrMapOvr>
    <a:masterClrMapping/>
  </p:clrMapOvr>
  <p:transition spd="med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67714-1C35-4E20-A0AB-1C29373C36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9731034"/>
      </p:ext>
    </p:extLst>
  </p:cSld>
  <p:clrMapOvr>
    <a:masterClrMapping/>
  </p:clrMapOvr>
  <p:transition spd="med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688AB-D524-4310-AE1A-66A4DAFC1E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382416"/>
      </p:ext>
    </p:extLst>
  </p:cSld>
  <p:clrMapOvr>
    <a:masterClrMapping/>
  </p:clrMapOvr>
  <p:transition spd="med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6A642-353B-4190-9765-E6B1AD3B21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1459251"/>
      </p:ext>
    </p:extLst>
  </p:cSld>
  <p:clrMapOvr>
    <a:masterClrMapping/>
  </p:clrMapOvr>
  <p:transition spd="med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0C122-0A9F-454F-AD3F-C2DDEA0E2A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733625"/>
      </p:ext>
    </p:extLst>
  </p:cSld>
  <p:clrMapOvr>
    <a:masterClrMapping/>
  </p:clrMapOvr>
  <p:transition spd="med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8E431-0138-4649-9D10-A2F71E7EF4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306506"/>
      </p:ext>
    </p:extLst>
  </p:cSld>
  <p:clrMapOvr>
    <a:masterClrMapping/>
  </p:clrMapOvr>
  <p:transition spd="med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F9C91-48A0-4ECD-9576-870817A546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480264"/>
      </p:ext>
    </p:extLst>
  </p:cSld>
  <p:clrMapOvr>
    <a:masterClrMapping/>
  </p:clrMapOvr>
  <p:transition spd="med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A1AA7-AA74-4CEC-86A1-281FA8C01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009449"/>
      </p:ext>
    </p:extLst>
  </p:cSld>
  <p:clrMapOvr>
    <a:masterClrMapping/>
  </p:clrMapOvr>
  <p:transition spd="med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3720E-AF60-4881-B5F8-7717D5CD0A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6492690"/>
      </p:ext>
    </p:extLst>
  </p:cSld>
  <p:clrMapOvr>
    <a:masterClrMapping/>
  </p:clrMapOvr>
  <p:transition spd="med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A5197A9-4D9C-46B4-9C3D-D8B5AC915C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609600"/>
            <a:ext cx="7772400" cy="1927225"/>
          </a:xfrm>
        </p:spPr>
        <p:txBody>
          <a:bodyPr anchor="ctr"/>
          <a:lstStyle/>
          <a:p>
            <a:pPr algn="l" eaLnBrk="1" hangingPunct="1"/>
            <a:r>
              <a:rPr lang="en-US" altLang="en-US" sz="4400" i="1" u="sng">
                <a:solidFill>
                  <a:schemeClr val="bg1"/>
                </a:solidFill>
              </a:rPr>
              <a:t>Understanding and Using</a:t>
            </a:r>
            <a:br>
              <a:rPr lang="en-US" altLang="en-US" sz="4400" i="1">
                <a:solidFill>
                  <a:schemeClr val="bg1"/>
                </a:solidFill>
              </a:rPr>
            </a:br>
            <a:r>
              <a:rPr lang="en-US" altLang="en-US" sz="4400" i="1" u="sng">
                <a:solidFill>
                  <a:schemeClr val="bg1"/>
                </a:solidFill>
              </a:rPr>
              <a:t>The Disposal Authorization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105400"/>
            <a:ext cx="8153400" cy="1447800"/>
          </a:xfrm>
        </p:spPr>
        <p:txBody>
          <a:bodyPr/>
          <a:lstStyle/>
          <a:p>
            <a:pPr algn="r" eaLnBrk="1" hangingPunct="1"/>
            <a:r>
              <a:rPr lang="en-US" altLang="en-US" sz="3200">
                <a:solidFill>
                  <a:schemeClr val="bg1"/>
                </a:solidFill>
              </a:rPr>
              <a:t>The School District of Escambia County</a:t>
            </a:r>
          </a:p>
          <a:p>
            <a:pPr algn="r" eaLnBrk="1" hangingPunct="1"/>
            <a:r>
              <a:rPr lang="en-US" altLang="en-US" sz="3200">
                <a:solidFill>
                  <a:schemeClr val="bg1"/>
                </a:solidFill>
              </a:rPr>
              <a:t>Records Management</a:t>
            </a:r>
          </a:p>
        </p:txBody>
      </p:sp>
      <p:pic>
        <p:nvPicPr>
          <p:cNvPr id="2052" name="Picture 6" descr="MCBS01098_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819400"/>
            <a:ext cx="15113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ver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300">
                <a:solidFill>
                  <a:schemeClr val="bg1"/>
                </a:solidFill>
              </a:rPr>
              <a:t>The best way to understand the Disposal Authorization is to look at its different parts: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i="1">
                <a:solidFill>
                  <a:schemeClr val="bg1"/>
                </a:solidFill>
              </a:rPr>
              <a:t>	a.  Schedule No.</a:t>
            </a:r>
            <a:br>
              <a:rPr lang="en-US" altLang="en-US" i="1">
                <a:solidFill>
                  <a:schemeClr val="bg1"/>
                </a:solidFill>
              </a:rPr>
            </a:br>
            <a:r>
              <a:rPr lang="en-US" altLang="en-US" i="1">
                <a:solidFill>
                  <a:schemeClr val="bg1"/>
                </a:solidFill>
              </a:rPr>
              <a:t>b.  Item No.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i="1">
                <a:solidFill>
                  <a:schemeClr val="bg1"/>
                </a:solidFill>
              </a:rPr>
              <a:t>	c.  Title</a:t>
            </a:r>
            <a:br>
              <a:rPr lang="en-US" altLang="en-US" i="1">
                <a:solidFill>
                  <a:schemeClr val="bg1"/>
                </a:solidFill>
              </a:rPr>
            </a:br>
            <a:r>
              <a:rPr lang="en-US" altLang="en-US" i="1">
                <a:solidFill>
                  <a:schemeClr val="bg1"/>
                </a:solidFill>
              </a:rPr>
              <a:t>d.  Inclusive Dates</a:t>
            </a:r>
            <a:br>
              <a:rPr lang="en-US" altLang="en-US" i="1">
                <a:solidFill>
                  <a:schemeClr val="bg1"/>
                </a:solidFill>
              </a:rPr>
            </a:br>
            <a:r>
              <a:rPr lang="en-US" altLang="en-US" i="1">
                <a:solidFill>
                  <a:schemeClr val="bg1"/>
                </a:solidFill>
              </a:rPr>
              <a:t>e.  Volume in Cubic Feet</a:t>
            </a:r>
            <a:br>
              <a:rPr lang="en-US" altLang="en-US" i="1">
                <a:solidFill>
                  <a:schemeClr val="bg1"/>
                </a:solidFill>
              </a:rPr>
            </a:br>
            <a:r>
              <a:rPr lang="en-US" altLang="en-US" i="1">
                <a:solidFill>
                  <a:schemeClr val="bg1"/>
                </a:solidFill>
              </a:rPr>
              <a:t>f.  Disposition Action and Date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solidFill>
                <a:schemeClr val="bg1"/>
              </a:solidFill>
            </a:endParaRPr>
          </a:p>
        </p:txBody>
      </p:sp>
      <p:pic>
        <p:nvPicPr>
          <p:cNvPr id="11267" name="Picture 4" descr="MCj00978910000[1]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27488" y="274638"/>
            <a:ext cx="1089025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cover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chemeClr val="bg1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/>
              <a:t>Schedule No.</a:t>
            </a:r>
          </a:p>
        </p:txBody>
      </p:sp>
      <p:graphicFrame>
        <p:nvGraphicFramePr>
          <p:cNvPr id="13363" name="Group 5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13277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424850192"/>
                    </a:ext>
                  </a:extLst>
                </a:gridCol>
                <a:gridCol w="544512">
                  <a:extLst>
                    <a:ext uri="{9D8B030D-6E8A-4147-A177-3AD203B41FA5}">
                      <a16:colId xmlns:a16="http://schemas.microsoft.com/office/drawing/2014/main" val="2604505089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1815700976"/>
                    </a:ext>
                  </a:extLst>
                </a:gridCol>
                <a:gridCol w="925513">
                  <a:extLst>
                    <a:ext uri="{9D8B030D-6E8A-4147-A177-3AD203B41FA5}">
                      <a16:colId xmlns:a16="http://schemas.microsoft.com/office/drawing/2014/main" val="2643270412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1033682657"/>
                    </a:ext>
                  </a:extLst>
                </a:gridCol>
                <a:gridCol w="1220787">
                  <a:extLst>
                    <a:ext uri="{9D8B030D-6E8A-4147-A177-3AD203B41FA5}">
                      <a16:colId xmlns:a16="http://schemas.microsoft.com/office/drawing/2014/main" val="2898580031"/>
                    </a:ext>
                  </a:extLst>
                </a:gridCol>
              </a:tblGrid>
              <a:tr h="338138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8. LIST OF RECORD SERIES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136836"/>
                  </a:ext>
                </a:extLst>
              </a:tr>
              <a:tr h="13715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Schedule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No.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b.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Item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No.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c.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Title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Inclusive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Dates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e.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Volume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in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Cubic Feet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f.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Disposition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Action and Date</a:t>
                      </a: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Completed After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Authorization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632222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GS7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1A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Absentee excuses and admission slips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7274634"/>
                  </a:ext>
                </a:extLst>
              </a:tr>
              <a:tr h="727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1B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	Duplicates (OSA)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278282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GS7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110A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Abuse/neglect records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06-30-03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731331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110B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	Duplicates (OSA)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165758"/>
                  </a:ext>
                </a:extLst>
              </a:tr>
            </a:tbl>
          </a:graphicData>
        </a:graphic>
      </p:graphicFrame>
      <p:sp>
        <p:nvSpPr>
          <p:cNvPr id="12337" name="Text Box 53"/>
          <p:cNvSpPr txBox="1">
            <a:spLocks noChangeArrowheads="1"/>
          </p:cNvSpPr>
          <p:nvPr/>
        </p:nvSpPr>
        <p:spPr bwMode="auto">
          <a:xfrm rot="-1505601">
            <a:off x="1676400" y="2895600"/>
            <a:ext cx="57912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800" b="1">
                <a:solidFill>
                  <a:schemeClr val="bg2"/>
                </a:solidFill>
              </a:rPr>
              <a:t>SAMPLE</a:t>
            </a:r>
          </a:p>
        </p:txBody>
      </p:sp>
    </p:spTree>
  </p:cSld>
  <p:clrMapOvr>
    <a:masterClrMapping/>
  </p:clrMapOvr>
  <p:transition spd="med">
    <p:cover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Schedule No.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</a:rPr>
              <a:t>	The schedule number identifies the state publication in which a records retention requirement is published.</a:t>
            </a: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chemeClr val="bg1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/>
              <a:t>Item No.</a:t>
            </a:r>
          </a:p>
        </p:txBody>
      </p:sp>
      <p:graphicFrame>
        <p:nvGraphicFramePr>
          <p:cNvPr id="17461" name="Group 53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686800" cy="4286252"/>
        </p:xfrm>
        <a:graphic>
          <a:graphicData uri="http://schemas.openxmlformats.org/drawingml/2006/table">
            <a:tbl>
              <a:tblPr/>
              <a:tblGrid>
                <a:gridCol w="919163">
                  <a:extLst>
                    <a:ext uri="{9D8B030D-6E8A-4147-A177-3AD203B41FA5}">
                      <a16:colId xmlns:a16="http://schemas.microsoft.com/office/drawing/2014/main" val="3677842703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3710114581"/>
                    </a:ext>
                  </a:extLst>
                </a:gridCol>
                <a:gridCol w="4181475">
                  <a:extLst>
                    <a:ext uri="{9D8B030D-6E8A-4147-A177-3AD203B41FA5}">
                      <a16:colId xmlns:a16="http://schemas.microsoft.com/office/drawing/2014/main" val="2412089809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172600793"/>
                    </a:ext>
                  </a:extLst>
                </a:gridCol>
                <a:gridCol w="744538">
                  <a:extLst>
                    <a:ext uri="{9D8B030D-6E8A-4147-A177-3AD203B41FA5}">
                      <a16:colId xmlns:a16="http://schemas.microsoft.com/office/drawing/2014/main" val="1111388164"/>
                    </a:ext>
                  </a:extLst>
                </a:gridCol>
                <a:gridCol w="1287462">
                  <a:extLst>
                    <a:ext uri="{9D8B030D-6E8A-4147-A177-3AD203B41FA5}">
                      <a16:colId xmlns:a16="http://schemas.microsoft.com/office/drawing/2014/main" val="1269513124"/>
                    </a:ext>
                  </a:extLst>
                </a:gridCol>
              </a:tblGrid>
              <a:tr h="338138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8. LIST OF RECORD SERIES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135995"/>
                  </a:ext>
                </a:extLst>
              </a:tr>
              <a:tr h="1044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Schedule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No.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b.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Item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No.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c.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Title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Inclusive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Dates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e.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Volume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in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Cubic Feet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f.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Disposition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Action and Date</a:t>
                      </a: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Completed After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Authorization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906583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GS7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1A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Absentee excuses and admission slips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4441422"/>
                  </a:ext>
                </a:extLst>
              </a:tr>
              <a:tr h="727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1B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	Duplicates (OSA)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7201668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GS7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110A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Abuse/neglect records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06-30-03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827653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110B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	Duplicates (OSA)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6120894"/>
                  </a:ext>
                </a:extLst>
              </a:tr>
            </a:tbl>
          </a:graphicData>
        </a:graphic>
      </p:graphicFrame>
      <p:sp>
        <p:nvSpPr>
          <p:cNvPr id="14385" name="Text Box 54"/>
          <p:cNvSpPr txBox="1">
            <a:spLocks noChangeArrowheads="1"/>
          </p:cNvSpPr>
          <p:nvPr/>
        </p:nvSpPr>
        <p:spPr bwMode="auto">
          <a:xfrm rot="-1406884">
            <a:off x="1295400" y="2895600"/>
            <a:ext cx="6400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800" b="1">
                <a:solidFill>
                  <a:schemeClr val="bg2"/>
                </a:solidFill>
              </a:rPr>
              <a:t>SAMPLE</a:t>
            </a:r>
          </a:p>
        </p:txBody>
      </p:sp>
    </p:spTree>
  </p:cSld>
  <p:clrMapOvr>
    <a:masterClrMapping/>
  </p:clrMapOvr>
  <p:transition spd="med">
    <p:cover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Item No.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000"/>
              <a:t>   </a:t>
            </a:r>
            <a:r>
              <a:rPr lang="en-US" altLang="en-US" sz="3000">
                <a:solidFill>
                  <a:schemeClr val="bg1"/>
                </a:solidFill>
              </a:rPr>
              <a:t>The item number identifies a specific records retention requirement in a state schedule.</a:t>
            </a:r>
          </a:p>
          <a:p>
            <a:pPr eaLnBrk="1" hangingPunct="1">
              <a:buFontTx/>
              <a:buNone/>
            </a:pPr>
            <a:endParaRPr lang="en-US" altLang="en-US" sz="300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3000">
                <a:solidFill>
                  <a:schemeClr val="bg1"/>
                </a:solidFill>
              </a:rPr>
              <a:t>	Because of state reporting requirements, we track records by their schedule and item numbers.</a:t>
            </a: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chemeClr val="bg1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tx1"/>
                </a:solidFill>
              </a:rPr>
              <a:t>Title</a:t>
            </a:r>
          </a:p>
        </p:txBody>
      </p:sp>
      <p:graphicFrame>
        <p:nvGraphicFramePr>
          <p:cNvPr id="19507" name="Group 5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13277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427576345"/>
                    </a:ext>
                  </a:extLst>
                </a:gridCol>
                <a:gridCol w="544512">
                  <a:extLst>
                    <a:ext uri="{9D8B030D-6E8A-4147-A177-3AD203B41FA5}">
                      <a16:colId xmlns:a16="http://schemas.microsoft.com/office/drawing/2014/main" val="3658944114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3536894215"/>
                    </a:ext>
                  </a:extLst>
                </a:gridCol>
                <a:gridCol w="925513">
                  <a:extLst>
                    <a:ext uri="{9D8B030D-6E8A-4147-A177-3AD203B41FA5}">
                      <a16:colId xmlns:a16="http://schemas.microsoft.com/office/drawing/2014/main" val="1251151741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286595053"/>
                    </a:ext>
                  </a:extLst>
                </a:gridCol>
                <a:gridCol w="1220787">
                  <a:extLst>
                    <a:ext uri="{9D8B030D-6E8A-4147-A177-3AD203B41FA5}">
                      <a16:colId xmlns:a16="http://schemas.microsoft.com/office/drawing/2014/main" val="1297431891"/>
                    </a:ext>
                  </a:extLst>
                </a:gridCol>
              </a:tblGrid>
              <a:tr h="338138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8. LIST OF RECORD SERIES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785457"/>
                  </a:ext>
                </a:extLst>
              </a:tr>
              <a:tr h="13715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Schedule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No.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b.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Item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No.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c.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Title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Inclusive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Dates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e.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Volume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in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Cubic Feet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f.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Disposition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Action and Date</a:t>
                      </a: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Completed After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Authorization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694592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GS7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1A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Absentee excuses and admission slips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3240038"/>
                  </a:ext>
                </a:extLst>
              </a:tr>
              <a:tr h="727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1B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	Duplicates (OSA)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1134525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GS7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110A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Abuse/neglect records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06-30-03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2199408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110B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	Duplicates (OSA)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3341317"/>
                  </a:ext>
                </a:extLst>
              </a:tr>
            </a:tbl>
          </a:graphicData>
        </a:graphic>
      </p:graphicFrame>
      <p:sp>
        <p:nvSpPr>
          <p:cNvPr id="16433" name="Text Box 52"/>
          <p:cNvSpPr txBox="1">
            <a:spLocks noChangeArrowheads="1"/>
          </p:cNvSpPr>
          <p:nvPr/>
        </p:nvSpPr>
        <p:spPr bwMode="auto">
          <a:xfrm rot="-1216490">
            <a:off x="1219200" y="2971800"/>
            <a:ext cx="6705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800" b="1">
                <a:solidFill>
                  <a:schemeClr val="bg2"/>
                </a:solidFill>
              </a:rPr>
              <a:t>SAMPLE</a:t>
            </a:r>
          </a:p>
        </p:txBody>
      </p:sp>
    </p:spTree>
  </p:cSld>
  <p:clrMapOvr>
    <a:masterClrMapping/>
  </p:clrMapOvr>
  <p:transition spd="med">
    <p:cover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000"/>
              <a:t>   </a:t>
            </a:r>
            <a:r>
              <a:rPr lang="en-US" altLang="en-US" sz="3000">
                <a:solidFill>
                  <a:schemeClr val="bg1"/>
                </a:solidFill>
              </a:rPr>
              <a:t>The title is the name assigned to a group of records by the state.</a:t>
            </a:r>
          </a:p>
          <a:p>
            <a:pPr eaLnBrk="1" hangingPunct="1">
              <a:buFontTx/>
              <a:buNone/>
            </a:pPr>
            <a:endParaRPr lang="en-US" altLang="en-US" sz="300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3000">
                <a:solidFill>
                  <a:schemeClr val="bg1"/>
                </a:solidFill>
              </a:rPr>
              <a:t>	Because of reporting requirements, we use the state-assigned records title in the Disposal Authorization.  This title can differ from the one used in the school district.</a:t>
            </a: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chemeClr val="bg1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/>
              <a:t>Inclusive Dates</a:t>
            </a:r>
          </a:p>
        </p:txBody>
      </p:sp>
      <p:graphicFrame>
        <p:nvGraphicFramePr>
          <p:cNvPr id="23603" name="Group 5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13277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3883851362"/>
                    </a:ext>
                  </a:extLst>
                </a:gridCol>
                <a:gridCol w="544512">
                  <a:extLst>
                    <a:ext uri="{9D8B030D-6E8A-4147-A177-3AD203B41FA5}">
                      <a16:colId xmlns:a16="http://schemas.microsoft.com/office/drawing/2014/main" val="2343401338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337897048"/>
                    </a:ext>
                  </a:extLst>
                </a:gridCol>
                <a:gridCol w="925513">
                  <a:extLst>
                    <a:ext uri="{9D8B030D-6E8A-4147-A177-3AD203B41FA5}">
                      <a16:colId xmlns:a16="http://schemas.microsoft.com/office/drawing/2014/main" val="3840386997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80172048"/>
                    </a:ext>
                  </a:extLst>
                </a:gridCol>
                <a:gridCol w="1220787">
                  <a:extLst>
                    <a:ext uri="{9D8B030D-6E8A-4147-A177-3AD203B41FA5}">
                      <a16:colId xmlns:a16="http://schemas.microsoft.com/office/drawing/2014/main" val="937418660"/>
                    </a:ext>
                  </a:extLst>
                </a:gridCol>
              </a:tblGrid>
              <a:tr h="338138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8. LIST OF RECORD SERIES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92489"/>
                  </a:ext>
                </a:extLst>
              </a:tr>
              <a:tr h="13715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Schedule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No.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b.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Item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No.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c.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Title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d.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Inclusive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Dates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e.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Volume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in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Cubic Feet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f.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Disposition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Action and Date</a:t>
                      </a: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Completed After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Authorization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6740131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GS7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1A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Absentee excuses and admission slips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319310"/>
                  </a:ext>
                </a:extLst>
              </a:tr>
              <a:tr h="727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1B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	Duplicates (OSA)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253827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GS7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110A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Abuse/neglect records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06-30-03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037705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110B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	Duplicates (OSA)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1794448"/>
                  </a:ext>
                </a:extLst>
              </a:tr>
            </a:tbl>
          </a:graphicData>
        </a:graphic>
      </p:graphicFrame>
      <p:sp>
        <p:nvSpPr>
          <p:cNvPr id="18481" name="Text Box 52"/>
          <p:cNvSpPr txBox="1">
            <a:spLocks noChangeArrowheads="1"/>
          </p:cNvSpPr>
          <p:nvPr/>
        </p:nvSpPr>
        <p:spPr bwMode="auto">
          <a:xfrm rot="-1224686">
            <a:off x="1600200" y="2895600"/>
            <a:ext cx="5883275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800" b="1">
                <a:solidFill>
                  <a:schemeClr val="bg2"/>
                </a:solidFill>
              </a:rPr>
              <a:t>SAMPLE</a:t>
            </a:r>
          </a:p>
        </p:txBody>
      </p:sp>
    </p:spTree>
  </p:cSld>
  <p:clrMapOvr>
    <a:masterClrMapping/>
  </p:clrMapOvr>
  <p:transition spd="med">
    <p:cover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Inclusive Dates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600">
                <a:solidFill>
                  <a:schemeClr val="bg1"/>
                </a:solidFill>
              </a:rPr>
              <a:t>The inclusive dates are the dates of records eligible for disposal.  For example, if the inclusive dates are </a:t>
            </a:r>
            <a:br>
              <a:rPr lang="en-US" altLang="en-US" sz="2600">
                <a:solidFill>
                  <a:schemeClr val="bg1"/>
                </a:solidFill>
              </a:rPr>
            </a:br>
            <a:endParaRPr lang="en-US" altLang="en-US" sz="2600">
              <a:solidFill>
                <a:schemeClr val="bg1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200" i="1">
                <a:solidFill>
                  <a:schemeClr val="bg1"/>
                </a:solidFill>
              </a:rPr>
              <a:t>     Day one</a:t>
            </a:r>
            <a:br>
              <a:rPr lang="en-US" altLang="en-US" sz="2200" i="1">
                <a:solidFill>
                  <a:schemeClr val="bg1"/>
                </a:solidFill>
              </a:rPr>
            </a:br>
            <a:r>
              <a:rPr lang="en-US" altLang="en-US" sz="2200" i="1">
                <a:solidFill>
                  <a:schemeClr val="bg1"/>
                </a:solidFill>
              </a:rPr>
              <a:t>thru</a:t>
            </a:r>
            <a:br>
              <a:rPr lang="en-US" altLang="en-US" sz="2200" i="1">
                <a:solidFill>
                  <a:schemeClr val="bg1"/>
                </a:solidFill>
              </a:rPr>
            </a:br>
            <a:r>
              <a:rPr lang="en-US" altLang="en-US" sz="2200" i="1">
                <a:solidFill>
                  <a:schemeClr val="bg1"/>
                </a:solidFill>
              </a:rPr>
              <a:t>06-30-03</a:t>
            </a:r>
            <a:br>
              <a:rPr lang="en-US" altLang="en-US" sz="2200" i="1">
                <a:solidFill>
                  <a:schemeClr val="bg1"/>
                </a:solidFill>
              </a:rPr>
            </a:br>
            <a:endParaRPr lang="en-US" altLang="en-US" sz="2200" i="1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600">
                <a:solidFill>
                  <a:schemeClr val="bg1"/>
                </a:solidFill>
              </a:rPr>
              <a:t>	records dated through June 30, 2003 can be discarded.  Records dated after June 30, 2003 must be retained.</a:t>
            </a:r>
          </a:p>
          <a:p>
            <a:pPr eaLnBrk="1" hangingPunct="1"/>
            <a:endParaRPr lang="en-US" alt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Inclusive Dates 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The record date can be the date a record was:</a:t>
            </a:r>
            <a:br>
              <a:rPr lang="en-US" altLang="en-US" sz="3000">
                <a:solidFill>
                  <a:schemeClr val="bg1"/>
                </a:solidFill>
              </a:rPr>
            </a:br>
            <a:endParaRPr lang="en-US" altLang="en-US" sz="3000">
              <a:solidFill>
                <a:schemeClr val="bg1"/>
              </a:solidFill>
            </a:endParaRPr>
          </a:p>
          <a:p>
            <a:pPr lvl="1" eaLnBrk="1" hangingPunct="1"/>
            <a:r>
              <a:rPr lang="en-US" altLang="en-US">
                <a:solidFill>
                  <a:schemeClr val="bg1"/>
                </a:solidFill>
              </a:rPr>
              <a:t>Created (such as a security tape) </a:t>
            </a:r>
            <a:br>
              <a:rPr lang="en-US" altLang="en-US">
                <a:solidFill>
                  <a:schemeClr val="bg1"/>
                </a:solidFill>
              </a:rPr>
            </a:br>
            <a:endParaRPr lang="en-US" altLang="en-US">
              <a:solidFill>
                <a:schemeClr val="bg1"/>
              </a:solidFill>
            </a:endParaRPr>
          </a:p>
          <a:p>
            <a:pPr lvl="1" eaLnBrk="1" hangingPunct="1"/>
            <a:r>
              <a:rPr lang="en-US" altLang="en-US">
                <a:solidFill>
                  <a:schemeClr val="bg1"/>
                </a:solidFill>
              </a:rPr>
              <a:t>Received (such as correspondence)</a:t>
            </a:r>
          </a:p>
          <a:p>
            <a:pPr lvl="1" eaLnBrk="1" hangingPunct="1"/>
            <a:endParaRPr lang="en-US" altLang="en-US">
              <a:solidFill>
                <a:schemeClr val="bg1"/>
              </a:solidFill>
            </a:endParaRPr>
          </a:p>
          <a:p>
            <a:pPr lvl="1" eaLnBrk="1" hangingPunct="1"/>
            <a:r>
              <a:rPr lang="en-US" altLang="en-US">
                <a:solidFill>
                  <a:schemeClr val="bg1"/>
                </a:solidFill>
              </a:rPr>
              <a:t>Closed (such as a case file)</a:t>
            </a:r>
          </a:p>
        </p:txBody>
      </p:sp>
    </p:spTree>
  </p:cSld>
  <p:clrMapOvr>
    <a:masterClrMapping/>
  </p:clrMapOvr>
  <p:transition spd="med">
    <p:cover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3505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The</a:t>
            </a:r>
            <a:r>
              <a:rPr lang="en-US" altLang="en-US" sz="3000"/>
              <a:t> </a:t>
            </a:r>
            <a:r>
              <a:rPr lang="en-US" altLang="en-US" sz="3000">
                <a:solidFill>
                  <a:schemeClr val="bg1"/>
                </a:solidFill>
              </a:rPr>
              <a:t>Disposal Authorization is an important tool in managing your work-related records. </a:t>
            </a:r>
          </a:p>
          <a:p>
            <a:pPr eaLnBrk="1" hangingPunct="1">
              <a:buFontTx/>
              <a:buNone/>
            </a:pPr>
            <a:endParaRPr lang="en-US" altLang="en-US" sz="3000">
              <a:solidFill>
                <a:schemeClr val="bg1"/>
              </a:solidFill>
            </a:endParaRPr>
          </a:p>
        </p:txBody>
      </p:sp>
      <p:pic>
        <p:nvPicPr>
          <p:cNvPr id="3076" name="Picture 6" descr="MCj042605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429000"/>
            <a:ext cx="18034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0" descr="MCj0426070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7475">
            <a:off x="6477000" y="3810000"/>
            <a:ext cx="9810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1" descr="MCj0433851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74001">
            <a:off x="1600200" y="3733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ver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chemeClr val="bg1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tx1"/>
                </a:solidFill>
              </a:rPr>
              <a:t>Volume in Cubic Feet</a:t>
            </a:r>
          </a:p>
        </p:txBody>
      </p:sp>
      <p:graphicFrame>
        <p:nvGraphicFramePr>
          <p:cNvPr id="26675" name="Group 5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13277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3455615224"/>
                    </a:ext>
                  </a:extLst>
                </a:gridCol>
                <a:gridCol w="544512">
                  <a:extLst>
                    <a:ext uri="{9D8B030D-6E8A-4147-A177-3AD203B41FA5}">
                      <a16:colId xmlns:a16="http://schemas.microsoft.com/office/drawing/2014/main" val="725738857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36142940"/>
                    </a:ext>
                  </a:extLst>
                </a:gridCol>
                <a:gridCol w="852488">
                  <a:extLst>
                    <a:ext uri="{9D8B030D-6E8A-4147-A177-3AD203B41FA5}">
                      <a16:colId xmlns:a16="http://schemas.microsoft.com/office/drawing/2014/main" val="661366097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178198797"/>
                    </a:ext>
                  </a:extLst>
                </a:gridCol>
                <a:gridCol w="1220787">
                  <a:extLst>
                    <a:ext uri="{9D8B030D-6E8A-4147-A177-3AD203B41FA5}">
                      <a16:colId xmlns:a16="http://schemas.microsoft.com/office/drawing/2014/main" val="410678968"/>
                    </a:ext>
                  </a:extLst>
                </a:gridCol>
              </a:tblGrid>
              <a:tr h="338138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8. LIST OF RECORD SERIES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554292"/>
                  </a:ext>
                </a:extLst>
              </a:tr>
              <a:tr h="13715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Schedule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No.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b.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Item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No.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c.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Title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Inclusive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Dates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e.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Volume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in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Cubic Feet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f.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Disposition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Action and Date</a:t>
                      </a: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Completed After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Authorization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9348825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GS7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1A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Absentee excuses and admission slips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1251926"/>
                  </a:ext>
                </a:extLst>
              </a:tr>
              <a:tr h="727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1B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	Duplicates (OSA)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147045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GS7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110A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Abuse/neglect records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06-30-03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004474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110B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	Duplicates (OSA)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5510179"/>
                  </a:ext>
                </a:extLst>
              </a:tr>
            </a:tbl>
          </a:graphicData>
        </a:graphic>
      </p:graphicFrame>
      <p:sp>
        <p:nvSpPr>
          <p:cNvPr id="21553" name="Text Box 52"/>
          <p:cNvSpPr txBox="1">
            <a:spLocks noChangeArrowheads="1"/>
          </p:cNvSpPr>
          <p:nvPr/>
        </p:nvSpPr>
        <p:spPr bwMode="auto">
          <a:xfrm rot="-1250253">
            <a:off x="1905000" y="2743200"/>
            <a:ext cx="5943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8800" b="1">
                <a:solidFill>
                  <a:schemeClr val="bg2"/>
                </a:solidFill>
              </a:rPr>
              <a:t>SAMPLE</a:t>
            </a:r>
          </a:p>
        </p:txBody>
      </p:sp>
    </p:spTree>
  </p:cSld>
  <p:clrMapOvr>
    <a:masterClrMapping/>
  </p:clrMapOvr>
  <p:transition spd="med">
    <p:cover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Volume in Cubic Feet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The volume in cubic feet is the volume of records discarded. </a:t>
            </a:r>
            <a:br>
              <a:rPr lang="en-US" altLang="en-US" sz="3000">
                <a:solidFill>
                  <a:schemeClr val="bg1"/>
                </a:solidFill>
              </a:rPr>
            </a:br>
            <a:r>
              <a:rPr lang="en-US" altLang="en-US" sz="3000">
                <a:solidFill>
                  <a:schemeClr val="bg1"/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Annually, Records Management reports to the state the total volume of records disposed of by the school district over the previous year.</a:t>
            </a: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chemeClr val="bg1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tx1"/>
                </a:solidFill>
              </a:rPr>
              <a:t>Disposition Action and Date</a:t>
            </a:r>
          </a:p>
        </p:txBody>
      </p:sp>
      <p:graphicFrame>
        <p:nvGraphicFramePr>
          <p:cNvPr id="30771" name="Group 5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13277"/>
        </p:xfrm>
        <a:graphic>
          <a:graphicData uri="http://schemas.openxmlformats.org/drawingml/2006/table">
            <a:tbl>
              <a:tblPr/>
              <a:tblGrid>
                <a:gridCol w="852488">
                  <a:extLst>
                    <a:ext uri="{9D8B030D-6E8A-4147-A177-3AD203B41FA5}">
                      <a16:colId xmlns:a16="http://schemas.microsoft.com/office/drawing/2014/main" val="3510776798"/>
                    </a:ext>
                  </a:extLst>
                </a:gridCol>
                <a:gridCol w="531812">
                  <a:extLst>
                    <a:ext uri="{9D8B030D-6E8A-4147-A177-3AD203B41FA5}">
                      <a16:colId xmlns:a16="http://schemas.microsoft.com/office/drawing/2014/main" val="2009469328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402307338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479501802"/>
                    </a:ext>
                  </a:extLst>
                </a:gridCol>
                <a:gridCol w="688975">
                  <a:extLst>
                    <a:ext uri="{9D8B030D-6E8A-4147-A177-3AD203B41FA5}">
                      <a16:colId xmlns:a16="http://schemas.microsoft.com/office/drawing/2014/main" val="3385143576"/>
                    </a:ext>
                  </a:extLst>
                </a:gridCol>
                <a:gridCol w="1376362">
                  <a:extLst>
                    <a:ext uri="{9D8B030D-6E8A-4147-A177-3AD203B41FA5}">
                      <a16:colId xmlns:a16="http://schemas.microsoft.com/office/drawing/2014/main" val="678878047"/>
                    </a:ext>
                  </a:extLst>
                </a:gridCol>
              </a:tblGrid>
              <a:tr h="338138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8. LIST OF RECORD SERIES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528853"/>
                  </a:ext>
                </a:extLst>
              </a:tr>
              <a:tr h="13715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Schedule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No.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b.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Item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No.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c.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Title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Inclusive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Dates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e.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Volume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in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Cubic Feet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f.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Disposition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sng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Action and Date</a:t>
                      </a: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Completed After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AC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Authorization</a:t>
                      </a:r>
                      <a:endParaRPr kumimoji="1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AC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9126587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GS7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1A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Absentee excuses and admission slips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0429538"/>
                  </a:ext>
                </a:extLst>
              </a:tr>
              <a:tr h="727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1B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	Duplicates (OSA)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546044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GS7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110A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Abuse/neglect records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06-30-03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224180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110B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	Duplicates (OSA)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610014"/>
                  </a:ext>
                </a:extLst>
              </a:tr>
            </a:tbl>
          </a:graphicData>
        </a:graphic>
      </p:graphicFrame>
      <p:sp>
        <p:nvSpPr>
          <p:cNvPr id="23601" name="Text Box 52"/>
          <p:cNvSpPr txBox="1">
            <a:spLocks noChangeArrowheads="1"/>
          </p:cNvSpPr>
          <p:nvPr/>
        </p:nvSpPr>
        <p:spPr bwMode="auto">
          <a:xfrm rot="-1151675">
            <a:off x="1752600" y="2819400"/>
            <a:ext cx="5943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800" b="1">
                <a:solidFill>
                  <a:schemeClr val="bg2"/>
                </a:solidFill>
              </a:rPr>
              <a:t>SAMPLE</a:t>
            </a:r>
          </a:p>
        </p:txBody>
      </p:sp>
    </p:spTree>
  </p:cSld>
  <p:clrMapOvr>
    <a:masterClrMapping/>
  </p:clrMapOvr>
  <p:transition spd="med">
    <p:cover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Disposition Action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Disposition Action indicates the method of discard used.  Some methods of discard include:</a:t>
            </a:r>
            <a:br>
              <a:rPr lang="en-US" altLang="en-US" sz="3000">
                <a:solidFill>
                  <a:schemeClr val="bg1"/>
                </a:solidFill>
              </a:rPr>
            </a:br>
            <a:endParaRPr lang="en-US" altLang="en-US" sz="3000">
              <a:solidFill>
                <a:schemeClr val="bg1"/>
              </a:solidFill>
            </a:endParaRPr>
          </a:p>
          <a:p>
            <a:pPr lvl="1" eaLnBrk="1" hangingPunct="1"/>
            <a:r>
              <a:rPr lang="en-US" altLang="en-US">
                <a:solidFill>
                  <a:schemeClr val="bg1"/>
                </a:solidFill>
              </a:rPr>
              <a:t>Shredded</a:t>
            </a:r>
            <a:br>
              <a:rPr lang="en-US" altLang="en-US">
                <a:solidFill>
                  <a:schemeClr val="bg1"/>
                </a:solidFill>
              </a:rPr>
            </a:br>
            <a:endParaRPr lang="en-US" altLang="en-US">
              <a:solidFill>
                <a:schemeClr val="bg1"/>
              </a:solidFill>
            </a:endParaRPr>
          </a:p>
          <a:p>
            <a:pPr lvl="1" eaLnBrk="1" hangingPunct="1"/>
            <a:r>
              <a:rPr lang="en-US" altLang="en-US">
                <a:solidFill>
                  <a:schemeClr val="bg1"/>
                </a:solidFill>
              </a:rPr>
              <a:t>Recycled</a:t>
            </a:r>
            <a:br>
              <a:rPr lang="en-US" altLang="en-US">
                <a:solidFill>
                  <a:schemeClr val="bg1"/>
                </a:solidFill>
              </a:rPr>
            </a:br>
            <a:endParaRPr lang="en-US" altLang="en-US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Disposition Date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000"/>
              <a:t>   </a:t>
            </a:r>
            <a:r>
              <a:rPr lang="en-US" altLang="en-US" sz="3000">
                <a:solidFill>
                  <a:schemeClr val="bg1"/>
                </a:solidFill>
              </a:rPr>
              <a:t>Disposition date is the actual date of a record’s discard.  This is an important part of the audit trail.  It may be referenced when responding to subpoenas and public records requests.</a:t>
            </a: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chemeClr val="bg1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4000" i="1" u="sng"/>
              <a:t>Using the Disposal Authorization</a:t>
            </a:r>
          </a:p>
        </p:txBody>
      </p:sp>
      <p:graphicFrame>
        <p:nvGraphicFramePr>
          <p:cNvPr id="34862" name="Group 46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813358"/>
        </p:xfrm>
        <a:graphic>
          <a:graphicData uri="http://schemas.openxmlformats.org/drawingml/2006/table">
            <a:tbl>
              <a:tblPr/>
              <a:tblGrid>
                <a:gridCol w="684213">
                  <a:extLst>
                    <a:ext uri="{9D8B030D-6E8A-4147-A177-3AD203B41FA5}">
                      <a16:colId xmlns:a16="http://schemas.microsoft.com/office/drawing/2014/main" val="962859617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3877063636"/>
                    </a:ext>
                  </a:extLst>
                </a:gridCol>
                <a:gridCol w="2655888">
                  <a:extLst>
                    <a:ext uri="{9D8B030D-6E8A-4147-A177-3AD203B41FA5}">
                      <a16:colId xmlns:a16="http://schemas.microsoft.com/office/drawing/2014/main" val="1933170911"/>
                    </a:ext>
                  </a:extLst>
                </a:gridCol>
                <a:gridCol w="1766887">
                  <a:extLst>
                    <a:ext uri="{9D8B030D-6E8A-4147-A177-3AD203B41FA5}">
                      <a16:colId xmlns:a16="http://schemas.microsoft.com/office/drawing/2014/main" val="1268932573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3877899328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1325789669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val="1397564022"/>
                    </a:ext>
                  </a:extLst>
                </a:gridCol>
              </a:tblGrid>
              <a:tr h="6539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GS1-L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189A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Access control records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7593863"/>
                  </a:ext>
                </a:extLst>
              </a:tr>
              <a:tr h="6539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189B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	Duplicates (OSA)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7854864"/>
                  </a:ext>
                </a:extLst>
              </a:tr>
              <a:tr h="5808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SCH 47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1A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Access log:  student educational records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4032448"/>
                  </a:ext>
                </a:extLst>
              </a:tr>
              <a:tr h="6539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1B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	Duplicates (OSA)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Day one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thru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06-30-05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695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763601"/>
                  </a:ext>
                </a:extLst>
              </a:tr>
              <a:tr h="2270681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9. DISPOSAL AUTHORIZATION:  Disposal for the above listed records is authorized. Any deletions or modifications are indicated.</a:t>
                      </a:r>
                      <a:b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</a:br>
                      <a:b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</a:br>
                      <a:b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</a:br>
                      <a:b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</a:b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_________________________________________________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Records Custodian or Designee                                    Date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313213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313213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313213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313213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313213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13213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13213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13213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313213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32138" algn="l"/>
                        </a:tabLst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10. DISPOSAL CERTIFICATE:  The above listed records have been disposed of in the manner and on the date shown in column f.</a:t>
                      </a:r>
                      <a:b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</a:br>
                      <a:b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</a:b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_________________________________________________________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32138" algn="l"/>
                        </a:tabLst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Signature	Date</a:t>
                      </a:r>
                      <a:b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</a:b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_________________________________________________________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32138" algn="l"/>
                        </a:tabLst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Name and Title</a:t>
                      </a:r>
                      <a:b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</a:b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_________________________________________________________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32138" algn="l"/>
                        </a:tabLst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Witness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32138" algn="l"/>
                        </a:tabLst>
                      </a:pPr>
                      <a:r>
                        <a:rPr kumimoji="1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NOTE: Upon disposition retain this form for your records.</a:t>
                      </a:r>
                      <a:endParaRPr kumimoji="1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T="45710" marB="4571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081162"/>
                  </a:ext>
                </a:extLst>
              </a:tr>
            </a:tbl>
          </a:graphicData>
        </a:graphic>
      </p:graphicFrame>
      <p:sp>
        <p:nvSpPr>
          <p:cNvPr id="26668" name="Text Box 47"/>
          <p:cNvSpPr txBox="1">
            <a:spLocks noChangeArrowheads="1"/>
          </p:cNvSpPr>
          <p:nvPr/>
        </p:nvSpPr>
        <p:spPr bwMode="auto">
          <a:xfrm>
            <a:off x="533400" y="6324600"/>
            <a:ext cx="79200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SCHOOL OR DEPARTMENT NAME:______________________________________________________</a:t>
            </a:r>
          </a:p>
        </p:txBody>
      </p:sp>
      <p:sp>
        <p:nvSpPr>
          <p:cNvPr id="26669" name="Text Box 48"/>
          <p:cNvSpPr txBox="1">
            <a:spLocks noChangeArrowheads="1"/>
          </p:cNvSpPr>
          <p:nvPr/>
        </p:nvSpPr>
        <p:spPr bwMode="auto">
          <a:xfrm rot="-1185360">
            <a:off x="1676400" y="2667000"/>
            <a:ext cx="62484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800" b="1">
                <a:solidFill>
                  <a:schemeClr val="bg2"/>
                </a:solidFill>
              </a:rPr>
              <a:t>SAMPLE</a:t>
            </a:r>
          </a:p>
        </p:txBody>
      </p:sp>
    </p:spTree>
  </p:cSld>
  <p:clrMapOvr>
    <a:masterClrMapping/>
  </p:clrMapOvr>
  <p:transition spd="med">
    <p:cover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4000" i="1" u="sng">
                <a:solidFill>
                  <a:schemeClr val="bg1"/>
                </a:solidFill>
              </a:rPr>
              <a:t>Using the Disposal Authorization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Many people in your school or department will have records eligible for discard.  Be sure to include all their records when completing the form.</a:t>
            </a:r>
            <a:br>
              <a:rPr lang="en-US" altLang="en-US" sz="3000">
                <a:solidFill>
                  <a:schemeClr val="bg1"/>
                </a:solidFill>
              </a:rPr>
            </a:br>
            <a:endParaRPr lang="en-US" altLang="en-US" sz="30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Use the Disposal Authorization to report the volume of records discarded </a:t>
            </a:r>
            <a:r>
              <a:rPr lang="en-US" altLang="en-US" sz="3000" b="1">
                <a:solidFill>
                  <a:schemeClr val="bg1"/>
                </a:solidFill>
              </a:rPr>
              <a:t>in your school or department.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Reporting Steps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Identify obsolete records eligible for discard, in your school or department.</a:t>
            </a:r>
            <a:br>
              <a:rPr lang="en-US" altLang="en-US" sz="3000">
                <a:solidFill>
                  <a:schemeClr val="bg1"/>
                </a:solidFill>
              </a:rPr>
            </a:br>
            <a:endParaRPr lang="en-US" altLang="en-US" sz="30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Estimate the volume of records destroyed.</a:t>
            </a:r>
            <a:br>
              <a:rPr lang="en-US" altLang="en-US" sz="3000">
                <a:solidFill>
                  <a:schemeClr val="bg1"/>
                </a:solidFill>
              </a:rPr>
            </a:br>
            <a:endParaRPr lang="en-US" altLang="en-US" sz="30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Enter the records volume, disposition action, and date on the form.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Reporting Steps (cont.)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Complete the Disposal Certificate on the front of the form.</a:t>
            </a:r>
            <a:br>
              <a:rPr lang="en-US" altLang="en-US" sz="3000">
                <a:solidFill>
                  <a:schemeClr val="bg1"/>
                </a:solidFill>
              </a:rPr>
            </a:br>
            <a:endParaRPr lang="en-US" altLang="en-US" sz="30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Note the name of your school or department in the space provided on the bottom of    page 1.</a:t>
            </a:r>
            <a:br>
              <a:rPr lang="en-US" altLang="en-US" sz="3000">
                <a:solidFill>
                  <a:schemeClr val="bg1"/>
                </a:solidFill>
              </a:rPr>
            </a:br>
            <a:endParaRPr lang="en-US" altLang="en-US" sz="30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Return the form to Records Management keeping a copy for your files.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Identify Eligible Records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If you are not sure which is the correct record title, the </a:t>
            </a:r>
            <a:r>
              <a:rPr lang="en-US" altLang="en-US" sz="3000" i="1">
                <a:solidFill>
                  <a:schemeClr val="bg1"/>
                </a:solidFill>
              </a:rPr>
              <a:t>General Records Schedule</a:t>
            </a:r>
            <a:r>
              <a:rPr lang="en-US" altLang="en-US" sz="3000">
                <a:solidFill>
                  <a:schemeClr val="bg1"/>
                </a:solidFill>
              </a:rPr>
              <a:t> lists the different titles and includes definitions.  Or, contact Records Management for assistance.</a:t>
            </a:r>
            <a:br>
              <a:rPr lang="en-US" altLang="en-US" sz="3000">
                <a:solidFill>
                  <a:schemeClr val="bg1"/>
                </a:solidFill>
              </a:rPr>
            </a:br>
            <a:endParaRPr lang="en-US" altLang="en-US" sz="30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Florida Public Records Law (Chapter 119, F.S.) regulates the destruction of public records.</a:t>
            </a:r>
            <a:br>
              <a:rPr lang="en-US" altLang="en-US" sz="3000">
                <a:solidFill>
                  <a:schemeClr val="bg1"/>
                </a:solidFill>
              </a:rPr>
            </a:br>
            <a:endParaRPr lang="en-US" altLang="en-US" sz="30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The state has established minimum retention requirements for records.</a:t>
            </a:r>
            <a:br>
              <a:rPr lang="en-US" altLang="en-US" sz="3000">
                <a:solidFill>
                  <a:schemeClr val="bg1"/>
                </a:solidFill>
              </a:rPr>
            </a:br>
            <a:endParaRPr lang="en-US" altLang="en-US" sz="30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The Disposal Authorization helps you comply with these requirements.</a:t>
            </a:r>
          </a:p>
          <a:p>
            <a:pPr eaLnBrk="1" hangingPunct="1"/>
            <a:endParaRPr lang="en-US" altLang="en-US" sz="3000">
              <a:solidFill>
                <a:schemeClr val="bg1"/>
              </a:solidFill>
            </a:endParaRP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>
    <p:cover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Estimate Volume Destroyed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000">
                <a:solidFill>
                  <a:schemeClr val="bg1"/>
                </a:solidFill>
              </a:rPr>
              <a:t>Volume destroyed is reported in cubic feet.</a:t>
            </a:r>
          </a:p>
          <a:p>
            <a:pPr lvl="1" eaLnBrk="1" hangingPunct="1"/>
            <a:r>
              <a:rPr lang="en-US" altLang="en-US" sz="2700">
                <a:solidFill>
                  <a:schemeClr val="bg1"/>
                </a:solidFill>
              </a:rPr>
              <a:t>  letter size file drawer = 1.5 cu. ft.</a:t>
            </a:r>
          </a:p>
          <a:p>
            <a:pPr lvl="1" eaLnBrk="1" hangingPunct="1"/>
            <a:r>
              <a:rPr lang="en-US" altLang="en-US" sz="2700">
                <a:solidFill>
                  <a:schemeClr val="bg1"/>
                </a:solidFill>
              </a:rPr>
              <a:t>	legal size file drawer = 2 cu. ft.</a:t>
            </a:r>
          </a:p>
          <a:p>
            <a:pPr lvl="1" eaLnBrk="1" hangingPunct="1"/>
            <a:r>
              <a:rPr lang="en-US" altLang="en-US" sz="2700">
                <a:solidFill>
                  <a:schemeClr val="bg1"/>
                </a:solidFill>
              </a:rPr>
              <a:t>  records storage box = 1 cu. ft.</a:t>
            </a:r>
          </a:p>
          <a:p>
            <a:pPr lvl="1" eaLnBrk="1" hangingPunct="1"/>
            <a:r>
              <a:rPr lang="en-US" altLang="en-US" sz="2700">
                <a:solidFill>
                  <a:schemeClr val="bg1"/>
                </a:solidFill>
              </a:rPr>
              <a:t>	express smaller volumes in inches, 	     </a:t>
            </a:r>
          </a:p>
          <a:p>
            <a:pPr lvl="1" eaLnBrk="1" hangingPunct="1">
              <a:buFontTx/>
              <a:buNone/>
            </a:pPr>
            <a:r>
              <a:rPr lang="en-US" altLang="en-US" sz="2700">
                <a:solidFill>
                  <a:schemeClr val="bg1"/>
                </a:solidFill>
              </a:rPr>
              <a:t>     e.g. 2-inch file.</a:t>
            </a:r>
          </a:p>
          <a:p>
            <a:pPr lvl="1" eaLnBrk="1" hangingPunct="1"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>
    <p:cover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4000" i="1" u="sng">
                <a:solidFill>
                  <a:schemeClr val="bg1"/>
                </a:solidFill>
              </a:rPr>
              <a:t>Enter Records Volume, Action, and Date on Form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600">
                <a:solidFill>
                  <a:schemeClr val="bg1"/>
                </a:solidFill>
              </a:rPr>
              <a:t>If no records were destroyed, you may write “No Records Destroyed” across the front of page 1.  Remember:</a:t>
            </a:r>
          </a:p>
          <a:p>
            <a:pPr eaLnBrk="1" hangingPunct="1">
              <a:buFontTx/>
              <a:buNone/>
            </a:pPr>
            <a:endParaRPr lang="en-US" altLang="en-US" sz="2300">
              <a:solidFill>
                <a:schemeClr val="bg1"/>
              </a:solidFill>
            </a:endParaRPr>
          </a:p>
          <a:p>
            <a:pPr lvl="1" eaLnBrk="1" hangingPunct="1"/>
            <a:r>
              <a:rPr lang="en-US" altLang="en-US" sz="2300">
                <a:solidFill>
                  <a:schemeClr val="bg1"/>
                </a:solidFill>
              </a:rPr>
              <a:t>This certifies that you can produce, on request, any records that were created, received, or closed in your school or department over the past year.</a:t>
            </a:r>
            <a:br>
              <a:rPr lang="en-US" altLang="en-US" sz="2300">
                <a:solidFill>
                  <a:schemeClr val="bg1"/>
                </a:solidFill>
              </a:rPr>
            </a:br>
            <a:endParaRPr lang="en-US" altLang="en-US" sz="2300">
              <a:solidFill>
                <a:schemeClr val="bg1"/>
              </a:solidFill>
            </a:endParaRPr>
          </a:p>
          <a:p>
            <a:pPr lvl="1" eaLnBrk="1" hangingPunct="1"/>
            <a:r>
              <a:rPr lang="en-US" altLang="en-US" sz="2300">
                <a:solidFill>
                  <a:schemeClr val="bg1"/>
                </a:solidFill>
              </a:rPr>
              <a:t>The information entered on the Disposal Authorization may be used in responding to subpoenas, auditors, and public records requests.</a:t>
            </a:r>
          </a:p>
          <a:p>
            <a:pPr eaLnBrk="1" hangingPunct="1"/>
            <a:endParaRPr lang="en-US" alt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chemeClr val="bg1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tx1"/>
                </a:solidFill>
              </a:rPr>
              <a:t>Complete Disposal Certificate</a:t>
            </a:r>
          </a:p>
        </p:txBody>
      </p:sp>
      <p:graphicFrame>
        <p:nvGraphicFramePr>
          <p:cNvPr id="33795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762000" y="1600200"/>
          <a:ext cx="777240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Document" r:id="rId3" imgW="7510152" imgH="4904416" progId="Word.Document.8">
                  <p:embed/>
                </p:oleObj>
              </mc:Choice>
              <mc:Fallback>
                <p:oleObj name="Document" r:id="rId3" imgW="7510152" imgH="4904416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00200"/>
                        <a:ext cx="7772400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Text Box 6"/>
          <p:cNvSpPr txBox="1">
            <a:spLocks noChangeArrowheads="1"/>
          </p:cNvSpPr>
          <p:nvPr/>
        </p:nvSpPr>
        <p:spPr bwMode="auto">
          <a:xfrm rot="-1240465">
            <a:off x="1752600" y="2743200"/>
            <a:ext cx="6019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800" b="1">
                <a:solidFill>
                  <a:schemeClr val="bg2"/>
                </a:solidFill>
              </a:rPr>
              <a:t>SAMPLE</a:t>
            </a:r>
          </a:p>
        </p:txBody>
      </p:sp>
    </p:spTree>
  </p:cSld>
  <p:clrMapOvr>
    <a:masterClrMapping/>
  </p:clrMapOvr>
  <p:transition spd="med">
    <p:cover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Complete Disposal Certificate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000"/>
              <a:t>   </a:t>
            </a:r>
            <a:r>
              <a:rPr lang="en-US" altLang="en-US" sz="3000">
                <a:solidFill>
                  <a:schemeClr val="bg1"/>
                </a:solidFill>
              </a:rPr>
              <a:t>The school principal or department head and a witness sign in the space provided in Box 10 on page 1 of the form.</a:t>
            </a:r>
          </a:p>
          <a:p>
            <a:pPr eaLnBrk="1" hangingPunct="1">
              <a:buFontTx/>
              <a:buNone/>
            </a:pPr>
            <a:endParaRPr lang="en-US" altLang="en-US" sz="300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3000">
                <a:solidFill>
                  <a:schemeClr val="bg1"/>
                </a:solidFill>
              </a:rPr>
              <a:t>	Don’t forget to note your school or department name at the bottom of the page!</a:t>
            </a: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 u="sng">
                <a:solidFill>
                  <a:schemeClr val="bg1"/>
                </a:solidFill>
              </a:rPr>
              <a:t>Important Points to Remember!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The Disposal Authorization helps you comply with the requirements of the Florida Public Records Law.</a:t>
            </a:r>
            <a:br>
              <a:rPr lang="en-US" altLang="en-US" sz="3000">
                <a:solidFill>
                  <a:schemeClr val="bg1"/>
                </a:solidFill>
              </a:rPr>
            </a:br>
            <a:endParaRPr lang="en-US" altLang="en-US" sz="30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For effective and efficient operations, you should discard obsolete records as soon as they are eligible for disposal.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altLang="en-US" sz="30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Important Points to Remember!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Confidential records must be destroyed in a way that protects the confidentiality of the information.</a:t>
            </a:r>
            <a:br>
              <a:rPr lang="en-US" altLang="en-US" sz="3000">
                <a:solidFill>
                  <a:schemeClr val="bg1"/>
                </a:solidFill>
              </a:rPr>
            </a:br>
            <a:endParaRPr lang="en-US" altLang="en-US" sz="30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Stating that records were </a:t>
            </a:r>
            <a:r>
              <a:rPr lang="en-US" altLang="en-US" sz="3000" b="1">
                <a:solidFill>
                  <a:schemeClr val="bg1"/>
                </a:solidFill>
              </a:rPr>
              <a:t>legally</a:t>
            </a:r>
            <a:r>
              <a:rPr lang="en-US" altLang="en-US" sz="3000">
                <a:solidFill>
                  <a:schemeClr val="bg1"/>
                </a:solidFill>
              </a:rPr>
              <a:t> destroyed is an acceptable response to a request for records.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 u="sng">
                <a:solidFill>
                  <a:schemeClr val="bg1"/>
                </a:solidFill>
              </a:rPr>
              <a:t>????Questions????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000">
                <a:solidFill>
                  <a:schemeClr val="bg1"/>
                </a:solidFill>
              </a:rPr>
              <a:t>   For more information, or to provide feedback on this guide, contact Records Management by email to:  </a:t>
            </a:r>
            <a:r>
              <a:rPr lang="en-US" altLang="en-US" sz="3000" u="sng">
                <a:solidFill>
                  <a:schemeClr val="bg1"/>
                </a:solidFill>
              </a:rPr>
              <a:t>mjones6@ecsdfl.us</a:t>
            </a:r>
            <a:br>
              <a:rPr lang="en-US" altLang="en-US" sz="3000">
                <a:solidFill>
                  <a:schemeClr val="bg1"/>
                </a:solidFill>
              </a:rPr>
            </a:br>
            <a:endParaRPr lang="en-US" altLang="en-US" sz="3000">
              <a:solidFill>
                <a:schemeClr val="bg1"/>
              </a:solidFill>
            </a:endParaRPr>
          </a:p>
        </p:txBody>
      </p:sp>
      <p:pic>
        <p:nvPicPr>
          <p:cNvPr id="37892" name="Picture 4" descr="j04260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810000"/>
            <a:ext cx="18415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ver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What is a Public Record?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3300">
                <a:solidFill>
                  <a:schemeClr val="bg1"/>
                </a:solidFill>
              </a:rPr>
              <a:t>Public records are not limited to paper documents.</a:t>
            </a:r>
            <a:br>
              <a:rPr lang="en-US" altLang="en-US" sz="3300">
                <a:solidFill>
                  <a:schemeClr val="bg1"/>
                </a:solidFill>
              </a:rPr>
            </a:br>
            <a:endParaRPr lang="en-US" altLang="en-US" sz="330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3300">
                <a:solidFill>
                  <a:schemeClr val="bg1"/>
                </a:solidFill>
              </a:rPr>
              <a:t>A public record is</a:t>
            </a:r>
            <a:r>
              <a:rPr lang="en-US" altLang="en-US" sz="3300" b="1">
                <a:solidFill>
                  <a:schemeClr val="bg1"/>
                </a:solidFill>
              </a:rPr>
              <a:t> </a:t>
            </a:r>
            <a:r>
              <a:rPr lang="en-US" altLang="en-US" sz="3300">
                <a:solidFill>
                  <a:schemeClr val="bg1"/>
                </a:solidFill>
              </a:rPr>
              <a:t>any record, </a:t>
            </a:r>
            <a:r>
              <a:rPr lang="en-US" altLang="en-US" sz="3300" b="1">
                <a:solidFill>
                  <a:schemeClr val="bg1"/>
                </a:solidFill>
              </a:rPr>
              <a:t>regardless of physical form</a:t>
            </a:r>
            <a:r>
              <a:rPr lang="en-US" altLang="en-US" sz="3300">
                <a:solidFill>
                  <a:schemeClr val="bg1"/>
                </a:solidFill>
              </a:rPr>
              <a:t>, </a:t>
            </a:r>
            <a:r>
              <a:rPr lang="en-US" altLang="en-US" sz="3300" b="1">
                <a:solidFill>
                  <a:schemeClr val="bg1"/>
                </a:solidFill>
              </a:rPr>
              <a:t>characteristics, or means of transmission</a:t>
            </a:r>
            <a:r>
              <a:rPr lang="en-US" altLang="en-US" sz="3300">
                <a:solidFill>
                  <a:schemeClr val="bg1"/>
                </a:solidFill>
              </a:rPr>
              <a:t>, made or received in connection with the transaction of school district business. </a:t>
            </a:r>
            <a:br>
              <a:rPr lang="en-US" altLang="en-US" sz="3300">
                <a:solidFill>
                  <a:schemeClr val="bg1"/>
                </a:solidFill>
              </a:rPr>
            </a:br>
            <a:endParaRPr lang="en-US" altLang="en-US" sz="3300">
              <a:solidFill>
                <a:schemeClr val="bg1"/>
              </a:solidFill>
            </a:endParaRPr>
          </a:p>
        </p:txBody>
      </p:sp>
      <p:pic>
        <p:nvPicPr>
          <p:cNvPr id="5124" name="Picture 4" descr="j0312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33375"/>
            <a:ext cx="1425575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ver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4000" i="1" u="sng">
                <a:solidFill>
                  <a:schemeClr val="bg1"/>
                </a:solidFill>
              </a:rPr>
              <a:t>What is a Retention Requirement?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A retention requirement is a </a:t>
            </a:r>
            <a:r>
              <a:rPr lang="en-US" altLang="en-US" sz="3000" i="1">
                <a:solidFill>
                  <a:schemeClr val="bg1"/>
                </a:solidFill>
              </a:rPr>
              <a:t>guideline</a:t>
            </a:r>
            <a:r>
              <a:rPr lang="en-US" altLang="en-US" sz="3000">
                <a:solidFill>
                  <a:schemeClr val="bg1"/>
                </a:solidFill>
              </a:rPr>
              <a:t> setting the minimum amount of time you are required to keep a series of records.</a:t>
            </a:r>
            <a:br>
              <a:rPr lang="en-US" altLang="en-US" sz="3000">
                <a:solidFill>
                  <a:schemeClr val="bg1"/>
                </a:solidFill>
              </a:rPr>
            </a:br>
            <a:endParaRPr lang="en-US" altLang="en-US" sz="30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The state publishes schedules containing retention requirements for different records.  These schedules can be found at:  </a:t>
            </a:r>
            <a:r>
              <a:rPr lang="en-US" altLang="en-US" u="sng">
                <a:solidFill>
                  <a:schemeClr val="bg1"/>
                </a:solidFill>
              </a:rPr>
              <a:t>http://dlis.dos.state.fl.us/recordsmgmt/gen_records_schedules.cfm</a:t>
            </a:r>
            <a:r>
              <a:rPr lang="en-US" altLang="en-US"/>
              <a:t> </a:t>
            </a:r>
            <a:endParaRPr lang="en-US" altLang="en-US" sz="3000" i="1">
              <a:solidFill>
                <a:schemeClr val="bg1"/>
              </a:solidFill>
            </a:endParaRP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4000" i="1" u="sng">
                <a:solidFill>
                  <a:schemeClr val="bg1"/>
                </a:solidFill>
              </a:rPr>
              <a:t>What is the Disposal Authorization?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The Disposal Authorization is a form listing the dates of records eligible for discard and giving permission for their discard.</a:t>
            </a:r>
            <a:br>
              <a:rPr lang="en-US" altLang="en-US" sz="3000">
                <a:solidFill>
                  <a:schemeClr val="bg1"/>
                </a:solidFill>
              </a:rPr>
            </a:br>
            <a:endParaRPr lang="en-US" altLang="en-US" sz="30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It also is used to report the volume of records discarded, in accordance with state regulations.</a:t>
            </a:r>
            <a:r>
              <a:rPr lang="en-US" altLang="en-US">
                <a:solidFill>
                  <a:schemeClr val="bg1"/>
                </a:solidFill>
              </a:rPr>
              <a:t> </a:t>
            </a: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Disposal Authorization 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It provides an audit trail for records that can be used in responding to public records requests and subpoenas.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altLang="en-US">
              <a:solidFill>
                <a:schemeClr val="bg1"/>
              </a:solidFill>
            </a:endParaRPr>
          </a:p>
        </p:txBody>
      </p:sp>
      <p:pic>
        <p:nvPicPr>
          <p:cNvPr id="8196" name="Picture 5" descr="MCj043158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6576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ver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i="1" u="sng">
                <a:solidFill>
                  <a:schemeClr val="bg1"/>
                </a:solidFill>
              </a:rPr>
              <a:t>Disposal Authorization Form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The Disposal Authorization form is used by schools and departments to list records discarded throughout the year.</a:t>
            </a:r>
            <a:br>
              <a:rPr lang="en-US" altLang="en-US" sz="3300">
                <a:solidFill>
                  <a:schemeClr val="bg1"/>
                </a:solidFill>
              </a:rPr>
            </a:br>
            <a:endParaRPr lang="en-US" altLang="en-US" sz="33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A copy of the completed form is maintained on site three years for audit inquiries.</a:t>
            </a:r>
            <a:br>
              <a:rPr lang="en-US" altLang="en-US" sz="3000">
                <a:solidFill>
                  <a:schemeClr val="bg1"/>
                </a:solidFill>
              </a:rPr>
            </a:br>
            <a:endParaRPr lang="en-US" altLang="en-US" sz="30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3000">
                <a:solidFill>
                  <a:schemeClr val="bg1"/>
                </a:solidFill>
              </a:rPr>
              <a:t>Records Management retains the</a:t>
            </a:r>
            <a:br>
              <a:rPr lang="en-US" altLang="en-US" sz="3000">
                <a:solidFill>
                  <a:schemeClr val="bg1"/>
                </a:solidFill>
              </a:rPr>
            </a:br>
            <a:r>
              <a:rPr lang="en-US" altLang="en-US" sz="3000">
                <a:solidFill>
                  <a:schemeClr val="bg1"/>
                </a:solidFill>
              </a:rPr>
              <a:t>record copy of the form permanently.</a:t>
            </a:r>
          </a:p>
          <a:p>
            <a:pPr eaLnBrk="1" hangingPunct="1"/>
            <a:endParaRPr lang="en-US" altLang="en-US" sz="33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chemeClr val="bg1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4000" i="1" u="sng">
                <a:solidFill>
                  <a:schemeClr val="tx1"/>
                </a:solidFill>
              </a:rPr>
              <a:t>Understanding</a:t>
            </a:r>
            <a:br>
              <a:rPr lang="en-US" altLang="en-US" sz="4000" i="1" u="sng">
                <a:solidFill>
                  <a:schemeClr val="tx1"/>
                </a:solidFill>
              </a:rPr>
            </a:br>
            <a:r>
              <a:rPr lang="en-US" altLang="en-US" sz="4000" i="1" u="sng">
                <a:solidFill>
                  <a:schemeClr val="tx1"/>
                </a:solidFill>
              </a:rPr>
              <a:t>The Disposal Authorization</a:t>
            </a:r>
          </a:p>
        </p:txBody>
      </p:sp>
      <p:graphicFrame>
        <p:nvGraphicFramePr>
          <p:cNvPr id="10243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0" y="1600200"/>
          <a:ext cx="8915400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Document" r:id="rId3" imgW="7481684" imgH="5808411" progId="Word.Document.8">
                  <p:embed/>
                </p:oleObj>
              </mc:Choice>
              <mc:Fallback>
                <p:oleObj name="Document" r:id="rId3" imgW="7481684" imgH="5808411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00200"/>
                        <a:ext cx="8915400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7"/>
          <p:cNvSpPr txBox="1">
            <a:spLocks noChangeArrowheads="1"/>
          </p:cNvSpPr>
          <p:nvPr/>
        </p:nvSpPr>
        <p:spPr bwMode="auto">
          <a:xfrm rot="-1291157">
            <a:off x="1219200" y="2971800"/>
            <a:ext cx="6781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800" b="1">
                <a:solidFill>
                  <a:schemeClr val="bg2"/>
                </a:solidFill>
              </a:rPr>
              <a:t>SAMPLE</a:t>
            </a:r>
          </a:p>
        </p:txBody>
      </p:sp>
    </p:spTree>
  </p:cSld>
  <p:clrMapOvr>
    <a:masterClrMapping/>
  </p:clrMapOvr>
  <p:transition spd="med">
    <p:cover dir="r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1129</Words>
  <Application>Microsoft Office PowerPoint</Application>
  <PresentationFormat>On-screen Show (4:3)</PresentationFormat>
  <Paragraphs>390</Paragraphs>
  <Slides>36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Tahoma</vt:lpstr>
      <vt:lpstr>Times New Roman</vt:lpstr>
      <vt:lpstr>Wingdings</vt:lpstr>
      <vt:lpstr>Default Design</vt:lpstr>
      <vt:lpstr>Document</vt:lpstr>
      <vt:lpstr>Understanding and Using The Disposal Authorization</vt:lpstr>
      <vt:lpstr>Introduction</vt:lpstr>
      <vt:lpstr>Overview</vt:lpstr>
      <vt:lpstr>What is a Public Record?</vt:lpstr>
      <vt:lpstr>What is a Retention Requirement?</vt:lpstr>
      <vt:lpstr>What is the Disposal Authorization?</vt:lpstr>
      <vt:lpstr>Disposal Authorization (cont.)</vt:lpstr>
      <vt:lpstr>Disposal Authorization Form</vt:lpstr>
      <vt:lpstr>Understanding The Disposal Authorization</vt:lpstr>
      <vt:lpstr>PowerPoint Presentation</vt:lpstr>
      <vt:lpstr>Schedule No.</vt:lpstr>
      <vt:lpstr>Schedule No.</vt:lpstr>
      <vt:lpstr>Item No.</vt:lpstr>
      <vt:lpstr>Item No.</vt:lpstr>
      <vt:lpstr>Title</vt:lpstr>
      <vt:lpstr>Title</vt:lpstr>
      <vt:lpstr>Inclusive Dates</vt:lpstr>
      <vt:lpstr>Inclusive Dates</vt:lpstr>
      <vt:lpstr>Inclusive Dates (cont.)</vt:lpstr>
      <vt:lpstr>Volume in Cubic Feet</vt:lpstr>
      <vt:lpstr>Volume in Cubic Feet</vt:lpstr>
      <vt:lpstr>Disposition Action and Date</vt:lpstr>
      <vt:lpstr>Disposition Action</vt:lpstr>
      <vt:lpstr>Disposition Date</vt:lpstr>
      <vt:lpstr>Using the Disposal Authorization</vt:lpstr>
      <vt:lpstr>Using the Disposal Authorization</vt:lpstr>
      <vt:lpstr>Reporting Steps</vt:lpstr>
      <vt:lpstr>Reporting Steps (cont.)</vt:lpstr>
      <vt:lpstr>Identify Eligible Records</vt:lpstr>
      <vt:lpstr>Estimate Volume Destroyed</vt:lpstr>
      <vt:lpstr>Enter Records Volume, Action, and Date on Form</vt:lpstr>
      <vt:lpstr>Complete Disposal Certificate</vt:lpstr>
      <vt:lpstr>Complete Disposal Certificate</vt:lpstr>
      <vt:lpstr>Important Points to Remember!</vt:lpstr>
      <vt:lpstr>Important Points to Remember!</vt:lpstr>
      <vt:lpstr>????Questions????</vt:lpstr>
    </vt:vector>
  </TitlesOfParts>
  <Company>ecsd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and Using The Disposal Authorization</dc:title>
  <dc:creator>ecsd</dc:creator>
  <cp:lastModifiedBy>Pamela Riley</cp:lastModifiedBy>
  <cp:revision>19</cp:revision>
  <dcterms:created xsi:type="dcterms:W3CDTF">2008-03-13T19:00:39Z</dcterms:created>
  <dcterms:modified xsi:type="dcterms:W3CDTF">2021-08-31T18:53:48Z</dcterms:modified>
</cp:coreProperties>
</file>