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69" d="100"/>
          <a:sy n="69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554C10-0140-49A0-9805-86B3B17465E5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E709792-53D1-4A70-89AB-25B189FDE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769A-198C-4FD3-9937-DB4FB339ABE7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0608-BC83-4844-8F7C-D10482A9D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11F8-1D7E-41C5-AB22-A385050C7C92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671A9-BF87-42DD-A818-885280660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777A0-FDA6-4879-8E68-4BC4CA976EC2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CA4E-8534-4B7C-93F1-505B65180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2376-6ECD-4502-8FC3-F453FC08941F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78168-5350-40B5-B1A5-54FA2762F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CAACC-B626-4E47-970E-DD5B6E2B4146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10C5A-3F5C-4AB6-A5D6-7B6FB0947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DAE73-9ED4-4718-AA4C-07FEEF828091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CAC76-1754-429B-AEB7-D364517C6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9EBE-869E-481A-9CD7-B9881D2344A2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90BC2-8143-4278-83F1-DA8825908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94FC1-8053-49CB-90C4-D9C860ACCF2F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79BD-3A7C-441B-84E3-5E5E98E61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DD43-B87A-43A5-A89C-3F1D606F186E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21AF-1738-4C78-810E-288D2EF13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71575-7522-413B-BD6E-B1B7A6D2351D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BAD3-5BFB-4E97-A323-FCCEA44C7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F236B-F0AF-4B23-AB09-0416FEA84FA2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86680-CAC6-4899-A075-27E59BC79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0E4A95-F415-4105-9C56-658F5E5AD4DE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3D060F-3FFB-415E-BACE-BB34E6E69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763000" cy="1295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to Code a purchase…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7315200" cy="1752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…in  Skyward</a:t>
            </a:r>
            <a:endParaRPr lang="en-US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9" name="Picture 2" descr="Return to the Skyward home 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304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45"/>
          <p:cNvGrpSpPr>
            <a:grpSpLocks/>
          </p:cNvGrpSpPr>
          <p:nvPr/>
        </p:nvGrpSpPr>
        <p:grpSpPr bwMode="auto">
          <a:xfrm>
            <a:off x="457200" y="5334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3400" y="3657600"/>
            <a:ext cx="8229600" cy="50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Presently, the </a:t>
            </a: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component will be filled with 5 zeros.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8458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Example 1: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To purchase </a:t>
            </a:r>
            <a:r>
              <a:rPr lang="en-US" sz="2000" b="1" u="sng" dirty="0">
                <a:latin typeface="+mn-lt"/>
              </a:rPr>
              <a:t>supplies</a:t>
            </a:r>
            <a:r>
              <a:rPr lang="en-US" sz="2000" b="1" dirty="0">
                <a:latin typeface="+mn-lt"/>
              </a:rPr>
              <a:t> (Object) for a </a:t>
            </a:r>
            <a:r>
              <a:rPr lang="en-US" sz="2000" b="1" u="sng" dirty="0">
                <a:latin typeface="+mn-lt"/>
              </a:rPr>
              <a:t>basic</a:t>
            </a:r>
            <a:r>
              <a:rPr lang="en-US" sz="2000" b="1" dirty="0">
                <a:latin typeface="+mn-lt"/>
              </a:rPr>
              <a:t> (Function) fourth grade classroom from the </a:t>
            </a:r>
            <a:r>
              <a:rPr lang="en-US" sz="2000" b="1" u="sng" dirty="0">
                <a:latin typeface="+mn-lt"/>
              </a:rPr>
              <a:t>regular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u="sng" dirty="0">
                <a:latin typeface="+mn-lt"/>
              </a:rPr>
              <a:t>operations</a:t>
            </a:r>
            <a:r>
              <a:rPr lang="en-US" sz="2000" b="1" dirty="0">
                <a:latin typeface="+mn-lt"/>
              </a:rPr>
              <a:t> (Project) of </a:t>
            </a:r>
            <a:r>
              <a:rPr lang="en-US" sz="2000" b="1" u="sng" dirty="0">
                <a:latin typeface="+mn-lt"/>
              </a:rPr>
              <a:t>Jim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u="sng" dirty="0">
                <a:latin typeface="+mn-lt"/>
              </a:rPr>
              <a:t>Allen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u="sng" dirty="0">
                <a:latin typeface="+mn-lt"/>
              </a:rPr>
              <a:t>Elementary</a:t>
            </a:r>
            <a:r>
              <a:rPr lang="en-US" sz="2000" b="1" dirty="0">
                <a:latin typeface="+mn-lt"/>
              </a:rPr>
              <a:t> (Facility)…</a:t>
            </a:r>
          </a:p>
        </p:txBody>
      </p:sp>
      <p:grpSp>
        <p:nvGrpSpPr>
          <p:cNvPr id="24578" name="Group 45"/>
          <p:cNvGrpSpPr>
            <a:grpSpLocks/>
          </p:cNvGrpSpPr>
          <p:nvPr/>
        </p:nvGrpSpPr>
        <p:grpSpPr bwMode="auto">
          <a:xfrm>
            <a:off x="381000" y="3352800"/>
            <a:ext cx="8458200" cy="2133600"/>
            <a:chOff x="304800" y="1447801"/>
            <a:chExt cx="8229600" cy="2971799"/>
          </a:xfrm>
        </p:grpSpPr>
        <p:sp>
          <p:nvSpPr>
            <p:cNvPr id="15" name="Rectangle 14"/>
            <p:cNvSpPr/>
            <p:nvPr/>
          </p:nvSpPr>
          <p:spPr>
            <a:xfrm>
              <a:off x="304800" y="1447801"/>
              <a:ext cx="8229600" cy="1094525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800" y="2513580"/>
              <a:ext cx="990086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1110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9286" y="2513580"/>
              <a:ext cx="114300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5100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52286" y="2513580"/>
              <a:ext cx="99163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0510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43915" y="2513580"/>
              <a:ext cx="106577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0031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09686" y="2513580"/>
              <a:ext cx="1067314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01080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477000" y="2513580"/>
              <a:ext cx="990086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00000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294886" y="2513580"/>
              <a:ext cx="91440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67086" y="2513580"/>
              <a:ext cx="1067314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00000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8458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Example 2: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To purchase a </a:t>
            </a:r>
            <a:r>
              <a:rPr lang="en-US" sz="2000" b="1" u="sng" dirty="0">
                <a:latin typeface="+mn-lt"/>
              </a:rPr>
              <a:t>computer</a:t>
            </a:r>
            <a:r>
              <a:rPr lang="en-US" sz="2000" b="1" dirty="0">
                <a:latin typeface="+mn-lt"/>
              </a:rPr>
              <a:t> (Object) with a purchase price over $1,000.00 for a </a:t>
            </a:r>
            <a:r>
              <a:rPr lang="en-US" sz="2000" b="1" u="sng" dirty="0">
                <a:latin typeface="+mn-lt"/>
              </a:rPr>
              <a:t>basic</a:t>
            </a:r>
            <a:r>
              <a:rPr lang="en-US" sz="2000" b="1" dirty="0">
                <a:latin typeface="+mn-lt"/>
              </a:rPr>
              <a:t> (Function) kindergarten classroom from Title I (Project) of </a:t>
            </a:r>
            <a:r>
              <a:rPr lang="en-US" sz="2000" b="1" u="sng" dirty="0">
                <a:latin typeface="+mn-lt"/>
              </a:rPr>
              <a:t>Beulah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u="sng" dirty="0">
                <a:latin typeface="+mn-lt"/>
              </a:rPr>
              <a:t>Elementary</a:t>
            </a:r>
            <a:r>
              <a:rPr lang="en-US" sz="2000" b="1" dirty="0">
                <a:latin typeface="+mn-lt"/>
              </a:rPr>
              <a:t> (Facility)…</a:t>
            </a:r>
          </a:p>
        </p:txBody>
      </p:sp>
      <p:grpSp>
        <p:nvGrpSpPr>
          <p:cNvPr id="25602" name="Group 45"/>
          <p:cNvGrpSpPr>
            <a:grpSpLocks/>
          </p:cNvGrpSpPr>
          <p:nvPr/>
        </p:nvGrpSpPr>
        <p:grpSpPr bwMode="auto">
          <a:xfrm>
            <a:off x="381000" y="3352800"/>
            <a:ext cx="8458200" cy="2133600"/>
            <a:chOff x="304800" y="1447801"/>
            <a:chExt cx="8229600" cy="2971799"/>
          </a:xfrm>
        </p:grpSpPr>
        <p:sp>
          <p:nvSpPr>
            <p:cNvPr id="15" name="Rectangle 14"/>
            <p:cNvSpPr/>
            <p:nvPr/>
          </p:nvSpPr>
          <p:spPr>
            <a:xfrm>
              <a:off x="304800" y="1447801"/>
              <a:ext cx="8229600" cy="1094525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800" y="2513580"/>
              <a:ext cx="990086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4210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9286" y="2513580"/>
              <a:ext cx="114300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5100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52286" y="2513580"/>
              <a:ext cx="99163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0643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343915" y="2513580"/>
              <a:ext cx="106577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0941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09686" y="2513580"/>
              <a:ext cx="1067314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53030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477000" y="2513580"/>
              <a:ext cx="990086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20120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294886" y="2513580"/>
              <a:ext cx="914400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67086" y="2513580"/>
              <a:ext cx="1067314" cy="190602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00000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45"/>
          <p:cNvGrpSpPr>
            <a:grpSpLocks/>
          </p:cNvGrpSpPr>
          <p:nvPr/>
        </p:nvGrpSpPr>
        <p:grpSpPr bwMode="auto">
          <a:xfrm>
            <a:off x="609600" y="14478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0" name="Curved Left Arrow 29"/>
          <p:cNvSpPr/>
          <p:nvPr/>
        </p:nvSpPr>
        <p:spPr>
          <a:xfrm rot="11348557">
            <a:off x="100013" y="3703638"/>
            <a:ext cx="688975" cy="1319212"/>
          </a:xfrm>
          <a:prstGeom prst="curved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800" y="4800600"/>
            <a:ext cx="31242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Number of digits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45"/>
          <p:cNvGrpSpPr>
            <a:grpSpLocks/>
          </p:cNvGrpSpPr>
          <p:nvPr/>
        </p:nvGrpSpPr>
        <p:grpSpPr bwMode="auto">
          <a:xfrm>
            <a:off x="457200" y="7620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962400"/>
            <a:ext cx="8229600" cy="270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The three funds primarily used by schools and departments are: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1110 – General Fund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4110 – Food Services Fund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4210 – Special Revenue Fund</a:t>
            </a:r>
          </a:p>
          <a:p>
            <a:pPr marL="0"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There have been no changes made to the Fund component in Skyward.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45"/>
          <p:cNvGrpSpPr>
            <a:grpSpLocks/>
          </p:cNvGrpSpPr>
          <p:nvPr/>
        </p:nvGrpSpPr>
        <p:grpSpPr bwMode="auto">
          <a:xfrm>
            <a:off x="457200" y="7620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962400"/>
            <a:ext cx="8229600" cy="270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Type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is the alphabetical letter that represents class description.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A = Asset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L = Liability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Q = Equity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R = Revenue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E = Expense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45"/>
          <p:cNvGrpSpPr>
            <a:grpSpLocks/>
          </p:cNvGrpSpPr>
          <p:nvPr/>
        </p:nvGrpSpPr>
        <p:grpSpPr bwMode="auto">
          <a:xfrm>
            <a:off x="533400" y="3810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3400" y="3657600"/>
            <a:ext cx="82296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Function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is the action or purpose for which a person or thing is used or exists. The one substantive difference in Skyward is that function </a:t>
            </a:r>
            <a:r>
              <a:rPr lang="en-US" sz="2000" b="1" u="sng" dirty="0">
                <a:solidFill>
                  <a:schemeClr val="bg1"/>
                </a:solidFill>
                <a:latin typeface="+mn-lt"/>
              </a:rPr>
              <a:t>6510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is now </a:t>
            </a:r>
            <a:r>
              <a:rPr lang="en-US" sz="2000" b="1" u="sng" dirty="0">
                <a:solidFill>
                  <a:schemeClr val="bg1"/>
                </a:solidFill>
                <a:latin typeface="+mn-lt"/>
              </a:rPr>
              <a:t>6500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. A few examples of the major function areas include: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Instruction (i.e.  5100, 5200, 5300, 5400, 5500, 5900)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Instructional Support (i.e. 6110, 6200, 6400, 6500)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General Support (i.e. 7300, 7600, 7730, 7800)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45"/>
          <p:cNvGrpSpPr>
            <a:grpSpLocks/>
          </p:cNvGrpSpPr>
          <p:nvPr/>
        </p:nvGrpSpPr>
        <p:grpSpPr bwMode="auto">
          <a:xfrm>
            <a:off x="457200" y="2286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200400"/>
            <a:ext cx="82296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Object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is the service or commodity obtained as the result of a specific expenditure. There have been no changes made to the object component in Skyward.  A few examples of major object categories include: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Salaries (i.e. 0111, 0131, 0151, 0161)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Employee Benefits (i.e. 0210, 0220, 0231, 0240)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Purchased Services (i.e. 0310, 0332, 0371, 0394)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Materials &amp; Supplies (i.e. 0510, 0520, 0550)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45"/>
          <p:cNvGrpSpPr>
            <a:grpSpLocks/>
          </p:cNvGrpSpPr>
          <p:nvPr/>
        </p:nvGrpSpPr>
        <p:grpSpPr bwMode="auto">
          <a:xfrm>
            <a:off x="457200" y="5334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3400" y="3657600"/>
            <a:ext cx="82296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Facility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is the Skyward term for a cost center. It represents schools, departments, building facilities, and outside agencies.  A list of facilities is available on the Budgeting department’s homepage.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45"/>
          <p:cNvGrpSpPr>
            <a:grpSpLocks/>
          </p:cNvGrpSpPr>
          <p:nvPr/>
        </p:nvGrpSpPr>
        <p:grpSpPr bwMode="auto">
          <a:xfrm>
            <a:off x="457200" y="533400"/>
            <a:ext cx="8229600" cy="29718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3788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800" y="2514600"/>
              <a:ext cx="11430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8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600"/>
              <a:ext cx="9906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400" y="2514600"/>
              <a:ext cx="9144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600" y="2514600"/>
              <a:ext cx="1066800" cy="1905000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3400" y="3657600"/>
            <a:ext cx="8229600" cy="332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Project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numbers represent the areas where funds are budgeted. A list of project numbers is available on the Budgeting department’s homepage.  In Skyward, the project number is 5 digits long with the 5</a:t>
            </a:r>
            <a:r>
              <a:rPr lang="en-US" sz="2000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digit being a zero.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Example:  5303 = 53030 in Skyward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45"/>
          <p:cNvGrpSpPr>
            <a:grpSpLocks/>
          </p:cNvGrpSpPr>
          <p:nvPr/>
        </p:nvGrpSpPr>
        <p:grpSpPr bwMode="auto">
          <a:xfrm>
            <a:off x="609600" y="76200"/>
            <a:ext cx="7848600" cy="2362200"/>
            <a:chOff x="304800" y="1447800"/>
            <a:chExt cx="8229600" cy="2971800"/>
          </a:xfrm>
        </p:grpSpPr>
        <p:sp>
          <p:nvSpPr>
            <p:cNvPr id="8" name="Rectangle 7"/>
            <p:cNvSpPr/>
            <p:nvPr/>
          </p:nvSpPr>
          <p:spPr>
            <a:xfrm>
              <a:off x="304800" y="1447800"/>
              <a:ext cx="8229600" cy="1094453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Skyward’s Account Structure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4800" y="2514293"/>
              <a:ext cx="990416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9060" y="2514293"/>
              <a:ext cx="1143555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2616" y="2514293"/>
              <a:ext cx="990415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030" y="2514293"/>
              <a:ext cx="1066985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Facility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016" y="2514293"/>
              <a:ext cx="1066984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77000" y="2514293"/>
              <a:ext cx="990416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SubPrj</a:t>
              </a:r>
              <a:endPara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95216" y="2514293"/>
              <a:ext cx="913845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endPara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67416" y="2514293"/>
              <a:ext cx="1066984" cy="1905307"/>
            </a:xfrm>
            <a:prstGeom prst="rect">
              <a:avLst/>
            </a:prstGeom>
            <a:ln w="22225">
              <a:solidFill>
                <a:schemeClr val="bg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(5)</a:t>
              </a:r>
              <a:endPara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2667000"/>
            <a:ext cx="8229600" cy="410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chemeClr val="bg1"/>
                </a:solidFill>
                <a:latin typeface="+mn-lt"/>
              </a:rPr>
              <a:t>The</a:t>
            </a:r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1700" b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SubProject</a:t>
            </a:r>
            <a:r>
              <a:rPr lang="en-US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en-US" sz="1700" dirty="0">
                <a:solidFill>
                  <a:schemeClr val="bg1"/>
                </a:solidFill>
                <a:latin typeface="+mn-lt"/>
              </a:rPr>
              <a:t>component  represents the fiscal year  of the project. In Skyward, the subproject number is 5 digits long with the 5</a:t>
            </a:r>
            <a:r>
              <a:rPr lang="en-US" sz="1700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US" sz="1700" dirty="0">
                <a:solidFill>
                  <a:schemeClr val="bg1"/>
                </a:solidFill>
                <a:latin typeface="+mn-lt"/>
              </a:rPr>
              <a:t> digit being a zero. 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Example: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 In our current system, a project with a “2” in the last digit of the project number = 20120 in the subproject field in Skyward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chemeClr val="bg1"/>
              </a:solidFill>
              <a:latin typeface="+mn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chemeClr val="bg1"/>
                </a:solidFill>
                <a:latin typeface="+mn-lt"/>
              </a:rPr>
              <a:t>For projects that typically have a “0” year code, the subproject will remain all zeros; however, there are a few projects that have a “0” year code which signifies a 2010 year project, and in Skyward, these projects have been converted to 20100 in the subproject field. </a:t>
            </a:r>
          </a:p>
          <a:p>
            <a:pPr marL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Example: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 In our current system, a project with a “0” in the last digit of the project number = 00000 in the subproject field in Skyward (20100 for a few select projects).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349</TotalTime>
  <Words>662</Words>
  <Application>Microsoft Office PowerPoint</Application>
  <PresentationFormat>On-screen Show (4:3)</PresentationFormat>
  <Paragraphs>272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Apex</vt:lpstr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Escambia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Code a purchase…</dc:title>
  <dc:creator>ECSD</dc:creator>
  <cp:lastModifiedBy>ECSD</cp:lastModifiedBy>
  <cp:revision>43</cp:revision>
  <dcterms:created xsi:type="dcterms:W3CDTF">2012-06-04T17:09:10Z</dcterms:created>
  <dcterms:modified xsi:type="dcterms:W3CDTF">2012-07-11T15:32:33Z</dcterms:modified>
</cp:coreProperties>
</file>