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20"/>
  </p:notesMasterIdLst>
  <p:handoutMasterIdLst>
    <p:handoutMasterId r:id="rId21"/>
  </p:handoutMasterIdLst>
  <p:sldIdLst>
    <p:sldId id="444" r:id="rId5"/>
    <p:sldId id="3418" r:id="rId6"/>
    <p:sldId id="446" r:id="rId7"/>
    <p:sldId id="447" r:id="rId8"/>
    <p:sldId id="448" r:id="rId9"/>
    <p:sldId id="450" r:id="rId10"/>
    <p:sldId id="3425" r:id="rId11"/>
    <p:sldId id="3427" r:id="rId12"/>
    <p:sldId id="452" r:id="rId13"/>
    <p:sldId id="454" r:id="rId14"/>
    <p:sldId id="453" r:id="rId15"/>
    <p:sldId id="457" r:id="rId16"/>
    <p:sldId id="3428" r:id="rId17"/>
    <p:sldId id="458" r:id="rId18"/>
    <p:sldId id="46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Lempres, Caroline" initials="LC" lastIdx="3" clrIdx="8">
    <p:extLst>
      <p:ext uri="{19B8F6BF-5375-455C-9EA6-DF929625EA0E}">
        <p15:presenceInfo xmlns:p15="http://schemas.microsoft.com/office/powerpoint/2012/main" userId="Lempres, Caroline" providerId="None"/>
      </p:ext>
    </p:extLst>
  </p:cmAuthor>
  <p:cmAuthor id="10" name="Selina Tolosa" initials="ST" lastIdx="15" clrIdx="9">
    <p:extLst>
      <p:ext uri="{19B8F6BF-5375-455C-9EA6-DF929625EA0E}">
        <p15:presenceInfo xmlns:p15="http://schemas.microsoft.com/office/powerpoint/2012/main" userId="S::selina.tolosa@cambiumassessment.com::85ba4044-20d9-4d8d-a7bd-7d0a34b361d5" providerId="AD"/>
      </p:ext>
    </p:extLst>
  </p:cmAuthor>
  <p:cmAuthor id="11" name="Shervin Djafarzadeh" initials="SD" lastIdx="1" clrIdx="10">
    <p:extLst>
      <p:ext uri="{19B8F6BF-5375-455C-9EA6-DF929625EA0E}">
        <p15:presenceInfo xmlns:p15="http://schemas.microsoft.com/office/powerpoint/2012/main" userId="S::shervin.djafarzadeh@cambiumassessment.com::a0fa0f87-66fe-424e-b069-9e696832438c" providerId="AD"/>
      </p:ext>
    </p:extLst>
  </p:cmAuthor>
  <p:cmAuthor id="12" name="Kevin Murphy" initials="KM" lastIdx="6" clrIdx="11">
    <p:extLst>
      <p:ext uri="{19B8F6BF-5375-455C-9EA6-DF929625EA0E}">
        <p15:presenceInfo xmlns:p15="http://schemas.microsoft.com/office/powerpoint/2012/main" userId="S::kevin.murphy@cambiumassessment.com::89449d29-8d8c-484d-a085-bc5f05d3af84" providerId="AD"/>
      </p:ext>
    </p:extLst>
  </p:cmAuthor>
  <p:cmAuthor id="13" name="Bani Dheer" initials="BD" lastIdx="4" clrIdx="12">
    <p:extLst>
      <p:ext uri="{19B8F6BF-5375-455C-9EA6-DF929625EA0E}">
        <p15:presenceInfo xmlns:p15="http://schemas.microsoft.com/office/powerpoint/2012/main" userId="S::bani.dheer@cambiumassessment.com::d9bb9916-811b-4894-b819-3b7aa3930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9573"/>
    <a:srgbClr val="B9BBBE"/>
    <a:srgbClr val="0000FF"/>
    <a:srgbClr val="FFFF00"/>
    <a:srgbClr val="505A08"/>
    <a:srgbClr val="DEDEDE"/>
    <a:srgbClr val="006298"/>
    <a:srgbClr val="319EFF"/>
    <a:srgbClr val="000000"/>
    <a:srgbClr val="F2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1" autoAdjust="0"/>
    <p:restoredTop sz="83140" autoAdjust="0"/>
  </p:normalViewPr>
  <p:slideViewPr>
    <p:cSldViewPr snapToGrid="0">
      <p:cViewPr varScale="1">
        <p:scale>
          <a:sx n="96" d="100"/>
          <a:sy n="96" d="100"/>
        </p:scale>
        <p:origin x="360" y="78"/>
      </p:cViewPr>
      <p:guideLst>
        <p:guide orient="horz" pos="3840"/>
        <p:guide pos="3840"/>
      </p:guideLst>
    </p:cSldViewPr>
  </p:slideViewPr>
  <p:notesTextViewPr>
    <p:cViewPr>
      <p:scale>
        <a:sx n="3" d="2"/>
        <a:sy n="3" d="2"/>
      </p:scale>
      <p:origin x="0" y="0"/>
    </p:cViewPr>
  </p:notesTextViewPr>
  <p:notesViewPr>
    <p:cSldViewPr snapToGrid="0">
      <p:cViewPr>
        <p:scale>
          <a:sx n="1" d="2"/>
          <a:sy n="1" d="2"/>
        </p:scale>
        <p:origin x="3162" y="2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43" y="8707632"/>
            <a:ext cx="3037840" cy="464820"/>
          </a:xfrm>
          <a:prstGeom prst="rect">
            <a:avLst/>
          </a:prstGeom>
        </p:spPr>
        <p:txBody>
          <a:bodyPr vert="horz" lIns="93175" tIns="46587" rIns="93175" bIns="46587"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06019"/>
            <a:ext cx="3037840" cy="464820"/>
          </a:xfrm>
          <a:prstGeom prst="rect">
            <a:avLst/>
          </a:prstGeom>
        </p:spPr>
        <p:txBody>
          <a:bodyPr vert="horz" lIns="93175" tIns="46587" rIns="93175" bIns="46587"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295210" y="8923048"/>
            <a:ext cx="338541" cy="247785"/>
          </a:xfrm>
          <a:prstGeom prst="rect">
            <a:avLst/>
          </a:prstGeom>
        </p:spPr>
        <p:txBody>
          <a:bodyPr vert="horz" wrap="none" lIns="93175" tIns="46587" rIns="93175" bIns="46587" rtlCol="0" anchor="b">
            <a:spAutoFit/>
          </a:bodyPr>
          <a:lstStyle>
            <a:lvl1pPr algn="r">
              <a:defRPr sz="1200"/>
            </a:lvl1pPr>
          </a:lstStyle>
          <a:p>
            <a:fld id="{8ECF3336-8297-0546-B238-9969018B7F84}" type="slidenum">
              <a:rPr lang="en-US" sz="1000"/>
              <a:t>‹#›</a:t>
            </a:fld>
            <a:endParaRPr lang="en-US" sz="100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26" y="93514"/>
            <a:ext cx="1193925" cy="456576"/>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9T15:48:04.91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9T15:47:33.60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9T15:47:33.60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6683" y="123951"/>
            <a:ext cx="1203451" cy="456576"/>
          </a:xfrm>
          <a:prstGeom prst="rect">
            <a:avLst/>
          </a:prstGeom>
        </p:spPr>
      </p:pic>
      <p:sp>
        <p:nvSpPr>
          <p:cNvPr id="3" name="Date Placeholder 2"/>
          <p:cNvSpPr>
            <a:spLocks noGrp="1"/>
          </p:cNvSpPr>
          <p:nvPr>
            <p:ph type="dt" idx="1"/>
          </p:nvPr>
        </p:nvSpPr>
        <p:spPr>
          <a:xfrm>
            <a:off x="3970943" y="8676646"/>
            <a:ext cx="3037840" cy="619760"/>
          </a:xfrm>
          <a:prstGeom prst="rect">
            <a:avLst/>
          </a:prstGeom>
        </p:spPr>
        <p:txBody>
          <a:bodyPr vert="horz" lIns="93175" tIns="46587" rIns="93175" bIns="46587"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69975" y="688975"/>
            <a:ext cx="4870450" cy="2740025"/>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1" y="3537930"/>
            <a:ext cx="7008778" cy="5029744"/>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76649"/>
            <a:ext cx="3037840" cy="619760"/>
          </a:xfrm>
          <a:prstGeom prst="rect">
            <a:avLst/>
          </a:prstGeom>
        </p:spPr>
        <p:txBody>
          <a:bodyPr vert="horz" lIns="93175" tIns="46587" rIns="93175" bIns="46587"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13995" y="9024214"/>
            <a:ext cx="182412" cy="231468"/>
          </a:xfrm>
          <a:prstGeom prst="rect">
            <a:avLst/>
          </a:prstGeom>
        </p:spPr>
        <p:txBody>
          <a:bodyPr vert="horz" wrap="none" lIns="0" tIns="0" rIns="0" bIns="46587"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92150"/>
            <a:ext cx="4872037" cy="27416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65998" y="9024211"/>
            <a:ext cx="78406" cy="231468"/>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this,</a:t>
            </a:r>
            <a:r>
              <a:rPr lang="en-US" baseline="0" dirty="0" smtClean="0"/>
              <a:t> then</a:t>
            </a:r>
          </a:p>
          <a:p>
            <a:r>
              <a:rPr lang="en-US" baseline="0" dirty="0" smtClean="0"/>
              <a:t>Click on a Roster.</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381623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see detailed information</a:t>
            </a:r>
            <a:r>
              <a:rPr lang="en-US" baseline="0" dirty="0" smtClean="0"/>
              <a:t> by student.</a:t>
            </a:r>
          </a:p>
          <a:p>
            <a:r>
              <a:rPr lang="en-US" baseline="0" dirty="0" smtClean="0"/>
              <a:t>Next, we will click on the specific student.</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3530595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 of progress across fall,</a:t>
            </a:r>
            <a:r>
              <a:rPr lang="en-US" baseline="0" dirty="0" smtClean="0"/>
              <a:t> winter, spring.</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184374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on the TEACHER’s dashboard view</a:t>
            </a:r>
            <a:endParaRPr lang="en-US" baseline="0" dirty="0" smtClean="0"/>
          </a:p>
          <a:p>
            <a:r>
              <a:rPr lang="en-US" baseline="0" dirty="0" smtClean="0"/>
              <a:t>Click on Download Student Results</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2252766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2791417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(added from Insert tab, Header &amp; Footer icon, Fixed Date and time)  1/23/2018</a:t>
            </a:r>
            <a:endParaRPr lang="en-US"/>
          </a:p>
        </p:txBody>
      </p:sp>
      <p:sp>
        <p:nvSpPr>
          <p:cNvPr id="5" name="Footer Placeholder 4"/>
          <p:cNvSpPr>
            <a:spLocks noGrp="1"/>
          </p:cNvSpPr>
          <p:nvPr>
            <p:ph type="ftr" sz="quarter" idx="11"/>
          </p:nvPr>
        </p:nvSpPr>
        <p:spPr/>
        <p:txBody>
          <a:bodyPr/>
          <a:lstStyle/>
          <a:p>
            <a:r>
              <a:rPr lang="en-US" smtClean="0"/>
              <a:t>Presentation Title (added from Insert tab, Header &amp; Footer icon)</a:t>
            </a:r>
            <a:endParaRPr lang="en-US"/>
          </a:p>
        </p:txBody>
      </p:sp>
      <p:sp>
        <p:nvSpPr>
          <p:cNvPr id="6" name="Slide Number Placeholder 5"/>
          <p:cNvSpPr>
            <a:spLocks noGrp="1"/>
          </p:cNvSpPr>
          <p:nvPr>
            <p:ph type="sldNum" sz="quarter" idx="12"/>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201927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users start</a:t>
            </a:r>
            <a:r>
              <a:rPr lang="en-US" baseline="0" dirty="0" smtClean="0"/>
              <a:t> with the dashboard selector.</a:t>
            </a:r>
            <a:endParaRPr lang="en-US" dirty="0" smtClean="0"/>
          </a:p>
          <a:p>
            <a:r>
              <a:rPr lang="en-US" dirty="0" smtClean="0"/>
              <a:t>Click on Go to Dashboard</a:t>
            </a:r>
            <a:endParaRPr lang="en-US" dirty="0"/>
          </a:p>
        </p:txBody>
      </p:sp>
      <p:sp>
        <p:nvSpPr>
          <p:cNvPr id="4" name="Date Placeholder 3"/>
          <p:cNvSpPr>
            <a:spLocks noGrp="1"/>
          </p:cNvSpPr>
          <p:nvPr>
            <p:ph type="dt" idx="10"/>
          </p:nvPr>
        </p:nvSpPr>
        <p:spPr/>
        <p:txBody>
          <a:bodyPr/>
          <a:lstStyle/>
          <a:p>
            <a:r>
              <a:rPr lang="en-US" smtClean="0"/>
              <a:t>(added from Insert tab, Header &amp; Footer icon, Fixed Date and time)  1/23/2018</a:t>
            </a:r>
            <a:endParaRPr lang="en-US"/>
          </a:p>
        </p:txBody>
      </p:sp>
      <p:sp>
        <p:nvSpPr>
          <p:cNvPr id="5" name="Footer Placeholder 4"/>
          <p:cNvSpPr>
            <a:spLocks noGrp="1"/>
          </p:cNvSpPr>
          <p:nvPr>
            <p:ph type="ftr" sz="quarter" idx="11"/>
          </p:nvPr>
        </p:nvSpPr>
        <p:spPr/>
        <p:txBody>
          <a:bodyPr/>
          <a:lstStyle/>
          <a:p>
            <a:r>
              <a:rPr lang="en-US" smtClean="0"/>
              <a:t>Presentation Title (added from Insert tab, Header &amp; Footer icon)</a:t>
            </a:r>
            <a:endParaRPr lang="en-US"/>
          </a:p>
        </p:txBody>
      </p:sp>
      <p:sp>
        <p:nvSpPr>
          <p:cNvPr id="6" name="Slide Number Placeholder 5"/>
          <p:cNvSpPr>
            <a:spLocks noGrp="1"/>
          </p:cNvSpPr>
          <p:nvPr>
            <p:ph type="sldNum" sz="quarter" idx="12"/>
          </p:nvPr>
        </p:nvSpPr>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2164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TEACHER’s dashboard view</a:t>
            </a:r>
            <a:r>
              <a:rPr lang="en-US" baseline="0" dirty="0" smtClean="0"/>
              <a:t> – showing all results for their roster.</a:t>
            </a:r>
          </a:p>
          <a:p>
            <a:r>
              <a:rPr lang="en-US" baseline="0" dirty="0" smtClean="0"/>
              <a:t>Click on FAST ELA Reading</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101220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results by class,</a:t>
            </a:r>
            <a:r>
              <a:rPr lang="en-US" baseline="0" dirty="0" smtClean="0"/>
              <a:t> and also individual student.</a:t>
            </a:r>
          </a:p>
          <a:p>
            <a:endParaRPr lang="en-US" baseline="0" dirty="0" smtClean="0"/>
          </a:p>
          <a:p>
            <a:r>
              <a:rPr lang="en-US" baseline="0" dirty="0" smtClean="0"/>
              <a:t>Click on FILTERS.</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1745309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filters.</a:t>
            </a:r>
          </a:p>
          <a:p>
            <a:r>
              <a:rPr lang="en-US" dirty="0" smtClean="0"/>
              <a:t>Click on the up</a:t>
            </a:r>
            <a:r>
              <a:rPr lang="en-US" baseline="0" dirty="0" smtClean="0"/>
              <a:t> and down arrows next to Grade 5 Reading.</a:t>
            </a:r>
            <a:endParaRPr lang="en-US" dirty="0" smtClean="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221122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comparison</a:t>
            </a:r>
            <a:r>
              <a:rPr lang="en-US" baseline="0" dirty="0" smtClean="0"/>
              <a:t> to state/district/school is shown.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Click on the little </a:t>
            </a:r>
            <a:r>
              <a:rPr lang="en-US" dirty="0" err="1" smtClean="0"/>
              <a:t>i</a:t>
            </a:r>
            <a:r>
              <a:rPr lang="en-US" baseline="0" dirty="0" smtClean="0"/>
              <a:t> by the achievement level bar.</a:t>
            </a:r>
            <a:endParaRPr lang="en-US" dirty="0" smtClean="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303626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little </a:t>
            </a:r>
            <a:r>
              <a:rPr lang="en-US" dirty="0" err="1" smtClean="0"/>
              <a:t>i</a:t>
            </a:r>
            <a:r>
              <a:rPr lang="en-US" baseline="0" dirty="0" smtClean="0"/>
              <a:t> buttons show additional information.</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142891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at the teacher’s roster view,</a:t>
            </a:r>
            <a:r>
              <a:rPr lang="en-US" baseline="0" dirty="0" smtClean="0"/>
              <a:t> we can click on Grade 5 Reading to see more info.</a:t>
            </a:r>
            <a:endParaRPr lang="en-US" dirty="0" smtClean="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1601619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expand the Reporting</a:t>
            </a:r>
            <a:r>
              <a:rPr lang="en-US" baseline="0" dirty="0" smtClean="0"/>
              <a:t> Categories for more info.</a:t>
            </a:r>
          </a:p>
          <a:p>
            <a:r>
              <a:rPr lang="en-US" baseline="0" dirty="0" smtClean="0"/>
              <a:t>Click on the plus sign next to Prose &amp; Poetry.</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1883742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2145790" y="1"/>
            <a:ext cx="10046207"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261640" y="6347525"/>
            <a:ext cx="7730169" cy="505350"/>
          </a:xfrm>
          <a:prstGeom prst="rect">
            <a:avLst/>
          </a:prstGeom>
        </p:spPr>
        <p:txBody>
          <a:bodyPr/>
          <a:lstStyle>
            <a:lvl1pPr>
              <a:defRPr sz="1200">
                <a:solidFill>
                  <a:schemeClr val="tx2"/>
                </a:solidFill>
              </a:defRPr>
            </a:lvl1pPr>
          </a:lstStyle>
          <a:p>
            <a:endParaRPr lang="en-US" dirty="0"/>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2145794" y="206189"/>
            <a:ext cx="10046207" cy="7678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21" name="Picture 20">
            <a:extLst>
              <a:ext uri="{FF2B5EF4-FFF2-40B4-BE49-F238E27FC236}">
                <a16:creationId xmlns:a16="http://schemas.microsoft.com/office/drawing/2014/main" id="{7F49BDB4-9494-CF4B-8C2F-C866A488CB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640" y="2730313"/>
            <a:ext cx="1283075" cy="1039983"/>
          </a:xfrm>
          <a:prstGeom prst="rect">
            <a:avLst/>
          </a:prstGeom>
        </p:spPr>
      </p:pic>
      <p:sp>
        <p:nvSpPr>
          <p:cNvPr id="22" name="Rectangle 21">
            <a:extLst>
              <a:ext uri="{FF2B5EF4-FFF2-40B4-BE49-F238E27FC236}">
                <a16:creationId xmlns:a16="http://schemas.microsoft.com/office/drawing/2014/main" id="{A836D0E5-60D3-E942-B988-E715FBC00EB4}"/>
              </a:ext>
            </a:extLst>
          </p:cNvPr>
          <p:cNvSpPr/>
          <p:nvPr userDrawn="1"/>
        </p:nvSpPr>
        <p:spPr>
          <a:xfrm>
            <a:off x="1" y="1"/>
            <a:ext cx="2145792" cy="949952"/>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3" y="206187"/>
            <a:ext cx="217268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2145794" y="5892951"/>
            <a:ext cx="1004620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1" y="5892951"/>
            <a:ext cx="2145793" cy="45719"/>
          </a:xfrm>
          <a:prstGeom prst="rect">
            <a:avLst/>
          </a:prstGeom>
          <a:solidFill>
            <a:srgbClr val="0054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2145793" cy="45719"/>
          </a:xfrm>
          <a:prstGeom prst="rect">
            <a:avLst/>
          </a:prstGeom>
          <a:solidFill>
            <a:srgbClr val="0054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7" name="Text Placeholder 6"/>
          <p:cNvSpPr>
            <a:spLocks noGrp="1"/>
          </p:cNvSpPr>
          <p:nvPr userDrawn="1">
            <p:ph type="body" sz="quarter" idx="14" hasCustomPrompt="1"/>
          </p:nvPr>
        </p:nvSpPr>
        <p:spPr>
          <a:xfrm>
            <a:off x="2898519"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Presentation Purpose or Location | Month 20XX</a:t>
            </a:r>
          </a:p>
        </p:txBody>
      </p:sp>
      <p:sp>
        <p:nvSpPr>
          <p:cNvPr id="15" name="Title"/>
          <p:cNvSpPr>
            <a:spLocks noGrp="1"/>
          </p:cNvSpPr>
          <p:nvPr userDrawn="1">
            <p:ph type="title" hasCustomPrompt="1"/>
          </p:nvPr>
        </p:nvSpPr>
        <p:spPr>
          <a:xfrm>
            <a:off x="2898773"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2898773"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4" name="Text Placeholder 3"/>
          <p:cNvSpPr>
            <a:spLocks noGrp="1"/>
          </p:cNvSpPr>
          <p:nvPr userDrawn="1">
            <p:ph type="body" sz="quarter" idx="13" hasCustomPrompt="1"/>
          </p:nvPr>
        </p:nvSpPr>
        <p:spPr>
          <a:xfrm>
            <a:off x="2898519"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 Presenter’s Name | Presenter’s Name</a:t>
            </a:r>
            <a:br>
              <a:rPr lang="en-US"/>
            </a:br>
            <a:r>
              <a:rPr lang="en-US"/>
              <a:t>or</a:t>
            </a:r>
          </a:p>
          <a:p>
            <a:pPr lvl="0"/>
            <a:r>
              <a:rPr lang="en-US"/>
              <a:t>Presenter’s Name, Title | Presenter’s Name, Title</a:t>
            </a:r>
          </a:p>
        </p:txBody>
      </p:sp>
      <p:sp>
        <p:nvSpPr>
          <p:cNvPr id="2" name="Slide Number Placeholder 1">
            <a:extLst>
              <a:ext uri="{FF2B5EF4-FFF2-40B4-BE49-F238E27FC236}">
                <a16:creationId xmlns:a16="http://schemas.microsoft.com/office/drawing/2014/main" id="{F8DFA483-D2FC-445D-B498-961B414E5563}"/>
              </a:ext>
            </a:extLst>
          </p:cNvPr>
          <p:cNvSpPr>
            <a:spLocks noGrp="1"/>
          </p:cNvSpPr>
          <p:nvPr>
            <p:ph type="sldNum" sz="quarter" idx="16"/>
          </p:nvPr>
        </p:nvSpPr>
        <p:spPr/>
        <p:txBody>
          <a:bodyPr/>
          <a:lstStyle/>
          <a:p>
            <a:fld id="{58AE716E-68DD-2249-A7FA-8AEF0B14DF81}" type="slidenum">
              <a:rPr lang="en-US" smtClean="0"/>
              <a:pPr/>
              <a:t>‹#›</a:t>
            </a:fld>
            <a:endParaRPr lang="en-US"/>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338560" cy="539496"/>
          </a:xfrm>
          <a:prstGeom prst="rect">
            <a:avLst/>
          </a:prstGeom>
        </p:spPr>
        <p:txBody>
          <a:bodyPr/>
          <a:lstStyle/>
          <a:p>
            <a:r>
              <a:rPr lang="en-US"/>
              <a:t>Ordered List Layout</a:t>
            </a:r>
          </a:p>
        </p:txBody>
      </p:sp>
      <p:sp>
        <p:nvSpPr>
          <p:cNvPr id="5" name="Content"/>
          <p:cNvSpPr>
            <a:spLocks noGrp="1"/>
          </p:cNvSpPr>
          <p:nvPr>
            <p:ph sz="quarter" idx="17" hasCustomPrompt="1"/>
          </p:nvPr>
        </p:nvSpPr>
        <p:spPr>
          <a:xfrm>
            <a:off x="457200" y="1143000"/>
            <a:ext cx="11338560" cy="4846320"/>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10" name="Source Placeholder">
            <a:extLst>
              <a:ext uri="{FF2B5EF4-FFF2-40B4-BE49-F238E27FC236}">
                <a16:creationId xmlns:a16="http://schemas.microsoft.com/office/drawing/2014/main" id="{E381EFD3-2C68-E147-B378-67983DA9D788}"/>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a:prstGeom prst="rect">
            <a:avLst/>
          </a:prstGeo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143000"/>
            <a:ext cx="5568696" cy="4846320"/>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143000"/>
            <a:ext cx="5568696" cy="4846320"/>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a:p>
        </p:txBody>
      </p:sp>
      <p:sp>
        <p:nvSpPr>
          <p:cNvPr id="11" name="Source Placeholder">
            <a:extLst>
              <a:ext uri="{FF2B5EF4-FFF2-40B4-BE49-F238E27FC236}">
                <a16:creationId xmlns:a16="http://schemas.microsoft.com/office/drawing/2014/main" id="{161CB7EE-5BD5-C54A-AFC4-00AFAAF5C545}"/>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3931" cy="6858000"/>
          </a:xfrm>
          <a:prstGeom prst="rect">
            <a:avLst/>
          </a:prstGeom>
          <a:solidFill>
            <a:srgbClr val="35A0CE">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20502"/>
            <a:ext cx="12192000" cy="637498"/>
            <a:chOff x="0" y="6220502"/>
            <a:chExt cx="9144000" cy="637498"/>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0502"/>
              <a:ext cx="9144000" cy="130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3" name="Picture 12" descr="A picture containing drawing&#10;&#10;Description automatically generated">
              <a:extLst>
                <a:ext uri="{FF2B5EF4-FFF2-40B4-BE49-F238E27FC236}">
                  <a16:creationId xmlns:a16="http://schemas.microsoft.com/office/drawing/2014/main" id="{8CC261DB-8969-4B4D-A222-01AF8F008E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428953"/>
              <a:ext cx="382005" cy="300453"/>
            </a:xfrm>
            <a:prstGeom prst="rect">
              <a:avLst/>
            </a:prstGeom>
          </p:spPr>
        </p:pic>
      </p:grpSp>
      <p:sp>
        <p:nvSpPr>
          <p:cNvPr id="51" name="Title 1"/>
          <p:cNvSpPr>
            <a:spLocks noGrp="1"/>
          </p:cNvSpPr>
          <p:nvPr userDrawn="1">
            <p:ph type="title" hasCustomPrompt="1"/>
          </p:nvPr>
        </p:nvSpPr>
        <p:spPr>
          <a:xfrm>
            <a:off x="436255" y="164387"/>
            <a:ext cx="5257800" cy="997196"/>
          </a:xfrm>
          <a:prstGeom prst="rect">
            <a:avLst/>
          </a:prstGeom>
          <a:noFill/>
        </p:spPr>
        <p:txBody>
          <a:bodyPr anchor="b" anchorCtr="0">
            <a:normAutofit/>
          </a:bodyPr>
          <a:lstStyle>
            <a:lvl1pPr>
              <a:defRPr baseline="0">
                <a:solidFill>
                  <a:schemeClr val="accent1"/>
                </a:solidFill>
              </a:defRPr>
            </a:lvl1pPr>
          </a:lstStyle>
          <a:p>
            <a:r>
              <a:rPr lang="en-US"/>
              <a:t>Photo Right</a:t>
            </a:r>
          </a:p>
        </p:txBody>
      </p:sp>
      <p:sp>
        <p:nvSpPr>
          <p:cNvPr id="52" name="Text Placeholder 9"/>
          <p:cNvSpPr>
            <a:spLocks noGrp="1"/>
          </p:cNvSpPr>
          <p:nvPr userDrawn="1">
            <p:ph type="body" sz="quarter" idx="13"/>
          </p:nvPr>
        </p:nvSpPr>
        <p:spPr>
          <a:xfrm>
            <a:off x="436255" y="1248071"/>
            <a:ext cx="5257800" cy="4829073"/>
          </a:xfrm>
          <a:noFill/>
        </p:spPr>
        <p:txBody>
          <a:bodyPr/>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Content Placeholder 3"/>
          <p:cNvSpPr>
            <a:spLocks noGrp="1"/>
          </p:cNvSpPr>
          <p:nvPr userDrawn="1">
            <p:ph sz="half" idx="2" hasCustomPrompt="1"/>
          </p:nvPr>
        </p:nvSpPr>
        <p:spPr>
          <a:xfrm>
            <a:off x="6092952" y="0"/>
            <a:ext cx="6099048" cy="6400800"/>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7" name="Slide Number Placeholder 6">
            <a:extLst>
              <a:ext uri="{FF2B5EF4-FFF2-40B4-BE49-F238E27FC236}">
                <a16:creationId xmlns:a16="http://schemas.microsoft.com/office/drawing/2014/main" id="{00820777-017A-8D49-88C7-C3B4D5242243}"/>
              </a:ext>
            </a:extLst>
          </p:cNvPr>
          <p:cNvSpPr>
            <a:spLocks noGrp="1"/>
          </p:cNvSpPr>
          <p:nvPr>
            <p:ph type="sldNum" sz="quarter" idx="14"/>
          </p:nvPr>
        </p:nvSpPr>
        <p:spPr/>
        <p:txBody>
          <a:bodyPr/>
          <a:lstStyle>
            <a:lvl1pPr>
              <a:defRPr>
                <a:solidFill>
                  <a:schemeClr val="bg1"/>
                </a:solidFill>
              </a:defRPr>
            </a:lvl1pPr>
          </a:lstStyle>
          <a:p>
            <a:fld id="{58AE716E-68DD-2249-A7FA-8AEF0B14DF81}" type="slidenum">
              <a:rPr lang="en-US" smtClean="0"/>
              <a:pPr/>
              <a:t>‹#›</a:t>
            </a:fld>
            <a:endParaRPr lang="en-US"/>
          </a:p>
        </p:txBody>
      </p:sp>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35A0CE">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20502"/>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5" name="Picture 14" descr="A picture containing drawing&#10;&#10;Description automatically generated">
              <a:extLst>
                <a:ext uri="{FF2B5EF4-FFF2-40B4-BE49-F238E27FC236}">
                  <a16:creationId xmlns:a16="http://schemas.microsoft.com/office/drawing/2014/main" id="{6BD5E7F0-2A05-6B46-B44C-568AE57513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428953"/>
              <a:ext cx="382005" cy="300453"/>
            </a:xfrm>
            <a:prstGeom prst="rect">
              <a:avLst/>
            </a:prstGeom>
          </p:spPr>
        </p:pic>
      </p:grpSp>
      <p:sp>
        <p:nvSpPr>
          <p:cNvPr id="2" name="Title 1"/>
          <p:cNvSpPr>
            <a:spLocks noGrp="1"/>
          </p:cNvSpPr>
          <p:nvPr userDrawn="1">
            <p:ph type="title" hasCustomPrompt="1"/>
          </p:nvPr>
        </p:nvSpPr>
        <p:spPr>
          <a:xfrm>
            <a:off x="6529207" y="164387"/>
            <a:ext cx="5257800" cy="997196"/>
          </a:xfrm>
          <a:prstGeom prst="rect">
            <a:avLst/>
          </a:prstGeom>
          <a:noFill/>
        </p:spPr>
        <p:txBody>
          <a:bodyPr anchor="b" anchorCtr="0">
            <a:normAutofit/>
          </a:bodyPr>
          <a:lstStyle>
            <a:lvl1pPr>
              <a:defRPr baseline="0">
                <a:solidFill>
                  <a:schemeClr val="accent1"/>
                </a:solidFill>
              </a:defRPr>
            </a:lvl1pPr>
          </a:lstStyle>
          <a:p>
            <a:r>
              <a:rPr lang="en-US"/>
              <a:t>Photo Left</a:t>
            </a:r>
          </a:p>
        </p:txBody>
      </p:sp>
      <p:sp>
        <p:nvSpPr>
          <p:cNvPr id="10" name="Text Placeholder 9"/>
          <p:cNvSpPr>
            <a:spLocks noGrp="1"/>
          </p:cNvSpPr>
          <p:nvPr userDrawn="1">
            <p:ph type="body" sz="quarter" idx="13"/>
          </p:nvPr>
        </p:nvSpPr>
        <p:spPr>
          <a:xfrm>
            <a:off x="6529207" y="1248071"/>
            <a:ext cx="5257800" cy="4829073"/>
          </a:xfrm>
          <a:noFill/>
        </p:spPr>
        <p:txBody>
          <a:bodyPr/>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a:t>Click on an icon below to add a table, graph, SmartArt object, or picture.</a:t>
            </a:r>
          </a:p>
        </p:txBody>
      </p:sp>
      <p:sp>
        <p:nvSpPr>
          <p:cNvPr id="5" name="Slide Number Placeholder 4">
            <a:extLst>
              <a:ext uri="{FF2B5EF4-FFF2-40B4-BE49-F238E27FC236}">
                <a16:creationId xmlns:a16="http://schemas.microsoft.com/office/drawing/2014/main" id="{EC00EC3C-A443-EB4B-AF41-A5F2C256B234}"/>
              </a:ext>
            </a:extLst>
          </p:cNvPr>
          <p:cNvSpPr>
            <a:spLocks noGrp="1"/>
          </p:cNvSpPr>
          <p:nvPr>
            <p:ph type="sldNum" sz="quarter" idx="14"/>
          </p:nvPr>
        </p:nvSpPr>
        <p:spPr/>
        <p:txBody>
          <a:bodyPr/>
          <a:lstStyle>
            <a:lvl1pPr>
              <a:defRPr>
                <a:solidFill>
                  <a:schemeClr val="bg1"/>
                </a:solidFill>
              </a:defRPr>
            </a:lvl1pPr>
          </a:lstStyle>
          <a:p>
            <a:fld id="{58AE716E-68DD-2249-A7FA-8AEF0B14DF81}" type="slidenum">
              <a:rPr lang="en-US" smtClean="0"/>
              <a:pPr/>
              <a:t>‹#›</a:t>
            </a:fld>
            <a:endParaRPr lang="en-US"/>
          </a:p>
        </p:txBody>
      </p:sp>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a:ln>
                  <a:noFill/>
                </a:ln>
                <a:solidFill>
                  <a:srgbClr val="595959"/>
                </a:solidFill>
                <a:effectLst/>
                <a:uLnTx/>
                <a:uFillTx/>
                <a:latin typeface="+mj-lt"/>
                <a:cs typeface="Calibri"/>
              </a:rPr>
              <a:t>Slide Title Placeholder. </a:t>
            </a:r>
            <a:br>
              <a:rPr kumimoji="0" lang="en-US" sz="2400" b="0" i="0" u="none" strike="noStrike" kern="1200" cap="none" spc="0" normalizeH="0" baseline="0" noProof="0">
                <a:ln>
                  <a:noFill/>
                </a:ln>
                <a:solidFill>
                  <a:srgbClr val="595959"/>
                </a:solidFill>
                <a:effectLst/>
                <a:uLnTx/>
                <a:uFillTx/>
                <a:latin typeface="+mj-lt"/>
                <a:cs typeface="Calibri"/>
              </a:rPr>
            </a:br>
            <a:r>
              <a:rPr kumimoji="0" lang="en-US" sz="24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Content"/>
          <p:cNvSpPr>
            <a:spLocks noGrp="1"/>
          </p:cNvSpPr>
          <p:nvPr>
            <p:ph type="body" sz="quarter" idx="13" hasCustomPrompt="1"/>
          </p:nvPr>
        </p:nvSpPr>
        <p:spPr>
          <a:xfrm>
            <a:off x="457200" y="1143001"/>
            <a:ext cx="11338560" cy="5036127"/>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4" name="Title 3"/>
          <p:cNvSpPr>
            <a:spLocks noGrp="1"/>
          </p:cNvSpPr>
          <p:nvPr>
            <p:ph type="title" hasCustomPrompt="1"/>
          </p:nvPr>
        </p:nvSpPr>
        <p:spPr>
          <a:xfrm>
            <a:off x="457200" y="457200"/>
            <a:ext cx="11338560" cy="539496"/>
          </a:xfrm>
          <a:prstGeom prst="rect">
            <a:avLst/>
          </a:prstGeom>
        </p:spPr>
        <p:txBody>
          <a:bodyPr/>
          <a:lstStyle>
            <a:lvl1pPr>
              <a:defRPr/>
            </a:lvl1pPr>
          </a:lstStyle>
          <a:p>
            <a:r>
              <a:rPr lang="en-US"/>
              <a:t>References</a:t>
            </a:r>
          </a:p>
        </p:txBody>
      </p:sp>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a:prstGeom prst="rect">
            <a:avLst/>
          </a:prstGeom>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24384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457200" y="3246122"/>
            <a:ext cx="24384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457200" y="3767328"/>
            <a:ext cx="24384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3423920" y="1325880"/>
            <a:ext cx="24384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3423920" y="3246122"/>
            <a:ext cx="24384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3423920" y="3767328"/>
            <a:ext cx="24384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6390640" y="1325880"/>
            <a:ext cx="24384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6390640" y="3246122"/>
            <a:ext cx="24384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6390640" y="3767328"/>
            <a:ext cx="24384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9357360" y="1325880"/>
            <a:ext cx="24384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9357360" y="3246122"/>
            <a:ext cx="24384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9357360" y="3767328"/>
            <a:ext cx="24384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A02A5C-95E5-4140-A805-33ABB73F827F}"/>
              </a:ext>
            </a:extLst>
          </p:cNvPr>
          <p:cNvSpPr/>
          <p:nvPr userDrawn="1"/>
        </p:nvSpPr>
        <p:spPr>
          <a:xfrm>
            <a:off x="0" y="5950059"/>
            <a:ext cx="12192000" cy="919331"/>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grpSp>
        <p:nvGrpSpPr>
          <p:cNvPr id="11" name="Group 10">
            <a:extLst>
              <a:ext uri="{FF2B5EF4-FFF2-40B4-BE49-F238E27FC236}">
                <a16:creationId xmlns:a16="http://schemas.microsoft.com/office/drawing/2014/main" id="{DDD5AB82-1024-E141-9713-0690EA428CAC}"/>
              </a:ext>
            </a:extLst>
          </p:cNvPr>
          <p:cNvGrpSpPr/>
          <p:nvPr userDrawn="1"/>
        </p:nvGrpSpPr>
        <p:grpSpPr>
          <a:xfrm>
            <a:off x="0" y="1"/>
            <a:ext cx="12192000" cy="6383743"/>
            <a:chOff x="1" y="-654979"/>
            <a:chExt cx="9144000" cy="7029646"/>
          </a:xfrm>
        </p:grpSpPr>
        <p:grpSp>
          <p:nvGrpSpPr>
            <p:cNvPr id="12" name="Group 11">
              <a:extLst>
                <a:ext uri="{FF2B5EF4-FFF2-40B4-BE49-F238E27FC236}">
                  <a16:creationId xmlns:a16="http://schemas.microsoft.com/office/drawing/2014/main" id="{A0560FA9-7C43-764C-81B1-A41F370F54E4}"/>
                </a:ext>
              </a:extLst>
            </p:cNvPr>
            <p:cNvGrpSpPr/>
            <p:nvPr/>
          </p:nvGrpSpPr>
          <p:grpSpPr>
            <a:xfrm>
              <a:off x="7514903" y="2194560"/>
              <a:ext cx="1376891" cy="1327213"/>
              <a:chOff x="7040708" y="1972456"/>
              <a:chExt cx="1490472" cy="1787106"/>
            </a:xfrm>
          </p:grpSpPr>
          <p:sp>
            <p:nvSpPr>
              <p:cNvPr id="15" name="TextBox 14">
                <a:extLst>
                  <a:ext uri="{FF2B5EF4-FFF2-40B4-BE49-F238E27FC236}">
                    <a16:creationId xmlns:a16="http://schemas.microsoft.com/office/drawing/2014/main" id="{DB9E482A-6EC0-6545-A5EE-481CA1346256}"/>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6" name="Straight Connector 15">
                <a:extLst>
                  <a:ext uri="{FF2B5EF4-FFF2-40B4-BE49-F238E27FC236}">
                    <a16:creationId xmlns:a16="http://schemas.microsoft.com/office/drawing/2014/main" id="{5F1BE05C-FFBF-294C-86E9-4B921229DA90}"/>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7466551-97E0-2740-AEF2-83DD1A740486}"/>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3" name="Text Placeholder 56">
              <a:extLst>
                <a:ext uri="{FF2B5EF4-FFF2-40B4-BE49-F238E27FC236}">
                  <a16:creationId xmlns:a16="http://schemas.microsoft.com/office/drawing/2014/main" id="{487EE824-6D5F-AA4F-A566-AC77D249E571}"/>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4" name="Rectangle 13">
              <a:extLst>
                <a:ext uri="{FF2B5EF4-FFF2-40B4-BE49-F238E27FC236}">
                  <a16:creationId xmlns:a16="http://schemas.microsoft.com/office/drawing/2014/main" id="{04730ACE-598A-7E4E-A800-14EEC05EBB37}"/>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pic>
        <p:nvPicPr>
          <p:cNvPr id="18" name="Picture 17">
            <a:extLst>
              <a:ext uri="{FF2B5EF4-FFF2-40B4-BE49-F238E27FC236}">
                <a16:creationId xmlns:a16="http://schemas.microsoft.com/office/drawing/2014/main" id="{D9B04E80-660B-254F-89A9-F6F44CDF9F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6027" y="6042447"/>
            <a:ext cx="820563" cy="704266"/>
          </a:xfrm>
          <a:prstGeom prst="rect">
            <a:avLst/>
          </a:prstGeom>
        </p:spPr>
      </p:pic>
      <p:sp>
        <p:nvSpPr>
          <p:cNvPr id="21" name="Rectangle 26">
            <a:extLst>
              <a:ext uri="{FF2B5EF4-FFF2-40B4-BE49-F238E27FC236}">
                <a16:creationId xmlns:a16="http://schemas.microsoft.com/office/drawing/2014/main" id="{F6493BF9-8BF2-ED40-8B1C-B824D230D766}"/>
              </a:ext>
            </a:extLst>
          </p:cNvPr>
          <p:cNvSpPr/>
          <p:nvPr userDrawn="1"/>
        </p:nvSpPr>
        <p:spPr>
          <a:xfrm flipH="1">
            <a:off x="1" y="5892951"/>
            <a:ext cx="10173348" cy="45719"/>
          </a:xfrm>
          <a:custGeom>
            <a:avLst/>
            <a:gdLst>
              <a:gd name="connsiteX0" fmla="*/ 0 w 7630011"/>
              <a:gd name="connsiteY0" fmla="*/ 0 h 45719"/>
              <a:gd name="connsiteX1" fmla="*/ 7630011 w 7630011"/>
              <a:gd name="connsiteY1" fmla="*/ 0 h 45719"/>
              <a:gd name="connsiteX2" fmla="*/ 7630011 w 7630011"/>
              <a:gd name="connsiteY2" fmla="*/ 45719 h 45719"/>
              <a:gd name="connsiteX3" fmla="*/ 0 w 7630011"/>
              <a:gd name="connsiteY3" fmla="*/ 45719 h 45719"/>
              <a:gd name="connsiteX4" fmla="*/ 0 w 7630011"/>
              <a:gd name="connsiteY4" fmla="*/ 0 h 45719"/>
              <a:gd name="connsiteX0" fmla="*/ 499730 w 7630011"/>
              <a:gd name="connsiteY0" fmla="*/ 0 h 45719"/>
              <a:gd name="connsiteX1" fmla="*/ 7630011 w 7630011"/>
              <a:gd name="connsiteY1" fmla="*/ 0 h 45719"/>
              <a:gd name="connsiteX2" fmla="*/ 7630011 w 7630011"/>
              <a:gd name="connsiteY2" fmla="*/ 45719 h 45719"/>
              <a:gd name="connsiteX3" fmla="*/ 0 w 7630011"/>
              <a:gd name="connsiteY3" fmla="*/ 45719 h 45719"/>
              <a:gd name="connsiteX4" fmla="*/ 499730 w 7630011"/>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0011" h="45719">
                <a:moveTo>
                  <a:pt x="499730" y="0"/>
                </a:moveTo>
                <a:lnTo>
                  <a:pt x="7630011" y="0"/>
                </a:lnTo>
                <a:lnTo>
                  <a:pt x="7630011" y="45719"/>
                </a:lnTo>
                <a:lnTo>
                  <a:pt x="0" y="45719"/>
                </a:lnTo>
                <a:lnTo>
                  <a:pt x="49973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a:t>PRESENTER’S JOB TITLE</a:t>
            </a:r>
          </a:p>
          <a:p>
            <a:r>
              <a:rPr lang="en-US"/>
              <a:t>202.403.####</a:t>
            </a:r>
          </a:p>
          <a:p>
            <a:r>
              <a:rPr lang="en-US" err="1"/>
              <a:t>email.address@cambiumassessment.com</a:t>
            </a:r>
            <a:endParaRPr lang="en-US"/>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484150"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220824" y="6238952"/>
            <a:ext cx="8046720" cy="184666"/>
          </a:xfrm>
          <a:prstGeom prst="rect">
            <a:avLst/>
          </a:prstGeom>
        </p:spPr>
        <p:txBody>
          <a:bodyPr>
            <a:spAutoFit/>
          </a:bodyPr>
          <a:lstStyle>
            <a:lvl1pPr>
              <a:defRPr sz="600">
                <a:solidFill>
                  <a:schemeClr val="bg1"/>
                </a:solidFill>
              </a:defRPr>
            </a:lvl1pPr>
          </a:lstStyle>
          <a:p>
            <a:endParaRPr lang="en-US" spc="-20"/>
          </a:p>
        </p:txBody>
      </p:sp>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384828-93EE-4195-8486-4E0D63C4E84D}"/>
              </a:ext>
            </a:extLst>
          </p:cNvPr>
          <p:cNvSpPr>
            <a:spLocks noGrp="1"/>
          </p:cNvSpPr>
          <p:nvPr>
            <p:ph idx="1"/>
          </p:nvPr>
        </p:nvSpPr>
        <p:spPr/>
        <p:txBody>
          <a:bodyPr/>
          <a:lstStyle>
            <a:lvl1pPr>
              <a:defRPr sz="2400">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4B6FE5A-9FE0-440E-9BE7-C42A6421F3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92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6115AB-6920-EA47-96A7-9BF2F9776875}"/>
              </a:ext>
            </a:extLst>
          </p:cNvPr>
          <p:cNvSpPr/>
          <p:nvPr userDrawn="1"/>
        </p:nvSpPr>
        <p:spPr>
          <a:xfrm>
            <a:off x="0" y="5938670"/>
            <a:ext cx="12192000" cy="931795"/>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200" dirty="0">
                <a:solidFill>
                  <a:schemeClr val="tx2"/>
                </a:solidFill>
                <a:latin typeface="Calibri" panose="020F0502020204030204" pitchFamily="34" charset="0"/>
                <a:cs typeface="Calibri" panose="020F0502020204030204" pitchFamily="34" charset="0"/>
              </a:rPr>
              <a:t>                                                                                      Confidential and Proprietary – Cambium Assessment, Inc. (CAI).  Provided to FDOE for internal information purposes only.</a:t>
            </a:r>
            <a:br>
              <a:rPr lang="en-US" sz="1200" dirty="0">
                <a:solidFill>
                  <a:schemeClr val="tx2"/>
                </a:solidFill>
                <a:latin typeface="Calibri" panose="020F0502020204030204" pitchFamily="34" charset="0"/>
                <a:cs typeface="Calibri" panose="020F0502020204030204" pitchFamily="34" charset="0"/>
              </a:rPr>
            </a:br>
            <a:r>
              <a:rPr lang="en-US" sz="1200" dirty="0">
                <a:solidFill>
                  <a:schemeClr val="tx2"/>
                </a:solidFill>
                <a:latin typeface="Calibri" panose="020F0502020204030204" pitchFamily="34" charset="0"/>
                <a:cs typeface="Calibri" panose="020F0502020204030204" pitchFamily="34" charset="0"/>
              </a:rPr>
              <a:t>Not intended or authorized for further use, or distribution beyond recipient without prior CAI written permission.</a:t>
            </a:r>
          </a:p>
        </p:txBody>
      </p:sp>
      <p:grpSp>
        <p:nvGrpSpPr>
          <p:cNvPr id="8" name="Group 7">
            <a:extLst>
              <a:ext uri="{FF2B5EF4-FFF2-40B4-BE49-F238E27FC236}">
                <a16:creationId xmlns:a16="http://schemas.microsoft.com/office/drawing/2014/main" id="{CF7A3C3E-13AC-AF4D-B254-1269F1F3A6BE}"/>
              </a:ext>
            </a:extLst>
          </p:cNvPr>
          <p:cNvGrpSpPr/>
          <p:nvPr userDrawn="1"/>
        </p:nvGrpSpPr>
        <p:grpSpPr>
          <a:xfrm>
            <a:off x="0" y="1"/>
            <a:ext cx="12192000" cy="6383743"/>
            <a:chOff x="1" y="-654979"/>
            <a:chExt cx="9144000" cy="7029646"/>
          </a:xfrm>
        </p:grpSpPr>
        <p:grpSp>
          <p:nvGrpSpPr>
            <p:cNvPr id="10" name="Group 9">
              <a:extLst>
                <a:ext uri="{FF2B5EF4-FFF2-40B4-BE49-F238E27FC236}">
                  <a16:creationId xmlns:a16="http://schemas.microsoft.com/office/drawing/2014/main" id="{5F885925-7754-4B47-91C4-175169044ADA}"/>
                </a:ext>
              </a:extLst>
            </p:cNvPr>
            <p:cNvGrpSpPr/>
            <p:nvPr/>
          </p:nvGrpSpPr>
          <p:grpSpPr>
            <a:xfrm>
              <a:off x="7514903" y="2194560"/>
              <a:ext cx="1376891" cy="1327213"/>
              <a:chOff x="7040708" y="1972456"/>
              <a:chExt cx="1490472" cy="1787106"/>
            </a:xfrm>
          </p:grpSpPr>
          <p:sp>
            <p:nvSpPr>
              <p:cNvPr id="13" name="TextBox 12">
                <a:extLst>
                  <a:ext uri="{FF2B5EF4-FFF2-40B4-BE49-F238E27FC236}">
                    <a16:creationId xmlns:a16="http://schemas.microsoft.com/office/drawing/2014/main" id="{177C4BD8-C441-B24A-AAFD-794F2AC1FD54}"/>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a:ln w="3175" cmpd="sng">
                    <a:noFill/>
                  </a:ln>
                  <a:solidFill>
                    <a:srgbClr val="FFFFFF">
                      <a:alpha val="70000"/>
                    </a:srgbClr>
                  </a:solidFill>
                  <a:latin typeface="Calibri"/>
                  <a:cs typeface="Calibri"/>
                </a:endParaRPr>
              </a:p>
            </p:txBody>
          </p:sp>
          <p:cxnSp>
            <p:nvCxnSpPr>
              <p:cNvPr id="14" name="Straight Connector 13">
                <a:extLst>
                  <a:ext uri="{FF2B5EF4-FFF2-40B4-BE49-F238E27FC236}">
                    <a16:creationId xmlns:a16="http://schemas.microsoft.com/office/drawing/2014/main" id="{F514593E-2925-5B4E-B814-82D5AF08D0FD}"/>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1092465-6B96-AC41-867A-0658E0155EBA}"/>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1" name="Text Placeholder 56">
              <a:extLst>
                <a:ext uri="{FF2B5EF4-FFF2-40B4-BE49-F238E27FC236}">
                  <a16:creationId xmlns:a16="http://schemas.microsoft.com/office/drawing/2014/main" id="{4EF5ECF6-1A9E-1342-A695-2A186368F068}"/>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a:solidFill>
                  <a:srgbClr val="FFFFFF"/>
                </a:solidFill>
                <a:latin typeface="Calibri"/>
                <a:ea typeface="Calibri"/>
                <a:cs typeface="Calibri"/>
              </a:endParaRPr>
            </a:p>
          </p:txBody>
        </p:sp>
        <p:sp>
          <p:nvSpPr>
            <p:cNvPr id="12" name="Rectangle 11">
              <a:extLst>
                <a:ext uri="{FF2B5EF4-FFF2-40B4-BE49-F238E27FC236}">
                  <a16:creationId xmlns:a16="http://schemas.microsoft.com/office/drawing/2014/main" id="{90C6E649-F4C9-A34E-A537-976D65438434}"/>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a:solidFill>
                  <a:srgbClr val="FFFFFF"/>
                </a:solidFill>
                <a:latin typeface="Gill Sans MT"/>
              </a:endParaRPr>
            </a:p>
          </p:txBody>
        </p:sp>
      </p:grpSp>
      <p:pic>
        <p:nvPicPr>
          <p:cNvPr id="16" name="Picture 15">
            <a:extLst>
              <a:ext uri="{FF2B5EF4-FFF2-40B4-BE49-F238E27FC236}">
                <a16:creationId xmlns:a16="http://schemas.microsoft.com/office/drawing/2014/main" id="{019351DA-2999-5D4C-841E-11B515F5EC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588" y="6042447"/>
            <a:ext cx="879897" cy="704266"/>
          </a:xfrm>
          <a:prstGeom prst="rect">
            <a:avLst/>
          </a:prstGeom>
        </p:spPr>
      </p:pic>
      <p:sp>
        <p:nvSpPr>
          <p:cNvPr id="17" name="Rectangle 6">
            <a:extLst>
              <a:ext uri="{FF2B5EF4-FFF2-40B4-BE49-F238E27FC236}">
                <a16:creationId xmlns:a16="http://schemas.microsoft.com/office/drawing/2014/main" id="{9F131391-25C5-E843-821C-5370F62C9865}"/>
              </a:ext>
            </a:extLst>
          </p:cNvPr>
          <p:cNvSpPr/>
          <p:nvPr userDrawn="1"/>
        </p:nvSpPr>
        <p:spPr>
          <a:xfrm rot="19695662">
            <a:off x="-399786" y="943353"/>
            <a:ext cx="5002791" cy="45858"/>
          </a:xfrm>
          <a:custGeom>
            <a:avLst/>
            <a:gdLst>
              <a:gd name="connsiteX0" fmla="*/ 0 w 3697587"/>
              <a:gd name="connsiteY0" fmla="*/ 0 h 45719"/>
              <a:gd name="connsiteX1" fmla="*/ 3697587 w 3697587"/>
              <a:gd name="connsiteY1" fmla="*/ 0 h 45719"/>
              <a:gd name="connsiteX2" fmla="*/ 3697587 w 3697587"/>
              <a:gd name="connsiteY2" fmla="*/ 45719 h 45719"/>
              <a:gd name="connsiteX3" fmla="*/ 0 w 3697587"/>
              <a:gd name="connsiteY3" fmla="*/ 45719 h 45719"/>
              <a:gd name="connsiteX4" fmla="*/ 0 w 3697587"/>
              <a:gd name="connsiteY4" fmla="*/ 0 h 45719"/>
              <a:gd name="connsiteX0" fmla="*/ 29953 w 3727540"/>
              <a:gd name="connsiteY0" fmla="*/ 0 h 45858"/>
              <a:gd name="connsiteX1" fmla="*/ 3727540 w 3727540"/>
              <a:gd name="connsiteY1" fmla="*/ 0 h 45858"/>
              <a:gd name="connsiteX2" fmla="*/ 3727540 w 3727540"/>
              <a:gd name="connsiteY2" fmla="*/ 45719 h 45858"/>
              <a:gd name="connsiteX3" fmla="*/ 0 w 3727540"/>
              <a:gd name="connsiteY3" fmla="*/ 45858 h 45858"/>
              <a:gd name="connsiteX4" fmla="*/ 29953 w 3727540"/>
              <a:gd name="connsiteY4" fmla="*/ 0 h 45858"/>
              <a:gd name="connsiteX0" fmla="*/ 29953 w 3727540"/>
              <a:gd name="connsiteY0" fmla="*/ 0 h 45858"/>
              <a:gd name="connsiteX1" fmla="*/ 3686146 w 3727540"/>
              <a:gd name="connsiteY1" fmla="*/ 530 h 45858"/>
              <a:gd name="connsiteX2" fmla="*/ 3727540 w 3727540"/>
              <a:gd name="connsiteY2" fmla="*/ 45719 h 45858"/>
              <a:gd name="connsiteX3" fmla="*/ 0 w 3727540"/>
              <a:gd name="connsiteY3" fmla="*/ 45858 h 45858"/>
              <a:gd name="connsiteX4" fmla="*/ 29953 w 3727540"/>
              <a:gd name="connsiteY4" fmla="*/ 0 h 45858"/>
              <a:gd name="connsiteX0" fmla="*/ 29953 w 3752093"/>
              <a:gd name="connsiteY0" fmla="*/ 0 h 45858"/>
              <a:gd name="connsiteX1" fmla="*/ 3686146 w 3752093"/>
              <a:gd name="connsiteY1" fmla="*/ 530 h 45858"/>
              <a:gd name="connsiteX2" fmla="*/ 3752093 w 3752093"/>
              <a:gd name="connsiteY2" fmla="*/ 42239 h 45858"/>
              <a:gd name="connsiteX3" fmla="*/ 0 w 3752093"/>
              <a:gd name="connsiteY3" fmla="*/ 45858 h 45858"/>
              <a:gd name="connsiteX4" fmla="*/ 29953 w 3752093"/>
              <a:gd name="connsiteY4" fmla="*/ 0 h 4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093" h="45858">
                <a:moveTo>
                  <a:pt x="29953" y="0"/>
                </a:moveTo>
                <a:lnTo>
                  <a:pt x="3686146" y="530"/>
                </a:lnTo>
                <a:lnTo>
                  <a:pt x="3752093" y="42239"/>
                </a:lnTo>
                <a:lnTo>
                  <a:pt x="0" y="45858"/>
                </a:lnTo>
                <a:lnTo>
                  <a:pt x="29953" y="0"/>
                </a:lnTo>
                <a:close/>
              </a:path>
            </a:pathLst>
          </a:cu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8" name="Rectangle 25">
            <a:extLst>
              <a:ext uri="{FF2B5EF4-FFF2-40B4-BE49-F238E27FC236}">
                <a16:creationId xmlns:a16="http://schemas.microsoft.com/office/drawing/2014/main" id="{670408EF-555C-694A-BCFF-0CE1F1BAEC43}"/>
              </a:ext>
            </a:extLst>
          </p:cNvPr>
          <p:cNvSpPr/>
          <p:nvPr userDrawn="1"/>
        </p:nvSpPr>
        <p:spPr>
          <a:xfrm rot="19695662">
            <a:off x="-373375" y="847284"/>
            <a:ext cx="4538803" cy="51898"/>
          </a:xfrm>
          <a:custGeom>
            <a:avLst/>
            <a:gdLst>
              <a:gd name="connsiteX0" fmla="*/ 0 w 3697587"/>
              <a:gd name="connsiteY0" fmla="*/ 0 h 45719"/>
              <a:gd name="connsiteX1" fmla="*/ 3697587 w 3697587"/>
              <a:gd name="connsiteY1" fmla="*/ 0 h 45719"/>
              <a:gd name="connsiteX2" fmla="*/ 3697587 w 3697587"/>
              <a:gd name="connsiteY2" fmla="*/ 45719 h 45719"/>
              <a:gd name="connsiteX3" fmla="*/ 0 w 3697587"/>
              <a:gd name="connsiteY3" fmla="*/ 45719 h 45719"/>
              <a:gd name="connsiteX4" fmla="*/ 0 w 3697587"/>
              <a:gd name="connsiteY4" fmla="*/ 0 h 45719"/>
              <a:gd name="connsiteX0" fmla="*/ 261473 w 3697587"/>
              <a:gd name="connsiteY0" fmla="*/ 0 h 51982"/>
              <a:gd name="connsiteX1" fmla="*/ 3697587 w 3697587"/>
              <a:gd name="connsiteY1" fmla="*/ 6263 h 51982"/>
              <a:gd name="connsiteX2" fmla="*/ 3697587 w 3697587"/>
              <a:gd name="connsiteY2" fmla="*/ 51982 h 51982"/>
              <a:gd name="connsiteX3" fmla="*/ 0 w 3697587"/>
              <a:gd name="connsiteY3" fmla="*/ 51982 h 51982"/>
              <a:gd name="connsiteX4" fmla="*/ 261473 w 3697587"/>
              <a:gd name="connsiteY4" fmla="*/ 0 h 51982"/>
              <a:gd name="connsiteX0" fmla="*/ 26223 w 3462337"/>
              <a:gd name="connsiteY0" fmla="*/ 0 h 51982"/>
              <a:gd name="connsiteX1" fmla="*/ 3462337 w 3462337"/>
              <a:gd name="connsiteY1" fmla="*/ 6263 h 51982"/>
              <a:gd name="connsiteX2" fmla="*/ 3462337 w 3462337"/>
              <a:gd name="connsiteY2" fmla="*/ 51982 h 51982"/>
              <a:gd name="connsiteX3" fmla="*/ 0 w 3462337"/>
              <a:gd name="connsiteY3" fmla="*/ 51898 h 51982"/>
              <a:gd name="connsiteX4" fmla="*/ 26223 w 3462337"/>
              <a:gd name="connsiteY4" fmla="*/ 0 h 51982"/>
              <a:gd name="connsiteX0" fmla="*/ 26223 w 3462337"/>
              <a:gd name="connsiteY0" fmla="*/ 0 h 51982"/>
              <a:gd name="connsiteX1" fmla="*/ 3329415 w 3462337"/>
              <a:gd name="connsiteY1" fmla="*/ 9910 h 51982"/>
              <a:gd name="connsiteX2" fmla="*/ 3462337 w 3462337"/>
              <a:gd name="connsiteY2" fmla="*/ 51982 h 51982"/>
              <a:gd name="connsiteX3" fmla="*/ 0 w 3462337"/>
              <a:gd name="connsiteY3" fmla="*/ 51898 h 51982"/>
              <a:gd name="connsiteX4" fmla="*/ 26223 w 3462337"/>
              <a:gd name="connsiteY4" fmla="*/ 0 h 51982"/>
              <a:gd name="connsiteX0" fmla="*/ 26223 w 3404102"/>
              <a:gd name="connsiteY0" fmla="*/ 0 h 51898"/>
              <a:gd name="connsiteX1" fmla="*/ 3329415 w 3404102"/>
              <a:gd name="connsiteY1" fmla="*/ 9910 h 51898"/>
              <a:gd name="connsiteX2" fmla="*/ 3404102 w 3404102"/>
              <a:gd name="connsiteY2" fmla="*/ 49560 h 51898"/>
              <a:gd name="connsiteX3" fmla="*/ 0 w 3404102"/>
              <a:gd name="connsiteY3" fmla="*/ 51898 h 51898"/>
              <a:gd name="connsiteX4" fmla="*/ 26223 w 3404102"/>
              <a:gd name="connsiteY4" fmla="*/ 0 h 51898"/>
              <a:gd name="connsiteX0" fmla="*/ 26223 w 3404102"/>
              <a:gd name="connsiteY0" fmla="*/ 0 h 51898"/>
              <a:gd name="connsiteX1" fmla="*/ 3338156 w 3404102"/>
              <a:gd name="connsiteY1" fmla="*/ 7850 h 51898"/>
              <a:gd name="connsiteX2" fmla="*/ 3404102 w 3404102"/>
              <a:gd name="connsiteY2" fmla="*/ 49560 h 51898"/>
              <a:gd name="connsiteX3" fmla="*/ 0 w 3404102"/>
              <a:gd name="connsiteY3" fmla="*/ 51898 h 51898"/>
              <a:gd name="connsiteX4" fmla="*/ 26223 w 3404102"/>
              <a:gd name="connsiteY4" fmla="*/ 0 h 5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102" h="51898">
                <a:moveTo>
                  <a:pt x="26223" y="0"/>
                </a:moveTo>
                <a:lnTo>
                  <a:pt x="3338156" y="7850"/>
                </a:lnTo>
                <a:lnTo>
                  <a:pt x="3404102" y="49560"/>
                </a:lnTo>
                <a:lnTo>
                  <a:pt x="0" y="51898"/>
                </a:lnTo>
                <a:lnTo>
                  <a:pt x="2622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9" name="Rectangle 26">
            <a:extLst>
              <a:ext uri="{FF2B5EF4-FFF2-40B4-BE49-F238E27FC236}">
                <a16:creationId xmlns:a16="http://schemas.microsoft.com/office/drawing/2014/main" id="{75CDBD85-5E3F-6D49-9C7C-DCC0F16AD3FE}"/>
              </a:ext>
            </a:extLst>
          </p:cNvPr>
          <p:cNvSpPr/>
          <p:nvPr userDrawn="1"/>
        </p:nvSpPr>
        <p:spPr>
          <a:xfrm>
            <a:off x="2018653" y="5892951"/>
            <a:ext cx="10173348" cy="45719"/>
          </a:xfrm>
          <a:custGeom>
            <a:avLst/>
            <a:gdLst>
              <a:gd name="connsiteX0" fmla="*/ 0 w 7630011"/>
              <a:gd name="connsiteY0" fmla="*/ 0 h 45719"/>
              <a:gd name="connsiteX1" fmla="*/ 7630011 w 7630011"/>
              <a:gd name="connsiteY1" fmla="*/ 0 h 45719"/>
              <a:gd name="connsiteX2" fmla="*/ 7630011 w 7630011"/>
              <a:gd name="connsiteY2" fmla="*/ 45719 h 45719"/>
              <a:gd name="connsiteX3" fmla="*/ 0 w 7630011"/>
              <a:gd name="connsiteY3" fmla="*/ 45719 h 45719"/>
              <a:gd name="connsiteX4" fmla="*/ 0 w 7630011"/>
              <a:gd name="connsiteY4" fmla="*/ 0 h 45719"/>
              <a:gd name="connsiteX0" fmla="*/ 499730 w 7630011"/>
              <a:gd name="connsiteY0" fmla="*/ 0 h 45719"/>
              <a:gd name="connsiteX1" fmla="*/ 7630011 w 7630011"/>
              <a:gd name="connsiteY1" fmla="*/ 0 h 45719"/>
              <a:gd name="connsiteX2" fmla="*/ 7630011 w 7630011"/>
              <a:gd name="connsiteY2" fmla="*/ 45719 h 45719"/>
              <a:gd name="connsiteX3" fmla="*/ 0 w 7630011"/>
              <a:gd name="connsiteY3" fmla="*/ 45719 h 45719"/>
              <a:gd name="connsiteX4" fmla="*/ 499730 w 7630011"/>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0011" h="45719">
                <a:moveTo>
                  <a:pt x="499730" y="0"/>
                </a:moveTo>
                <a:lnTo>
                  <a:pt x="7630011" y="0"/>
                </a:lnTo>
                <a:lnTo>
                  <a:pt x="7630011" y="45719"/>
                </a:lnTo>
                <a:lnTo>
                  <a:pt x="0" y="45719"/>
                </a:lnTo>
                <a:lnTo>
                  <a:pt x="49973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21" name="Diagonal Stripe 20">
            <a:extLst>
              <a:ext uri="{FF2B5EF4-FFF2-40B4-BE49-F238E27FC236}">
                <a16:creationId xmlns:a16="http://schemas.microsoft.com/office/drawing/2014/main" id="{D009F9F4-2862-0C4E-B9BE-29145DC7B4F9}"/>
              </a:ext>
            </a:extLst>
          </p:cNvPr>
          <p:cNvSpPr/>
          <p:nvPr userDrawn="1"/>
        </p:nvSpPr>
        <p:spPr>
          <a:xfrm>
            <a:off x="-7831" y="1"/>
            <a:ext cx="3356081" cy="1580124"/>
          </a:xfrm>
          <a:prstGeom prst="diagStripe">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4" name="Title 3"/>
          <p:cNvSpPr>
            <a:spLocks noGrp="1"/>
          </p:cNvSpPr>
          <p:nvPr>
            <p:ph type="title" hasCustomPrompt="1"/>
          </p:nvPr>
        </p:nvSpPr>
        <p:spPr>
          <a:xfrm>
            <a:off x="3939855" y="624975"/>
            <a:ext cx="7755775" cy="2852928"/>
          </a:xfrm>
          <a:prstGeom prst="rect">
            <a:avLst/>
          </a:prstGeom>
        </p:spPr>
        <p:txBody>
          <a:bodyPr>
            <a:normAutofit/>
          </a:bodyPr>
          <a:lstStyle>
            <a:lvl1pPr>
              <a:defRPr sz="4200">
                <a:solidFill>
                  <a:schemeClr val="bg1"/>
                </a:solidFill>
                <a:effectLst/>
              </a:defRPr>
            </a:lvl1pPr>
          </a:lstStyle>
          <a:p>
            <a:r>
              <a:rPr lang="en-US"/>
              <a:t>Section Header (Divider) Title</a:t>
            </a:r>
          </a:p>
        </p:txBody>
      </p:sp>
      <p:sp>
        <p:nvSpPr>
          <p:cNvPr id="9" name="Text Placeholder 8"/>
          <p:cNvSpPr>
            <a:spLocks noGrp="1"/>
          </p:cNvSpPr>
          <p:nvPr>
            <p:ph type="body" sz="quarter" idx="13" hasCustomPrompt="1"/>
          </p:nvPr>
        </p:nvSpPr>
        <p:spPr>
          <a:xfrm>
            <a:off x="3939855" y="3505335"/>
            <a:ext cx="7755775" cy="1499616"/>
          </a:xfrm>
        </p:spPr>
        <p:txBody>
          <a:bodyPr>
            <a:normAutofit/>
          </a:bodyPr>
          <a:lstStyle>
            <a:lvl1pPr marL="0" indent="0">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a:t>Additional information about this section (optional)</a:t>
            </a:r>
          </a:p>
        </p:txBody>
      </p:sp>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0" name="grey box">
            <a:extLst>
              <a:ext uri="{FF2B5EF4-FFF2-40B4-BE49-F238E27FC236}">
                <a16:creationId xmlns:a16="http://schemas.microsoft.com/office/drawing/2014/main" id="{B81F3DB9-3E00-E04C-BC4B-13002AE58CEE}"/>
              </a:ext>
            </a:extLst>
          </p:cNvPr>
          <p:cNvSpPr/>
          <p:nvPr userDrawn="1"/>
        </p:nvSpPr>
        <p:spPr>
          <a:xfrm>
            <a:off x="0" y="1078992"/>
            <a:ext cx="12192000" cy="5779008"/>
          </a:xfrm>
          <a:prstGeom prst="rect">
            <a:avLst/>
          </a:prstGeom>
          <a:solidFill>
            <a:srgbClr val="35A0CE">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12" name="Rectangle 11">
            <a:extLst>
              <a:ext uri="{FF2B5EF4-FFF2-40B4-BE49-F238E27FC236}">
                <a16:creationId xmlns:a16="http://schemas.microsoft.com/office/drawing/2014/main" id="{04DEFC82-6145-1E40-A61B-28B37E9ED84A}"/>
              </a:ext>
            </a:extLst>
          </p:cNvPr>
          <p:cNvSpPr/>
          <p:nvPr userDrawn="1"/>
        </p:nvSpPr>
        <p:spPr>
          <a:xfrm>
            <a:off x="0" y="6220502"/>
            <a:ext cx="12192000" cy="130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3" name="Rectangle 12">
            <a:extLst>
              <a:ext uri="{FF2B5EF4-FFF2-40B4-BE49-F238E27FC236}">
                <a16:creationId xmlns:a16="http://schemas.microsoft.com/office/drawing/2014/main" id="{C323BA2A-E1BE-6A48-95CC-EF32025C0DE1}"/>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4" name="Picture 13" descr="A picture containing drawing&#10;&#10;Description automatically generated">
            <a:extLst>
              <a:ext uri="{FF2B5EF4-FFF2-40B4-BE49-F238E27FC236}">
                <a16:creationId xmlns:a16="http://schemas.microsoft.com/office/drawing/2014/main" id="{B8B13C45-A139-FA4B-AA48-3ECE149652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742" y="6428953"/>
            <a:ext cx="377301" cy="300453"/>
          </a:xfrm>
          <a:prstGeom prst="rect">
            <a:avLst/>
          </a:prstGeom>
        </p:spPr>
      </p:pic>
      <p:sp>
        <p:nvSpPr>
          <p:cNvPr id="21" name="grey box">
            <a:extLst>
              <a:ext uri="{FF2B5EF4-FFF2-40B4-BE49-F238E27FC236}">
                <a16:creationId xmlns:a16="http://schemas.microsoft.com/office/drawing/2014/main" id="{87DE442F-CD48-3B45-AF40-3FCA60D05470}"/>
              </a:ext>
            </a:extLst>
          </p:cNvPr>
          <p:cNvSpPr/>
          <p:nvPr userDrawn="1"/>
        </p:nvSpPr>
        <p:spPr>
          <a:xfrm>
            <a:off x="0" y="1"/>
            <a:ext cx="12192000" cy="1066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sp>
        <p:nvSpPr>
          <p:cNvPr id="2" name="Title"/>
          <p:cNvSpPr>
            <a:spLocks noGrp="1"/>
          </p:cNvSpPr>
          <p:nvPr userDrawn="1">
            <p:ph type="title" hasCustomPrompt="1"/>
          </p:nvPr>
        </p:nvSpPr>
        <p:spPr>
          <a:xfrm>
            <a:off x="457200" y="457200"/>
            <a:ext cx="11338560" cy="539496"/>
          </a:xfrm>
          <a:prstGeom prst="rect">
            <a:avLst/>
          </a:prstGeom>
        </p:spPr>
        <p:txBody>
          <a:bodyPr/>
          <a:lstStyle>
            <a:lvl1pPr>
              <a:defRPr baseline="0">
                <a:solidFill>
                  <a:schemeClr val="bg1"/>
                </a:solidFill>
              </a:defRPr>
            </a:lvl1pPr>
          </a:lstStyle>
          <a:p>
            <a:r>
              <a:rPr lang="en-US"/>
              <a:t>Agenda Layout</a:t>
            </a:r>
          </a:p>
        </p:txBody>
      </p:sp>
      <p:sp>
        <p:nvSpPr>
          <p:cNvPr id="24" name="Text Placeholder"/>
          <p:cNvSpPr>
            <a:spLocks noGrp="1"/>
          </p:cNvSpPr>
          <p:nvPr userDrawn="1">
            <p:ph type="body" sz="quarter" idx="10" hasCustomPrompt="1"/>
          </p:nvPr>
        </p:nvSpPr>
        <p:spPr>
          <a:xfrm>
            <a:off x="457200" y="114300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userDrawn="1">
            <p:ph type="sldNum" sz="quarter" idx="11"/>
          </p:nvPr>
        </p:nvSpPr>
        <p:spPr/>
        <p:txBody>
          <a:bodyPr/>
          <a:lstStyle>
            <a:lvl1pPr>
              <a:defRPr>
                <a:solidFill>
                  <a:schemeClr val="bg1"/>
                </a:solidFill>
              </a:defRPr>
            </a:lvl1pPr>
          </a:lstStyle>
          <a:p>
            <a:fld id="{58AE716E-68DD-2249-A7FA-8AEF0B14DF81}" type="slidenum">
              <a:rPr lang="en-US" smtClean="0"/>
              <a:pPr/>
              <a:t>‹#›</a:t>
            </a:fld>
            <a:endParaRPr lang="en-US"/>
          </a:p>
        </p:txBody>
      </p:sp>
      <p:sp>
        <p:nvSpPr>
          <p:cNvPr id="22" name="Rectangle 21">
            <a:extLst>
              <a:ext uri="{FF2B5EF4-FFF2-40B4-BE49-F238E27FC236}">
                <a16:creationId xmlns:a16="http://schemas.microsoft.com/office/drawing/2014/main" id="{158DDDC5-C51C-F84B-9674-4DA402FDF989}"/>
              </a:ext>
            </a:extLst>
          </p:cNvPr>
          <p:cNvSpPr/>
          <p:nvPr userDrawn="1"/>
        </p:nvSpPr>
        <p:spPr>
          <a:xfrm>
            <a:off x="0" y="1042418"/>
            <a:ext cx="12191021"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457200"/>
            <a:ext cx="11338560" cy="539496"/>
          </a:xfrm>
          <a:prstGeom prst="rect">
            <a:avLst/>
          </a:prstGeom>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14300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solidFill>
                  <a:schemeClr val="tx2"/>
                </a:solidFill>
              </a:defRPr>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1143000"/>
            <a:ext cx="11338560" cy="4846320"/>
          </a:xfrm>
        </p:spPr>
        <p:txBody>
          <a:bodyPr/>
          <a:lstStyle>
            <a:lvl1pPr>
              <a:defRPr sz="2400">
                <a:solidFill>
                  <a:schemeClr val="tx2"/>
                </a:solidFill>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457200" y="457200"/>
            <a:ext cx="11338560" cy="539496"/>
          </a:xfrm>
          <a:prstGeom prst="rect">
            <a:avLst/>
          </a:prstGeom>
        </p:spPr>
        <p:txBody>
          <a:bodyPr/>
          <a:lstStyle>
            <a:lvl1pPr>
              <a:defRPr baseline="0"/>
            </a:lvl1pPr>
          </a:lstStyle>
          <a:p>
            <a:r>
              <a:rPr lang="en-US"/>
              <a:t>The Title and Content Layout Is Used for Bullet Lists, Tables, Graphs, SmartArt, or Pictures</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9" name="Source Placeholder">
            <a:extLst>
              <a:ext uri="{FF2B5EF4-FFF2-40B4-BE49-F238E27FC236}">
                <a16:creationId xmlns:a16="http://schemas.microsoft.com/office/drawing/2014/main" id="{F1A22F9A-C54B-C449-8FA4-63CC3E9871DE}"/>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996696"/>
          </a:xfrm>
          <a:prstGeom prst="rect">
            <a:avLst/>
          </a:prstGeom>
        </p:spPr>
        <p:txBody>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143000"/>
            <a:ext cx="5568696"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143000"/>
            <a:ext cx="5568696"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11" name="Source Placeholder">
            <a:extLst>
              <a:ext uri="{FF2B5EF4-FFF2-40B4-BE49-F238E27FC236}">
                <a16:creationId xmlns:a16="http://schemas.microsoft.com/office/drawing/2014/main" id="{7EB66CFA-86E8-084A-8C27-CC2ECB2B5E82}"/>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457200"/>
            <a:ext cx="11338560" cy="539496"/>
          </a:xfrm>
          <a:prstGeom prst="rect">
            <a:avLst/>
          </a:prstGeom>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143000"/>
            <a:ext cx="11338560" cy="4846320"/>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a:p>
        </p:txBody>
      </p:sp>
      <p:sp>
        <p:nvSpPr>
          <p:cNvPr id="10" name="Source Placeholder">
            <a:extLst>
              <a:ext uri="{FF2B5EF4-FFF2-40B4-BE49-F238E27FC236}">
                <a16:creationId xmlns:a16="http://schemas.microsoft.com/office/drawing/2014/main" id="{9820C0E0-9E54-AB47-91EB-0D6545F28367}"/>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459736"/>
            <a:ext cx="11338560" cy="3529585"/>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457200" y="457200"/>
            <a:ext cx="11338560" cy="539496"/>
          </a:xfrm>
          <a:prstGeom prst="rect">
            <a:avLst/>
          </a:prstGeom>
        </p:spPr>
        <p:txBody>
          <a:bodyPr/>
          <a:lstStyle>
            <a:lvl1pPr>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133855"/>
            <a:ext cx="11338560" cy="118872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a:p>
        </p:txBody>
      </p:sp>
      <p:sp>
        <p:nvSpPr>
          <p:cNvPr id="11" name="Source Placeholder">
            <a:extLst>
              <a:ext uri="{FF2B5EF4-FFF2-40B4-BE49-F238E27FC236}">
                <a16:creationId xmlns:a16="http://schemas.microsoft.com/office/drawing/2014/main" id="{09E6EBC5-A12A-FD43-ABE5-1A6DD31C6620}"/>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2" name="grey box">
            <a:extLst>
              <a:ext uri="{FF2B5EF4-FFF2-40B4-BE49-F238E27FC236}">
                <a16:creationId xmlns:a16="http://schemas.microsoft.com/office/drawing/2014/main" id="{56C48352-B2F4-D548-A518-3F4A1B95E4B0}"/>
              </a:ext>
            </a:extLst>
          </p:cNvPr>
          <p:cNvSpPr/>
          <p:nvPr userDrawn="1"/>
        </p:nvSpPr>
        <p:spPr>
          <a:xfrm>
            <a:off x="0" y="1078992"/>
            <a:ext cx="12192000" cy="5779008"/>
          </a:xfrm>
          <a:prstGeom prst="rect">
            <a:avLst/>
          </a:prstGeom>
          <a:solidFill>
            <a:srgbClr val="35A0CE">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0"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2DC9C3BD-C577-FB4C-A37E-700B9BDCF8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428953"/>
              <a:ext cx="382005" cy="300453"/>
            </a:xfrm>
            <a:prstGeom prst="rect">
              <a:avLst/>
            </a:prstGeom>
          </p:spPr>
        </p:pic>
      </p:grpSp>
      <p:sp>
        <p:nvSpPr>
          <p:cNvPr id="17" name="Rectangle 16">
            <a:extLst>
              <a:ext uri="{FF2B5EF4-FFF2-40B4-BE49-F238E27FC236}">
                <a16:creationId xmlns:a16="http://schemas.microsoft.com/office/drawing/2014/main" id="{AE3F128C-0769-9F47-9526-91E3631E2113}"/>
              </a:ext>
            </a:extLst>
          </p:cNvPr>
          <p:cNvSpPr/>
          <p:nvPr userDrawn="1"/>
        </p:nvSpPr>
        <p:spPr>
          <a:xfrm>
            <a:off x="0" y="1042418"/>
            <a:ext cx="12191021"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5" name="Title 4"/>
          <p:cNvSpPr>
            <a:spLocks noGrp="1"/>
          </p:cNvSpPr>
          <p:nvPr userDrawn="1">
            <p:ph type="title" hasCustomPrompt="1"/>
          </p:nvPr>
        </p:nvSpPr>
        <p:spPr>
          <a:xfrm>
            <a:off x="457200" y="0"/>
            <a:ext cx="11338560" cy="996696"/>
          </a:xfrm>
          <a:prstGeom prst="rect">
            <a:avLst/>
          </a:prstGeom>
        </p:spPr>
        <p:txBody>
          <a:bodyPr/>
          <a:lstStyle>
            <a:lvl1pPr>
              <a:defRPr baseline="0"/>
            </a:lvl1pPr>
          </a:lstStyle>
          <a:p>
            <a:r>
              <a:rPr lang="en-US"/>
              <a:t>Light Cambium Sea Background, Two Content Layout</a:t>
            </a:r>
          </a:p>
        </p:txBody>
      </p:sp>
      <p:sp>
        <p:nvSpPr>
          <p:cNvPr id="3" name="Left Content"/>
          <p:cNvSpPr>
            <a:spLocks noGrp="1"/>
          </p:cNvSpPr>
          <p:nvPr userDrawn="1">
            <p:ph sz="half" idx="1" hasCustomPrompt="1"/>
          </p:nvPr>
        </p:nvSpPr>
        <p:spPr>
          <a:xfrm>
            <a:off x="457200" y="1143000"/>
            <a:ext cx="5568696"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userDrawn="1">
            <p:ph sz="half" idx="2" hasCustomPrompt="1"/>
          </p:nvPr>
        </p:nvSpPr>
        <p:spPr>
          <a:xfrm>
            <a:off x="6227064" y="1143000"/>
            <a:ext cx="5568696" cy="4846320"/>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a:p>
        </p:txBody>
      </p:sp>
      <p:sp>
        <p:nvSpPr>
          <p:cNvPr id="22" name="Source Placeholder">
            <a:extLst>
              <a:ext uri="{FF2B5EF4-FFF2-40B4-BE49-F238E27FC236}">
                <a16:creationId xmlns:a16="http://schemas.microsoft.com/office/drawing/2014/main" id="{6B185391-85C9-EF43-9808-61DCFAC1EE82}"/>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396349-D794-B248-A449-09A3FF2AB65C}"/>
              </a:ext>
            </a:extLst>
          </p:cNvPr>
          <p:cNvGrpSpPr/>
          <p:nvPr userDrawn="1"/>
        </p:nvGrpSpPr>
        <p:grpSpPr>
          <a:xfrm>
            <a:off x="0" y="6220502"/>
            <a:ext cx="12192000" cy="637498"/>
            <a:chOff x="0" y="6220502"/>
            <a:chExt cx="9144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9144000" cy="130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9144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descr="A picture containing drawing&#10;&#10;Description automatically generated">
              <a:extLst>
                <a:ext uri="{FF2B5EF4-FFF2-40B4-BE49-F238E27FC236}">
                  <a16:creationId xmlns:a16="http://schemas.microsoft.com/office/drawing/2014/main" id="{B89A24E4-7496-BF4B-8E3A-29F1CF108842}"/>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42900" y="6428953"/>
              <a:ext cx="382005" cy="300453"/>
            </a:xfrm>
            <a:prstGeom prst="rect">
              <a:avLst/>
            </a:prstGeom>
          </p:spPr>
        </p:pic>
      </p:grpSp>
      <p:sp>
        <p:nvSpPr>
          <p:cNvPr id="5" name="Title Placeholder"/>
          <p:cNvSpPr>
            <a:spLocks noGrp="1"/>
          </p:cNvSpPr>
          <p:nvPr>
            <p:ph type="title"/>
          </p:nvPr>
        </p:nvSpPr>
        <p:spPr>
          <a:xfrm>
            <a:off x="457200" y="0"/>
            <a:ext cx="11338560" cy="996696"/>
          </a:xfrm>
          <a:prstGeom prst="rect">
            <a:avLst/>
          </a:prstGeom>
        </p:spPr>
        <p:txBody>
          <a:bodyPr vert="horz" lIns="0" tIns="0" rIns="0" bIns="0" rtlCol="0" anchor="b" anchorCtr="0">
            <a:normAutofit/>
          </a:bodyPr>
          <a:lstStyle/>
          <a:p>
            <a:r>
              <a:rPr lang="en-US"/>
              <a:t>Standard Screen Slide Titles Are Franklin Gothic Medium 32 Points (pts.), Accent 1 Color (RGB 0/94/158)</a:t>
            </a:r>
          </a:p>
        </p:txBody>
      </p:sp>
      <p:sp>
        <p:nvSpPr>
          <p:cNvPr id="12" name="Text Placeholder"/>
          <p:cNvSpPr>
            <a:spLocks noGrp="1"/>
          </p:cNvSpPr>
          <p:nvPr>
            <p:ph type="body" idx="1"/>
          </p:nvPr>
        </p:nvSpPr>
        <p:spPr>
          <a:xfrm>
            <a:off x="457200" y="1143000"/>
            <a:ext cx="11338560" cy="5029200"/>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a:p>
        </p:txBody>
      </p:sp>
      <p:sp>
        <p:nvSpPr>
          <p:cNvPr id="11" name="TextBox 10">
            <a:extLst>
              <a:ext uri="{FF2B5EF4-FFF2-40B4-BE49-F238E27FC236}">
                <a16:creationId xmlns:a16="http://schemas.microsoft.com/office/drawing/2014/main" id="{DAF2BBEF-C916-4AE9-9595-C59AA96F98C9}"/>
              </a:ext>
            </a:extLst>
          </p:cNvPr>
          <p:cNvSpPr txBox="1"/>
          <p:nvPr userDrawn="1"/>
        </p:nvSpPr>
        <p:spPr>
          <a:xfrm>
            <a:off x="2940485" y="6373719"/>
            <a:ext cx="7694112" cy="461665"/>
          </a:xfrm>
          <a:prstGeom prst="rect">
            <a:avLst/>
          </a:prstGeom>
          <a:noFill/>
        </p:spPr>
        <p:txBody>
          <a:bodyPr wrap="square">
            <a:spAutoFit/>
          </a:bodyPr>
          <a:lstStyle/>
          <a:p>
            <a:pPr algn="ctr"/>
            <a:r>
              <a:rPr lang="en-US" sz="1200" dirty="0">
                <a:solidFill>
                  <a:schemeClr val="tx2"/>
                </a:solidFill>
                <a:latin typeface="Calibri" panose="020F0502020204030204" pitchFamily="34" charset="0"/>
                <a:cs typeface="Calibri" panose="020F0502020204030204" pitchFamily="34" charset="0"/>
              </a:rPr>
              <a:t>Confidential and Proprietary – Cambium Assessment, Inc. (CAI).  Provided to FDOE for internal information purposes only. Not intended or authorized for further use, or distribution beyond recipient without prior CAI written permission.</a:t>
            </a:r>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Lst>
  <p:hf sldNum="0" hdr="0" ftr="0" dt="0"/>
  <p:txStyles>
    <p:titleStyle>
      <a:lvl1pPr algn="l" defTabSz="685800" rtl="0" eaLnBrk="1" latinLnBrk="0" hangingPunct="1">
        <a:lnSpc>
          <a:spcPct val="100000"/>
        </a:lnSpc>
        <a:spcBef>
          <a:spcPct val="0"/>
        </a:spcBef>
        <a:buNone/>
        <a:defRPr sz="3200" b="0" i="0" kern="1200" baseline="0">
          <a:solidFill>
            <a:schemeClr val="accent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00.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00.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00.png"/><Relationship Id="rId4" Type="http://schemas.openxmlformats.org/officeDocument/2006/relationships/customXml" Target="../ink/ink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Reports to Support FAST progress monitoring</a:t>
            </a:r>
          </a:p>
        </p:txBody>
      </p:sp>
    </p:spTree>
    <p:extLst>
      <p:ext uri="{BB962C8B-B14F-4D97-AF65-F5344CB8AC3E}">
        <p14:creationId xmlns:p14="http://schemas.microsoft.com/office/powerpoint/2010/main" val="139540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DA25699-0443-2911-EEA2-4F8376DC19D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288" b="7288"/>
          <a:stretch/>
        </p:blipFill>
        <p:spPr>
          <a:xfrm>
            <a:off x="77529" y="1270503"/>
            <a:ext cx="9482665" cy="5333999"/>
          </a:xfrm>
        </p:spPr>
      </p:pic>
      <p:sp>
        <p:nvSpPr>
          <p:cNvPr id="3" name="Title 2">
            <a:extLst>
              <a:ext uri="{FF2B5EF4-FFF2-40B4-BE49-F238E27FC236}">
                <a16:creationId xmlns:a16="http://schemas.microsoft.com/office/drawing/2014/main" id="{A6AE11C5-5CDC-0CCE-7A4C-D1CA2F1501C5}"/>
              </a:ext>
            </a:extLst>
          </p:cNvPr>
          <p:cNvSpPr>
            <a:spLocks noGrp="1"/>
          </p:cNvSpPr>
          <p:nvPr>
            <p:ph type="title"/>
          </p:nvPr>
        </p:nvSpPr>
        <p:spPr>
          <a:xfrm>
            <a:off x="147145" y="301860"/>
            <a:ext cx="11338560" cy="738664"/>
          </a:xfrm>
        </p:spPr>
        <p:txBody>
          <a:bodyPr/>
          <a:lstStyle/>
          <a:p>
            <a:r>
              <a:rPr lang="en-US" sz="2400" dirty="0">
                <a:solidFill>
                  <a:schemeClr val="accent1"/>
                </a:solidFill>
              </a:rPr>
              <a:t>Teachers can Quickly See Which Standards are Strengths for Their Class </a:t>
            </a:r>
            <a:br>
              <a:rPr lang="en-US" sz="2400" dirty="0">
                <a:solidFill>
                  <a:schemeClr val="accent1"/>
                </a:solidFill>
              </a:rPr>
            </a:br>
            <a:r>
              <a:rPr lang="en-US" sz="2400" dirty="0">
                <a:solidFill>
                  <a:schemeClr val="accent1"/>
                </a:solidFill>
              </a:rPr>
              <a:t>and Which </a:t>
            </a:r>
            <a:r>
              <a:rPr lang="en-US" dirty="0">
                <a:solidFill>
                  <a:schemeClr val="accent1"/>
                </a:solidFill>
              </a:rPr>
              <a:t>S</a:t>
            </a:r>
            <a:r>
              <a:rPr lang="en-US" sz="2400" dirty="0">
                <a:solidFill>
                  <a:schemeClr val="accent1"/>
                </a:solidFill>
              </a:rPr>
              <a:t>tandards </a:t>
            </a:r>
            <a:r>
              <a:rPr lang="en-US" dirty="0">
                <a:solidFill>
                  <a:schemeClr val="accent1"/>
                </a:solidFill>
              </a:rPr>
              <a:t>T</a:t>
            </a:r>
            <a:r>
              <a:rPr lang="en-US" sz="2400" dirty="0">
                <a:solidFill>
                  <a:schemeClr val="accent1"/>
                </a:solidFill>
              </a:rPr>
              <a:t>heir Class is Struggling With </a:t>
            </a:r>
            <a:endParaRPr lang="en-US" dirty="0"/>
          </a:p>
        </p:txBody>
      </p:sp>
      <p:sp>
        <p:nvSpPr>
          <p:cNvPr id="7" name="TextBox 6">
            <a:extLst>
              <a:ext uri="{FF2B5EF4-FFF2-40B4-BE49-F238E27FC236}">
                <a16:creationId xmlns:a16="http://schemas.microsoft.com/office/drawing/2014/main" id="{40C3714D-9CFE-4A58-9B72-963025914F8A}"/>
              </a:ext>
            </a:extLst>
          </p:cNvPr>
          <p:cNvSpPr txBox="1"/>
          <p:nvPr/>
        </p:nvSpPr>
        <p:spPr>
          <a:xfrm>
            <a:off x="9560194" y="1103238"/>
            <a:ext cx="2515232" cy="5355312"/>
          </a:xfrm>
          <a:prstGeom prst="rect">
            <a:avLst/>
          </a:prstGeom>
          <a:noFill/>
          <a:ln>
            <a:solidFill>
              <a:schemeClr val="accent1"/>
            </a:solidFill>
          </a:ln>
        </p:spPr>
        <p:txBody>
          <a:bodyPr wrap="square" rtlCol="0">
            <a:spAutoFit/>
          </a:bodyPr>
          <a:lstStyle/>
          <a:p>
            <a:pPr algn="ctr"/>
            <a:r>
              <a:rPr lang="en-US" b="1" u="sng" dirty="0"/>
              <a:t>Measures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Performance for each Reporting Category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Standards Assessed within the Reporting Category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Proficiency on Each Standard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Performance on Each Standard relative to Performance on the Test as a Whole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28039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7AC458-68DA-207E-F1D2-72842E4EDDED}"/>
              </a:ext>
            </a:extLst>
          </p:cNvPr>
          <p:cNvSpPr>
            <a:spLocks noGrp="1"/>
          </p:cNvSpPr>
          <p:nvPr>
            <p:ph type="title"/>
          </p:nvPr>
        </p:nvSpPr>
        <p:spPr>
          <a:xfrm>
            <a:off x="121920" y="181832"/>
            <a:ext cx="11338560" cy="738664"/>
          </a:xfrm>
        </p:spPr>
        <p:txBody>
          <a:bodyPr/>
          <a:lstStyle/>
          <a:p>
            <a:r>
              <a:rPr lang="en-US" sz="2400" dirty="0">
                <a:solidFill>
                  <a:schemeClr val="accent1"/>
                </a:solidFill>
              </a:rPr>
              <a:t>Teachers Can Also See </a:t>
            </a:r>
            <a:r>
              <a:rPr lang="en-US" dirty="0">
                <a:solidFill>
                  <a:schemeClr val="accent1"/>
                </a:solidFill>
              </a:rPr>
              <a:t>H</a:t>
            </a:r>
            <a:r>
              <a:rPr lang="en-US" sz="2400" dirty="0">
                <a:solidFill>
                  <a:schemeClr val="accent1"/>
                </a:solidFill>
              </a:rPr>
              <a:t>ow </a:t>
            </a:r>
            <a:r>
              <a:rPr lang="en-US" sz="2400" u="sng" dirty="0">
                <a:solidFill>
                  <a:schemeClr val="accent1"/>
                </a:solidFill>
              </a:rPr>
              <a:t>Each Student </a:t>
            </a:r>
            <a:r>
              <a:rPr lang="en-US" sz="2400" dirty="0">
                <a:solidFill>
                  <a:schemeClr val="accent1"/>
                </a:solidFill>
              </a:rPr>
              <a:t>Performed on the Test Overall, For Each Reporting Category and For Each Item</a:t>
            </a:r>
            <a:endParaRPr lang="en-US" dirty="0"/>
          </a:p>
        </p:txBody>
      </p:sp>
      <p:sp>
        <p:nvSpPr>
          <p:cNvPr id="4" name="TextBox 3">
            <a:extLst>
              <a:ext uri="{FF2B5EF4-FFF2-40B4-BE49-F238E27FC236}">
                <a16:creationId xmlns:a16="http://schemas.microsoft.com/office/drawing/2014/main" id="{AF6D6B09-1C9F-43D2-ABBA-495BF7560054}"/>
              </a:ext>
            </a:extLst>
          </p:cNvPr>
          <p:cNvSpPr txBox="1"/>
          <p:nvPr/>
        </p:nvSpPr>
        <p:spPr>
          <a:xfrm>
            <a:off x="9132125" y="1597855"/>
            <a:ext cx="2515232" cy="5078313"/>
          </a:xfrm>
          <a:prstGeom prst="rect">
            <a:avLst/>
          </a:prstGeom>
          <a:noFill/>
          <a:ln>
            <a:solidFill>
              <a:schemeClr val="accent1"/>
            </a:solidFill>
          </a:ln>
        </p:spPr>
        <p:txBody>
          <a:bodyPr wrap="square" rtlCol="0">
            <a:spAutoFit/>
          </a:bodyPr>
          <a:lstStyle/>
          <a:p>
            <a:pPr algn="ctr"/>
            <a:r>
              <a:rPr lang="en-US" b="1" u="sng" dirty="0"/>
              <a:t>Measures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Overall Scale Score for the Test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Achievement Level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Percentile Rank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Within Each Reporting Category there are 3 Performance Levels: Terminology is still being decided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Item level results</a:t>
            </a:r>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31C63B0D-4BA1-4046-941D-3551354F7C2F}"/>
              </a:ext>
            </a:extLst>
          </p:cNvPr>
          <p:cNvPicPr>
            <a:picLocks noChangeAspect="1"/>
          </p:cNvPicPr>
          <p:nvPr/>
        </p:nvPicPr>
        <p:blipFill>
          <a:blip r:embed="rId3"/>
          <a:stretch>
            <a:fillRect/>
          </a:stretch>
        </p:blipFill>
        <p:spPr>
          <a:xfrm>
            <a:off x="211193" y="2021378"/>
            <a:ext cx="8770380" cy="3566621"/>
          </a:xfrm>
          <a:prstGeom prst="rect">
            <a:avLst/>
          </a:prstGeom>
          <a:ln>
            <a:solidFill>
              <a:schemeClr val="tx1"/>
            </a:solidFill>
          </a:ln>
        </p:spPr>
      </p:pic>
    </p:spTree>
    <p:extLst>
      <p:ext uri="{BB962C8B-B14F-4D97-AF65-F5344CB8AC3E}">
        <p14:creationId xmlns:p14="http://schemas.microsoft.com/office/powerpoint/2010/main" val="153229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13141F6-6778-7BDD-8A49-F91363CA21C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000" b="5000"/>
          <a:stretch/>
        </p:blipFill>
        <p:spPr>
          <a:xfrm>
            <a:off x="208230" y="809952"/>
            <a:ext cx="10752083" cy="6048047"/>
          </a:xfrm>
        </p:spPr>
      </p:pic>
      <p:sp>
        <p:nvSpPr>
          <p:cNvPr id="3" name="Title 2">
            <a:extLst>
              <a:ext uri="{FF2B5EF4-FFF2-40B4-BE49-F238E27FC236}">
                <a16:creationId xmlns:a16="http://schemas.microsoft.com/office/drawing/2014/main" id="{26239406-1986-BC7D-8DD8-DAD4E0422537}"/>
              </a:ext>
            </a:extLst>
          </p:cNvPr>
          <p:cNvSpPr>
            <a:spLocks noGrp="1"/>
          </p:cNvSpPr>
          <p:nvPr>
            <p:ph type="title"/>
          </p:nvPr>
        </p:nvSpPr>
        <p:spPr>
          <a:xfrm>
            <a:off x="283780" y="71288"/>
            <a:ext cx="11338560" cy="738664"/>
          </a:xfrm>
        </p:spPr>
        <p:txBody>
          <a:bodyPr/>
          <a:lstStyle/>
          <a:p>
            <a:r>
              <a:rPr lang="en-US" dirty="0">
                <a:solidFill>
                  <a:schemeClr val="accent1"/>
                </a:solidFill>
              </a:rPr>
              <a:t>Teachers Can Also View Progress for an Individual Student </a:t>
            </a:r>
            <a:br>
              <a:rPr lang="en-US" dirty="0">
                <a:solidFill>
                  <a:schemeClr val="accent1"/>
                </a:solidFill>
              </a:rPr>
            </a:br>
            <a:r>
              <a:rPr lang="en-US" dirty="0">
                <a:solidFill>
                  <a:schemeClr val="accent1"/>
                </a:solidFill>
              </a:rPr>
              <a:t>and Identify Changes in Scores and Performance Across PM 1, 2 and 3</a:t>
            </a:r>
            <a:endParaRPr lang="en-US" dirty="0"/>
          </a:p>
        </p:txBody>
      </p:sp>
    </p:spTree>
    <p:extLst>
      <p:ext uri="{BB962C8B-B14F-4D97-AF65-F5344CB8AC3E}">
        <p14:creationId xmlns:p14="http://schemas.microsoft.com/office/powerpoint/2010/main" val="179767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aphical user interface, application&#10;&#10;Description automatically generated">
            <a:extLst>
              <a:ext uri="{FF2B5EF4-FFF2-40B4-BE49-F238E27FC236}">
                <a16:creationId xmlns:a16="http://schemas.microsoft.com/office/drawing/2014/main" id="{7FA99F0A-B23A-D2C5-CCCC-749F9191A88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35" t="379" r="135"/>
          <a:stretch/>
        </p:blipFill>
        <p:spPr>
          <a:xfrm>
            <a:off x="123290" y="925232"/>
            <a:ext cx="8897420" cy="5664922"/>
          </a:xfrm>
        </p:spPr>
      </p:pic>
      <p:sp>
        <p:nvSpPr>
          <p:cNvPr id="3" name="Title 2">
            <a:extLst>
              <a:ext uri="{FF2B5EF4-FFF2-40B4-BE49-F238E27FC236}">
                <a16:creationId xmlns:a16="http://schemas.microsoft.com/office/drawing/2014/main" id="{5F3C4169-4782-52BE-CE33-560D067EA714}"/>
              </a:ext>
            </a:extLst>
          </p:cNvPr>
          <p:cNvSpPr>
            <a:spLocks noGrp="1"/>
          </p:cNvSpPr>
          <p:nvPr>
            <p:ph type="title"/>
          </p:nvPr>
        </p:nvSpPr>
        <p:spPr>
          <a:xfrm>
            <a:off x="123290" y="267846"/>
            <a:ext cx="11338560" cy="492443"/>
          </a:xfrm>
        </p:spPr>
        <p:txBody>
          <a:bodyPr/>
          <a:lstStyle/>
          <a:p>
            <a:r>
              <a:rPr lang="en-US" sz="3200" dirty="0">
                <a:solidFill>
                  <a:schemeClr val="accent1"/>
                </a:solidFill>
              </a:rPr>
              <a:t>Teacher’s Dashboard View</a:t>
            </a:r>
          </a:p>
        </p:txBody>
      </p:sp>
      <p:sp>
        <p:nvSpPr>
          <p:cNvPr id="2" name="TextBox 1">
            <a:extLst>
              <a:ext uri="{FF2B5EF4-FFF2-40B4-BE49-F238E27FC236}">
                <a16:creationId xmlns:a16="http://schemas.microsoft.com/office/drawing/2014/main" id="{46AB3564-5022-408C-A872-843B97233D4B}"/>
              </a:ext>
            </a:extLst>
          </p:cNvPr>
          <p:cNvSpPr txBox="1"/>
          <p:nvPr/>
        </p:nvSpPr>
        <p:spPr>
          <a:xfrm>
            <a:off x="9185097" y="1171254"/>
            <a:ext cx="269182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Teacher sees all tests for the students rostered to them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0529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aphical user interface, text, application&#10;&#10;Description automatically generated">
            <a:extLst>
              <a:ext uri="{FF2B5EF4-FFF2-40B4-BE49-F238E27FC236}">
                <a16:creationId xmlns:a16="http://schemas.microsoft.com/office/drawing/2014/main" id="{0679DE14-DDD9-3B0F-CF0E-570E39D8A3A0}"/>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738" r="738"/>
          <a:stretch>
            <a:fillRect/>
          </a:stretch>
        </p:blipFill>
        <p:spPr>
          <a:xfrm>
            <a:off x="252249" y="950341"/>
            <a:ext cx="10184524" cy="5728795"/>
          </a:xfrm>
        </p:spPr>
      </p:pic>
      <p:sp>
        <p:nvSpPr>
          <p:cNvPr id="4" name="Title 2">
            <a:extLst>
              <a:ext uri="{FF2B5EF4-FFF2-40B4-BE49-F238E27FC236}">
                <a16:creationId xmlns:a16="http://schemas.microsoft.com/office/drawing/2014/main" id="{D95075DC-A545-4DC7-B899-EA6B90BFB536}"/>
              </a:ext>
            </a:extLst>
          </p:cNvPr>
          <p:cNvSpPr txBox="1">
            <a:spLocks/>
          </p:cNvSpPr>
          <p:nvPr/>
        </p:nvSpPr>
        <p:spPr>
          <a:xfrm>
            <a:off x="252249" y="211677"/>
            <a:ext cx="11338560" cy="738664"/>
          </a:xfrm>
          <a:prstGeom prst="rect">
            <a:avLst/>
          </a:prstGeom>
        </p:spPr>
        <p:txBody>
          <a:bodyPr vert="horz" lIns="0" tIns="0" rIns="0" bIns="0" rtlCol="0" anchor="b" anchorCtr="0">
            <a:spAutoFit/>
          </a:bodyPr>
          <a:lstStyle>
            <a:lvl1pPr algn="l" defTabSz="685800" rtl="0" eaLnBrk="1" latinLnBrk="0" hangingPunct="1">
              <a:lnSpc>
                <a:spcPct val="100000"/>
              </a:lnSpc>
              <a:spcBef>
                <a:spcPct val="0"/>
              </a:spcBef>
              <a:buNone/>
              <a:defRPr kumimoji="0" lang="en-US" sz="2400" b="0" i="0" u="none" strike="noStrike" kern="1200" cap="none" spc="0" normalizeH="0" baseline="0" noProof="0" smtClean="0">
                <a:ln>
                  <a:noFill/>
                </a:ln>
                <a:solidFill>
                  <a:srgbClr val="595959"/>
                </a:solidFill>
                <a:effectLst/>
                <a:uLnTx/>
                <a:uFillTx/>
                <a:latin typeface="+mj-lt"/>
                <a:ea typeface="+mj-ea"/>
                <a:cs typeface="Calibri"/>
              </a:defRPr>
            </a:lvl1pPr>
          </a:lstStyle>
          <a:p>
            <a:r>
              <a:rPr lang="en-US" dirty="0">
                <a:solidFill>
                  <a:schemeClr val="accent1"/>
                </a:solidFill>
              </a:rPr>
              <a:t>Teachers Can Batch Print PDFs of the Student Report </a:t>
            </a:r>
          </a:p>
          <a:p>
            <a:r>
              <a:rPr lang="en-US" dirty="0">
                <a:solidFill>
                  <a:schemeClr val="accent1"/>
                </a:solidFill>
              </a:rPr>
              <a:t>or Export the Data in Different Formats</a:t>
            </a:r>
            <a:endParaRPr lang="en-US" dirty="0"/>
          </a:p>
        </p:txBody>
      </p:sp>
    </p:spTree>
    <p:extLst>
      <p:ext uri="{BB962C8B-B14F-4D97-AF65-F5344CB8AC3E}">
        <p14:creationId xmlns:p14="http://schemas.microsoft.com/office/powerpoint/2010/main" val="365460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FB04A9-A33E-4996-9AE8-BA7B90B43070}"/>
              </a:ext>
            </a:extLst>
          </p:cNvPr>
          <p:cNvSpPr txBox="1">
            <a:spLocks/>
          </p:cNvSpPr>
          <p:nvPr/>
        </p:nvSpPr>
        <p:spPr>
          <a:xfrm>
            <a:off x="426230" y="65597"/>
            <a:ext cx="11369529" cy="518012"/>
          </a:xfrm>
          <a:prstGeom prst="rect">
            <a:avLst/>
          </a:prstGeom>
        </p:spPr>
        <p:txBody>
          <a:bodyPr vert="horz" lIns="0" tIns="0" rIns="0" bIns="0" rtlCol="0" anchor="b" anchorCtr="0">
            <a:normAutofit fontScale="97500"/>
          </a:bodyPr>
          <a:lstStyle>
            <a:lvl1pPr algn="l" defTabSz="685800" rtl="0" eaLnBrk="1" latinLnBrk="0" hangingPunct="1">
              <a:lnSpc>
                <a:spcPct val="100000"/>
              </a:lnSpc>
              <a:spcBef>
                <a:spcPct val="0"/>
              </a:spcBef>
              <a:buNone/>
              <a:defRPr sz="3200" b="0" i="0" kern="1200" baseline="0">
                <a:solidFill>
                  <a:schemeClr val="accent1"/>
                </a:solidFill>
                <a:latin typeface="+mj-lt"/>
                <a:ea typeface="+mj-ea"/>
                <a:cs typeface="Calibri"/>
              </a:defRPr>
            </a:lvl1pPr>
          </a:lstStyle>
          <a:p>
            <a:r>
              <a:rPr lang="en-US"/>
              <a:t>Family Portal Login Page</a:t>
            </a:r>
            <a:endParaRPr lang="en-US" dirty="0"/>
          </a:p>
        </p:txBody>
      </p:sp>
      <p:pic>
        <p:nvPicPr>
          <p:cNvPr id="6" name="Picture 5">
            <a:extLst>
              <a:ext uri="{FF2B5EF4-FFF2-40B4-BE49-F238E27FC236}">
                <a16:creationId xmlns:a16="http://schemas.microsoft.com/office/drawing/2014/main" id="{B5134614-0C54-4C5C-B630-8EF18E20C6E4}"/>
              </a:ext>
            </a:extLst>
          </p:cNvPr>
          <p:cNvPicPr>
            <a:picLocks noChangeAspect="1"/>
          </p:cNvPicPr>
          <p:nvPr/>
        </p:nvPicPr>
        <p:blipFill rotWithShape="1">
          <a:blip r:embed="rId3">
            <a:extLst>
              <a:ext uri="{28A0092B-C50C-407E-A947-70E740481C1C}">
                <a14:useLocalDpi xmlns:a14="http://schemas.microsoft.com/office/drawing/2010/main" val="0"/>
              </a:ext>
            </a:extLst>
          </a:blip>
          <a:srcRect b="21204"/>
          <a:stretch/>
        </p:blipFill>
        <p:spPr>
          <a:xfrm>
            <a:off x="1089422" y="714115"/>
            <a:ext cx="9059513" cy="5392577"/>
          </a:xfrm>
          <a:prstGeom prst="rect">
            <a:avLst/>
          </a:prstGeom>
          <a:ln w="12700">
            <a:solidFill>
              <a:schemeClr val="bg1">
                <a:lumMod val="75000"/>
              </a:schemeClr>
            </a:solidFill>
          </a:ln>
          <a:effectLst>
            <a:outerShdw blurRad="292100" dist="139700" dir="2700000" algn="ctr" rotWithShape="0">
              <a:schemeClr val="bg1">
                <a:lumMod val="75000"/>
                <a:alpha val="77000"/>
              </a:schemeClr>
            </a:outerShdw>
          </a:effectLst>
        </p:spPr>
      </p:pic>
    </p:spTree>
    <p:extLst>
      <p:ext uri="{BB962C8B-B14F-4D97-AF65-F5344CB8AC3E}">
        <p14:creationId xmlns:p14="http://schemas.microsoft.com/office/powerpoint/2010/main" val="4026549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017127-187E-4C83-B453-BAC198DF8F24}"/>
              </a:ext>
            </a:extLst>
          </p:cNvPr>
          <p:cNvSpPr>
            <a:spLocks noGrp="1"/>
          </p:cNvSpPr>
          <p:nvPr>
            <p:ph type="title"/>
          </p:nvPr>
        </p:nvSpPr>
        <p:spPr>
          <a:xfrm>
            <a:off x="185057" y="152401"/>
            <a:ext cx="11338560" cy="598714"/>
          </a:xfrm>
        </p:spPr>
        <p:txBody>
          <a:bodyPr/>
          <a:lstStyle/>
          <a:p>
            <a:r>
              <a:rPr lang="en-US" dirty="0"/>
              <a:t>Dashboard Selector</a:t>
            </a:r>
          </a:p>
        </p:txBody>
      </p:sp>
      <p:pic>
        <p:nvPicPr>
          <p:cNvPr id="2" name="Picture 1"/>
          <p:cNvPicPr>
            <a:picLocks noChangeAspect="1"/>
          </p:cNvPicPr>
          <p:nvPr/>
        </p:nvPicPr>
        <p:blipFill>
          <a:blip r:embed="rId3"/>
          <a:stretch>
            <a:fillRect/>
          </a:stretch>
        </p:blipFill>
        <p:spPr>
          <a:xfrm>
            <a:off x="0" y="1200150"/>
            <a:ext cx="12192000" cy="4457700"/>
          </a:xfrm>
          <a:prstGeom prst="rect">
            <a:avLst/>
          </a:prstGeom>
        </p:spPr>
      </p:pic>
    </p:spTree>
    <p:extLst>
      <p:ext uri="{BB962C8B-B14F-4D97-AF65-F5344CB8AC3E}">
        <p14:creationId xmlns:p14="http://schemas.microsoft.com/office/powerpoint/2010/main" val="112960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aphical user interface, application&#10;&#10;Description automatically generated">
            <a:extLst>
              <a:ext uri="{FF2B5EF4-FFF2-40B4-BE49-F238E27FC236}">
                <a16:creationId xmlns:a16="http://schemas.microsoft.com/office/drawing/2014/main" id="{7FA99F0A-B23A-D2C5-CCCC-749F9191A88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35" t="379" r="135"/>
          <a:stretch/>
        </p:blipFill>
        <p:spPr>
          <a:xfrm>
            <a:off x="123290" y="925232"/>
            <a:ext cx="8897420" cy="5664922"/>
          </a:xfrm>
        </p:spPr>
      </p:pic>
      <p:sp>
        <p:nvSpPr>
          <p:cNvPr id="3" name="Title 2">
            <a:extLst>
              <a:ext uri="{FF2B5EF4-FFF2-40B4-BE49-F238E27FC236}">
                <a16:creationId xmlns:a16="http://schemas.microsoft.com/office/drawing/2014/main" id="{5F3C4169-4782-52BE-CE33-560D067EA714}"/>
              </a:ext>
            </a:extLst>
          </p:cNvPr>
          <p:cNvSpPr>
            <a:spLocks noGrp="1"/>
          </p:cNvSpPr>
          <p:nvPr>
            <p:ph type="title"/>
          </p:nvPr>
        </p:nvSpPr>
        <p:spPr>
          <a:xfrm>
            <a:off x="123290" y="267846"/>
            <a:ext cx="11338560" cy="492443"/>
          </a:xfrm>
        </p:spPr>
        <p:txBody>
          <a:bodyPr/>
          <a:lstStyle/>
          <a:p>
            <a:r>
              <a:rPr lang="en-US" sz="3200" dirty="0">
                <a:solidFill>
                  <a:schemeClr val="accent1"/>
                </a:solidFill>
              </a:rPr>
              <a:t>Teacher’s Dashboard View</a:t>
            </a:r>
          </a:p>
        </p:txBody>
      </p:sp>
      <p:sp>
        <p:nvSpPr>
          <p:cNvPr id="2" name="TextBox 1">
            <a:extLst>
              <a:ext uri="{FF2B5EF4-FFF2-40B4-BE49-F238E27FC236}">
                <a16:creationId xmlns:a16="http://schemas.microsoft.com/office/drawing/2014/main" id="{46AB3564-5022-408C-A872-843B97233D4B}"/>
              </a:ext>
            </a:extLst>
          </p:cNvPr>
          <p:cNvSpPr txBox="1"/>
          <p:nvPr/>
        </p:nvSpPr>
        <p:spPr>
          <a:xfrm>
            <a:off x="9185097" y="1171254"/>
            <a:ext cx="269182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Teacher sees all tests for the students rostered to them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6196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aphical user interface, table&#10;&#10;Description automatically generated with medium confidence">
            <a:extLst>
              <a:ext uri="{FF2B5EF4-FFF2-40B4-BE49-F238E27FC236}">
                <a16:creationId xmlns:a16="http://schemas.microsoft.com/office/drawing/2014/main" id="{05E9294C-B1C7-C4C4-1E02-77AEEB7B929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333" b="1333"/>
          <a:stretch>
            <a:fillRect/>
          </a:stretch>
        </p:blipFill>
        <p:spPr>
          <a:xfrm>
            <a:off x="164386" y="1222160"/>
            <a:ext cx="9543550" cy="5368247"/>
          </a:xfrm>
        </p:spPr>
      </p:pic>
      <p:sp>
        <p:nvSpPr>
          <p:cNvPr id="3" name="Title 2">
            <a:extLst>
              <a:ext uri="{FF2B5EF4-FFF2-40B4-BE49-F238E27FC236}">
                <a16:creationId xmlns:a16="http://schemas.microsoft.com/office/drawing/2014/main" id="{B05AB70B-1D70-EF5D-B60D-8398A6EC7264}"/>
              </a:ext>
            </a:extLst>
          </p:cNvPr>
          <p:cNvSpPr>
            <a:spLocks noGrp="1"/>
          </p:cNvSpPr>
          <p:nvPr>
            <p:ph type="title"/>
          </p:nvPr>
        </p:nvSpPr>
        <p:spPr>
          <a:xfrm>
            <a:off x="164386" y="165462"/>
            <a:ext cx="11338560" cy="738664"/>
          </a:xfrm>
        </p:spPr>
        <p:txBody>
          <a:bodyPr/>
          <a:lstStyle/>
          <a:p>
            <a:r>
              <a:rPr lang="en-US" sz="2400" dirty="0">
                <a:solidFill>
                  <a:schemeClr val="accent1"/>
                </a:solidFill>
              </a:rPr>
              <a:t>The Teacher Sees Two Tables: All Tests </a:t>
            </a:r>
            <a:r>
              <a:rPr lang="en-US" dirty="0">
                <a:solidFill>
                  <a:schemeClr val="accent1"/>
                </a:solidFill>
              </a:rPr>
              <a:t>T</a:t>
            </a:r>
            <a:r>
              <a:rPr lang="en-US" sz="2400" dirty="0">
                <a:solidFill>
                  <a:schemeClr val="accent1"/>
                </a:solidFill>
              </a:rPr>
              <a:t>aken by His/her Students</a:t>
            </a:r>
            <a:r>
              <a:rPr lang="en-US" dirty="0">
                <a:solidFill>
                  <a:schemeClr val="accent1"/>
                </a:solidFill>
              </a:rPr>
              <a:t> a</a:t>
            </a:r>
            <a:r>
              <a:rPr lang="en-US" sz="2400" dirty="0">
                <a:solidFill>
                  <a:schemeClr val="accent1"/>
                </a:solidFill>
              </a:rPr>
              <a:t>nd Listing of All</a:t>
            </a:r>
            <a:r>
              <a:rPr lang="en-US" dirty="0">
                <a:solidFill>
                  <a:schemeClr val="accent1"/>
                </a:solidFill>
              </a:rPr>
              <a:t> Students</a:t>
            </a:r>
          </a:p>
        </p:txBody>
      </p:sp>
      <p:sp>
        <p:nvSpPr>
          <p:cNvPr id="4" name="TextBox 3">
            <a:extLst>
              <a:ext uri="{FF2B5EF4-FFF2-40B4-BE49-F238E27FC236}">
                <a16:creationId xmlns:a16="http://schemas.microsoft.com/office/drawing/2014/main" id="{7B8CD024-6DE1-47FA-87A5-54C557E10E29}"/>
              </a:ext>
            </a:extLst>
          </p:cNvPr>
          <p:cNvSpPr txBox="1"/>
          <p:nvPr/>
        </p:nvSpPr>
        <p:spPr>
          <a:xfrm>
            <a:off x="9836452" y="1614225"/>
            <a:ext cx="2025697" cy="5078313"/>
          </a:xfrm>
          <a:prstGeom prst="rect">
            <a:avLst/>
          </a:prstGeom>
          <a:noFill/>
          <a:ln>
            <a:solidFill>
              <a:schemeClr val="accent1"/>
            </a:solidFill>
          </a:ln>
        </p:spPr>
        <p:txBody>
          <a:bodyPr wrap="square" rtlCol="0">
            <a:spAutoFit/>
          </a:bodyPr>
          <a:lstStyle/>
          <a:p>
            <a:pPr algn="ctr"/>
            <a:r>
              <a:rPr lang="en-US" b="1" u="sng" dirty="0"/>
              <a:t>Measures</a:t>
            </a:r>
            <a:r>
              <a:rPr lang="en-US" dirty="0"/>
              <a:t> </a:t>
            </a:r>
          </a:p>
          <a:p>
            <a:endParaRPr lang="en-US" dirty="0"/>
          </a:p>
          <a:p>
            <a:pPr marL="285750" indent="-285750">
              <a:buFont typeface="Arial" panose="020B0604020202020204" pitchFamily="34" charset="0"/>
              <a:buChar char="•"/>
            </a:pPr>
            <a:r>
              <a:rPr lang="en-US" dirty="0"/>
              <a:t>Test Name </a:t>
            </a:r>
          </a:p>
          <a:p>
            <a:pPr marL="285750" indent="-285750">
              <a:buFont typeface="Arial" panose="020B0604020202020204" pitchFamily="34" charset="0"/>
              <a:buChar char="•"/>
            </a:pPr>
            <a:r>
              <a:rPr lang="en-US" dirty="0"/>
              <a:t>Tested Grade</a:t>
            </a:r>
          </a:p>
          <a:p>
            <a:pPr marL="285750" indent="-285750">
              <a:buFont typeface="Arial" panose="020B0604020202020204" pitchFamily="34" charset="0"/>
              <a:buChar char="•"/>
            </a:pPr>
            <a:r>
              <a:rPr lang="en-US" dirty="0"/>
              <a:t>Test Reason: PM 1, 2, 3</a:t>
            </a:r>
          </a:p>
          <a:p>
            <a:pPr marL="285750" indent="-285750">
              <a:buFont typeface="Arial" panose="020B0604020202020204" pitchFamily="34" charset="0"/>
              <a:buChar char="•"/>
            </a:pPr>
            <a:r>
              <a:rPr lang="en-US" dirty="0"/>
              <a:t>Number of students who have completed and submitted the test </a:t>
            </a:r>
          </a:p>
          <a:p>
            <a:pPr marL="285750" indent="-285750">
              <a:buFont typeface="Arial" panose="020B0604020202020204" pitchFamily="34" charset="0"/>
              <a:buChar char="•"/>
            </a:pPr>
            <a:r>
              <a:rPr lang="en-US" dirty="0"/>
              <a:t>Average Score for all of the tests taken </a:t>
            </a:r>
          </a:p>
          <a:p>
            <a:pPr marL="285750" indent="-285750">
              <a:buFont typeface="Arial" panose="020B0604020202020204" pitchFamily="34" charset="0"/>
              <a:buChar char="•"/>
            </a:pPr>
            <a:r>
              <a:rPr lang="en-US" dirty="0"/>
              <a:t>Achievement Level Distribution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1809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aphical user interface, table&#10;&#10;Description automatically generated">
            <a:extLst>
              <a:ext uri="{FF2B5EF4-FFF2-40B4-BE49-F238E27FC236}">
                <a16:creationId xmlns:a16="http://schemas.microsoft.com/office/drawing/2014/main" id="{D6518AF3-3E43-87BD-08B6-DDE205906CE0}"/>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487" t="-4312" r="1581" b="2840"/>
          <a:stretch/>
        </p:blipFill>
        <p:spPr>
          <a:xfrm>
            <a:off x="164386" y="1106215"/>
            <a:ext cx="9382500" cy="5213952"/>
          </a:xfrm>
        </p:spPr>
      </p:pic>
      <p:sp>
        <p:nvSpPr>
          <p:cNvPr id="4" name="Title 2">
            <a:extLst>
              <a:ext uri="{FF2B5EF4-FFF2-40B4-BE49-F238E27FC236}">
                <a16:creationId xmlns:a16="http://schemas.microsoft.com/office/drawing/2014/main" id="{01B7D5E2-101D-48C6-8F6D-7AE672BDFA34}"/>
              </a:ext>
            </a:extLst>
          </p:cNvPr>
          <p:cNvSpPr>
            <a:spLocks noGrp="1"/>
          </p:cNvSpPr>
          <p:nvPr>
            <p:ph type="title"/>
          </p:nvPr>
        </p:nvSpPr>
        <p:spPr>
          <a:xfrm>
            <a:off x="164386" y="355882"/>
            <a:ext cx="11338560" cy="369332"/>
          </a:xfrm>
        </p:spPr>
        <p:txBody>
          <a:bodyPr/>
          <a:lstStyle/>
          <a:p>
            <a:r>
              <a:rPr lang="en-US" dirty="0">
                <a:solidFill>
                  <a:schemeClr val="accent1"/>
                </a:solidFill>
              </a:rPr>
              <a:t>Filters Allow the Teacher to Select Data a Single Test or Multiple Tests</a:t>
            </a:r>
          </a:p>
        </p:txBody>
      </p:sp>
      <p:sp>
        <p:nvSpPr>
          <p:cNvPr id="7" name="TextBox 6">
            <a:extLst>
              <a:ext uri="{FF2B5EF4-FFF2-40B4-BE49-F238E27FC236}">
                <a16:creationId xmlns:a16="http://schemas.microsoft.com/office/drawing/2014/main" id="{91B237C8-D35C-41B6-8F69-D7EC9236A5DA}"/>
              </a:ext>
            </a:extLst>
          </p:cNvPr>
          <p:cNvSpPr txBox="1"/>
          <p:nvPr/>
        </p:nvSpPr>
        <p:spPr>
          <a:xfrm>
            <a:off x="9836452" y="1614225"/>
            <a:ext cx="2025697" cy="2031325"/>
          </a:xfrm>
          <a:prstGeom prst="rect">
            <a:avLst/>
          </a:prstGeom>
          <a:noFill/>
          <a:ln>
            <a:solidFill>
              <a:schemeClr val="accent1"/>
            </a:solidFill>
          </a:ln>
        </p:spPr>
        <p:txBody>
          <a:bodyPr wrap="square" rtlCol="0">
            <a:spAutoFit/>
          </a:bodyPr>
          <a:lstStyle/>
          <a:p>
            <a:pPr algn="ctr"/>
            <a:r>
              <a:rPr lang="en-US" b="1" u="sng" dirty="0"/>
              <a:t>Filters</a:t>
            </a:r>
            <a:endParaRPr lang="en-US" dirty="0"/>
          </a:p>
          <a:p>
            <a:endParaRPr lang="en-US" dirty="0"/>
          </a:p>
          <a:p>
            <a:pPr marL="285750" indent="-285750">
              <a:buFont typeface="Arial" panose="020B0604020202020204" pitchFamily="34" charset="0"/>
              <a:buChar char="•"/>
            </a:pPr>
            <a:r>
              <a:rPr lang="en-US" dirty="0"/>
              <a:t>Select Data for Specific Tests and Opportunities </a:t>
            </a:r>
          </a:p>
          <a:p>
            <a:pPr marL="285750" indent="-285750">
              <a:buFont typeface="Arial" panose="020B0604020202020204" pitchFamily="34" charset="0"/>
              <a:buChar char="•"/>
            </a:pPr>
            <a:endParaRPr lang="en-US" dirty="0"/>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1D3A71EA-AD9D-416C-8688-58212E839CAD}"/>
                  </a:ext>
                </a:extLst>
              </p14:cNvPr>
              <p14:cNvContentPartPr/>
              <p14:nvPr/>
            </p14:nvContentPartPr>
            <p14:xfrm>
              <a:off x="10331698" y="1670495"/>
              <a:ext cx="360" cy="360"/>
            </p14:xfrm>
          </p:contentPart>
        </mc:Choice>
        <mc:Fallback xmlns="">
          <p:pic>
            <p:nvPicPr>
              <p:cNvPr id="8" name="Ink 7">
                <a:extLst>
                  <a:ext uri="{FF2B5EF4-FFF2-40B4-BE49-F238E27FC236}">
                    <a16:creationId xmlns:a16="http://schemas.microsoft.com/office/drawing/2014/main" id="{1D3A71EA-AD9D-416C-8688-58212E839CAD}"/>
                  </a:ext>
                </a:extLst>
              </p:cNvPr>
              <p:cNvPicPr/>
              <p:nvPr/>
            </p:nvPicPr>
            <p:blipFill>
              <a:blip r:embed="rId6"/>
              <a:stretch>
                <a:fillRect/>
              </a:stretch>
            </p:blipFill>
            <p:spPr>
              <a:xfrm>
                <a:off x="10323058" y="1661495"/>
                <a:ext cx="18000" cy="18000"/>
              </a:xfrm>
              <a:prstGeom prst="rect">
                <a:avLst/>
              </a:prstGeom>
            </p:spPr>
          </p:pic>
        </mc:Fallback>
      </mc:AlternateContent>
      <p:sp>
        <p:nvSpPr>
          <p:cNvPr id="3" name="Oval 2">
            <a:extLst>
              <a:ext uri="{FF2B5EF4-FFF2-40B4-BE49-F238E27FC236}">
                <a16:creationId xmlns:a16="http://schemas.microsoft.com/office/drawing/2014/main" id="{8F3E59C3-B308-4B00-9E98-3A511CACBA9E}"/>
              </a:ext>
            </a:extLst>
          </p:cNvPr>
          <p:cNvSpPr/>
          <p:nvPr/>
        </p:nvSpPr>
        <p:spPr>
          <a:xfrm>
            <a:off x="164386" y="2629887"/>
            <a:ext cx="1502489" cy="1256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72028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E465EF-12BD-C3A7-C355-0AE6CDAD55F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0" r="50"/>
          <a:stretch/>
        </p:blipFill>
        <p:spPr>
          <a:xfrm>
            <a:off x="171450" y="1091852"/>
            <a:ext cx="9607463" cy="5404198"/>
          </a:xfrm>
        </p:spPr>
      </p:pic>
      <p:sp>
        <p:nvSpPr>
          <p:cNvPr id="3" name="Title 2">
            <a:extLst>
              <a:ext uri="{FF2B5EF4-FFF2-40B4-BE49-F238E27FC236}">
                <a16:creationId xmlns:a16="http://schemas.microsoft.com/office/drawing/2014/main" id="{523EC7C7-BF71-7F92-237E-244E1824D3C6}"/>
              </a:ext>
            </a:extLst>
          </p:cNvPr>
          <p:cNvSpPr>
            <a:spLocks noGrp="1"/>
          </p:cNvSpPr>
          <p:nvPr>
            <p:ph type="title"/>
          </p:nvPr>
        </p:nvSpPr>
        <p:spPr>
          <a:xfrm>
            <a:off x="263046" y="187886"/>
            <a:ext cx="11075513" cy="738664"/>
          </a:xfrm>
        </p:spPr>
        <p:txBody>
          <a:bodyPr/>
          <a:lstStyle/>
          <a:p>
            <a:r>
              <a:rPr lang="en-US" sz="2400" dirty="0">
                <a:solidFill>
                  <a:schemeClr val="accent1"/>
                </a:solidFill>
              </a:rPr>
              <a:t>To Provide Teachers with Some C</a:t>
            </a:r>
            <a:r>
              <a:rPr lang="en-US" dirty="0">
                <a:solidFill>
                  <a:schemeClr val="accent1"/>
                </a:solidFill>
              </a:rPr>
              <a:t>ontext for Their </a:t>
            </a:r>
            <a:r>
              <a:rPr lang="en-US" sz="2400" dirty="0">
                <a:solidFill>
                  <a:schemeClr val="accent1"/>
                </a:solidFill>
              </a:rPr>
              <a:t>Class Level and Roster Level Performance</a:t>
            </a:r>
            <a:r>
              <a:rPr lang="en-US" dirty="0">
                <a:solidFill>
                  <a:schemeClr val="accent1"/>
                </a:solidFill>
              </a:rPr>
              <a:t>, </a:t>
            </a:r>
            <a:r>
              <a:rPr lang="en-US" sz="2400" dirty="0">
                <a:solidFill>
                  <a:schemeClr val="accent1"/>
                </a:solidFill>
              </a:rPr>
              <a:t>Comparison </a:t>
            </a:r>
            <a:r>
              <a:rPr lang="en-US" dirty="0">
                <a:solidFill>
                  <a:schemeClr val="accent1"/>
                </a:solidFill>
              </a:rPr>
              <a:t>S</a:t>
            </a:r>
            <a:r>
              <a:rPr lang="en-US" sz="2400" dirty="0">
                <a:solidFill>
                  <a:schemeClr val="accent1"/>
                </a:solidFill>
              </a:rPr>
              <a:t>cores for the State, District and School are Displayed </a:t>
            </a:r>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710A13C-21A0-4620-BC53-9BE5715D137D}"/>
                  </a:ext>
                </a:extLst>
              </p14:cNvPr>
              <p14:cNvContentPartPr/>
              <p14:nvPr/>
            </p14:nvContentPartPr>
            <p14:xfrm>
              <a:off x="-1104422" y="6274175"/>
              <a:ext cx="360" cy="360"/>
            </p14:xfrm>
          </p:contentPart>
        </mc:Choice>
        <mc:Fallback xmlns="">
          <p:pic>
            <p:nvPicPr>
              <p:cNvPr id="2" name="Ink 1">
                <a:extLst>
                  <a:ext uri="{FF2B5EF4-FFF2-40B4-BE49-F238E27FC236}">
                    <a16:creationId xmlns:a16="http://schemas.microsoft.com/office/drawing/2014/main" id="{B710A13C-21A0-4620-BC53-9BE5715D137D}"/>
                  </a:ext>
                </a:extLst>
              </p:cNvPr>
              <p:cNvPicPr/>
              <p:nvPr/>
            </p:nvPicPr>
            <p:blipFill>
              <a:blip r:embed="rId5"/>
              <a:stretch>
                <a:fillRect/>
              </a:stretch>
            </p:blipFill>
            <p:spPr>
              <a:xfrm>
                <a:off x="-1113062" y="6265175"/>
                <a:ext cx="18000" cy="18000"/>
              </a:xfrm>
              <a:prstGeom prst="rect">
                <a:avLst/>
              </a:prstGeom>
            </p:spPr>
          </p:pic>
        </mc:Fallback>
      </mc:AlternateContent>
    </p:spTree>
    <p:extLst>
      <p:ext uri="{BB962C8B-B14F-4D97-AF65-F5344CB8AC3E}">
        <p14:creationId xmlns:p14="http://schemas.microsoft.com/office/powerpoint/2010/main" val="369875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55C52D-9F07-9ED6-D800-8CADA885985B}"/>
              </a:ext>
            </a:extLst>
          </p:cNvPr>
          <p:cNvSpPr>
            <a:spLocks noGrp="1"/>
          </p:cNvSpPr>
          <p:nvPr>
            <p:ph type="title"/>
          </p:nvPr>
        </p:nvSpPr>
        <p:spPr>
          <a:xfrm>
            <a:off x="257175" y="324363"/>
            <a:ext cx="11338560" cy="369332"/>
          </a:xfrm>
        </p:spPr>
        <p:txBody>
          <a:bodyPr/>
          <a:lstStyle/>
          <a:p>
            <a:r>
              <a:rPr lang="en-US" sz="2400" dirty="0">
                <a:solidFill>
                  <a:schemeClr val="accent1"/>
                </a:solidFill>
              </a:rPr>
              <a:t>The Definition of the Achievement Levels is Available by Clicking on the Icon</a:t>
            </a:r>
            <a:endParaRPr lang="en-US" dirty="0"/>
          </a:p>
        </p:txBody>
      </p:sp>
      <p:pic>
        <p:nvPicPr>
          <p:cNvPr id="7" name="Picture 6">
            <a:extLst>
              <a:ext uri="{FF2B5EF4-FFF2-40B4-BE49-F238E27FC236}">
                <a16:creationId xmlns:a16="http://schemas.microsoft.com/office/drawing/2014/main" id="{66A6DE32-5F98-4001-83A6-103C818B1821}"/>
              </a:ext>
            </a:extLst>
          </p:cNvPr>
          <p:cNvPicPr>
            <a:picLocks noChangeAspect="1"/>
          </p:cNvPicPr>
          <p:nvPr/>
        </p:nvPicPr>
        <p:blipFill>
          <a:blip r:embed="rId3"/>
          <a:stretch>
            <a:fillRect/>
          </a:stretch>
        </p:blipFill>
        <p:spPr>
          <a:xfrm>
            <a:off x="381162" y="693695"/>
            <a:ext cx="9861771" cy="5961854"/>
          </a:xfrm>
          <a:prstGeom prst="rect">
            <a:avLst/>
          </a:prstGeom>
        </p:spPr>
      </p:pic>
    </p:spTree>
    <p:extLst>
      <p:ext uri="{BB962C8B-B14F-4D97-AF65-F5344CB8AC3E}">
        <p14:creationId xmlns:p14="http://schemas.microsoft.com/office/powerpoint/2010/main" val="55033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E465EF-12BD-C3A7-C355-0AE6CDAD55F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0" r="50"/>
          <a:stretch/>
        </p:blipFill>
        <p:spPr>
          <a:xfrm>
            <a:off x="171450" y="1091852"/>
            <a:ext cx="9607463" cy="5404198"/>
          </a:xfrm>
        </p:spPr>
      </p:pic>
      <p:sp>
        <p:nvSpPr>
          <p:cNvPr id="3" name="Title 2">
            <a:extLst>
              <a:ext uri="{FF2B5EF4-FFF2-40B4-BE49-F238E27FC236}">
                <a16:creationId xmlns:a16="http://schemas.microsoft.com/office/drawing/2014/main" id="{523EC7C7-BF71-7F92-237E-244E1824D3C6}"/>
              </a:ext>
            </a:extLst>
          </p:cNvPr>
          <p:cNvSpPr>
            <a:spLocks noGrp="1"/>
          </p:cNvSpPr>
          <p:nvPr>
            <p:ph type="title"/>
          </p:nvPr>
        </p:nvSpPr>
        <p:spPr>
          <a:xfrm>
            <a:off x="263046" y="187886"/>
            <a:ext cx="11075513" cy="738664"/>
          </a:xfrm>
        </p:spPr>
        <p:txBody>
          <a:bodyPr/>
          <a:lstStyle/>
          <a:p>
            <a:r>
              <a:rPr lang="en-US" sz="2400" dirty="0">
                <a:solidFill>
                  <a:schemeClr val="accent1"/>
                </a:solidFill>
              </a:rPr>
              <a:t>To Provide Teachers with Some C</a:t>
            </a:r>
            <a:r>
              <a:rPr lang="en-US" dirty="0">
                <a:solidFill>
                  <a:schemeClr val="accent1"/>
                </a:solidFill>
              </a:rPr>
              <a:t>ontext for Their </a:t>
            </a:r>
            <a:r>
              <a:rPr lang="en-US" sz="2400" dirty="0">
                <a:solidFill>
                  <a:schemeClr val="accent1"/>
                </a:solidFill>
              </a:rPr>
              <a:t>Class Level and Roster Level Performance</a:t>
            </a:r>
            <a:r>
              <a:rPr lang="en-US" dirty="0">
                <a:solidFill>
                  <a:schemeClr val="accent1"/>
                </a:solidFill>
              </a:rPr>
              <a:t>, </a:t>
            </a:r>
            <a:r>
              <a:rPr lang="en-US" sz="2400" dirty="0">
                <a:solidFill>
                  <a:schemeClr val="accent1"/>
                </a:solidFill>
              </a:rPr>
              <a:t>Comparison </a:t>
            </a:r>
            <a:r>
              <a:rPr lang="en-US" dirty="0">
                <a:solidFill>
                  <a:schemeClr val="accent1"/>
                </a:solidFill>
              </a:rPr>
              <a:t>S</a:t>
            </a:r>
            <a:r>
              <a:rPr lang="en-US" sz="2400" dirty="0">
                <a:solidFill>
                  <a:schemeClr val="accent1"/>
                </a:solidFill>
              </a:rPr>
              <a:t>cores for the State, District and School are Displayed </a:t>
            </a:r>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710A13C-21A0-4620-BC53-9BE5715D137D}"/>
                  </a:ext>
                </a:extLst>
              </p14:cNvPr>
              <p14:cNvContentPartPr/>
              <p14:nvPr/>
            </p14:nvContentPartPr>
            <p14:xfrm>
              <a:off x="-1104422" y="6274175"/>
              <a:ext cx="360" cy="360"/>
            </p14:xfrm>
          </p:contentPart>
        </mc:Choice>
        <mc:Fallback xmlns="">
          <p:pic>
            <p:nvPicPr>
              <p:cNvPr id="2" name="Ink 1">
                <a:extLst>
                  <a:ext uri="{FF2B5EF4-FFF2-40B4-BE49-F238E27FC236}">
                    <a16:creationId xmlns:a16="http://schemas.microsoft.com/office/drawing/2014/main" id="{B710A13C-21A0-4620-BC53-9BE5715D137D}"/>
                  </a:ext>
                </a:extLst>
              </p:cNvPr>
              <p:cNvPicPr/>
              <p:nvPr/>
            </p:nvPicPr>
            <p:blipFill>
              <a:blip r:embed="rId5"/>
              <a:stretch>
                <a:fillRect/>
              </a:stretch>
            </p:blipFill>
            <p:spPr>
              <a:xfrm>
                <a:off x="-1113062" y="6265175"/>
                <a:ext cx="18000" cy="18000"/>
              </a:xfrm>
              <a:prstGeom prst="rect">
                <a:avLst/>
              </a:prstGeom>
            </p:spPr>
          </p:pic>
        </mc:Fallback>
      </mc:AlternateContent>
    </p:spTree>
    <p:extLst>
      <p:ext uri="{BB962C8B-B14F-4D97-AF65-F5344CB8AC3E}">
        <p14:creationId xmlns:p14="http://schemas.microsoft.com/office/powerpoint/2010/main" val="11212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aphical user interface, application&#10;&#10;Description automatically generated">
            <a:extLst>
              <a:ext uri="{FF2B5EF4-FFF2-40B4-BE49-F238E27FC236}">
                <a16:creationId xmlns:a16="http://schemas.microsoft.com/office/drawing/2014/main" id="{00AD6966-1CEF-956E-5B42-BAD37859BD2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9300" b="9300"/>
          <a:stretch>
            <a:fillRect/>
          </a:stretch>
        </p:blipFill>
        <p:spPr>
          <a:xfrm>
            <a:off x="-29788" y="1274164"/>
            <a:ext cx="9114212" cy="5583836"/>
          </a:xfrm>
        </p:spPr>
      </p:pic>
      <p:sp>
        <p:nvSpPr>
          <p:cNvPr id="3" name="Title 2">
            <a:extLst>
              <a:ext uri="{FF2B5EF4-FFF2-40B4-BE49-F238E27FC236}">
                <a16:creationId xmlns:a16="http://schemas.microsoft.com/office/drawing/2014/main" id="{35C07523-F429-0C39-EB22-2EDBE75D05E4}"/>
              </a:ext>
            </a:extLst>
          </p:cNvPr>
          <p:cNvSpPr>
            <a:spLocks noGrp="1"/>
          </p:cNvSpPr>
          <p:nvPr>
            <p:ph type="title"/>
          </p:nvPr>
        </p:nvSpPr>
        <p:spPr>
          <a:xfrm>
            <a:off x="150312" y="37949"/>
            <a:ext cx="11351086" cy="738664"/>
          </a:xfrm>
        </p:spPr>
        <p:txBody>
          <a:bodyPr/>
          <a:lstStyle/>
          <a:p>
            <a:r>
              <a:rPr lang="en-US" sz="2400" dirty="0">
                <a:solidFill>
                  <a:schemeClr val="accent1"/>
                </a:solidFill>
              </a:rPr>
              <a:t>Teachers Can See </a:t>
            </a:r>
            <a:r>
              <a:rPr lang="en-US" dirty="0">
                <a:solidFill>
                  <a:schemeClr val="accent1"/>
                </a:solidFill>
              </a:rPr>
              <a:t>H</a:t>
            </a:r>
            <a:r>
              <a:rPr lang="en-US" sz="2400" dirty="0">
                <a:solidFill>
                  <a:schemeClr val="accent1"/>
                </a:solidFill>
              </a:rPr>
              <a:t>ow </a:t>
            </a:r>
            <a:r>
              <a:rPr lang="en-US" sz="2400" u="sng" dirty="0">
                <a:solidFill>
                  <a:schemeClr val="accent1"/>
                </a:solidFill>
              </a:rPr>
              <a:t>Each of Their Classes </a:t>
            </a:r>
            <a:r>
              <a:rPr lang="en-US" sz="2400" dirty="0">
                <a:solidFill>
                  <a:schemeClr val="accent1"/>
                </a:solidFill>
              </a:rPr>
              <a:t>or Rosters Performed on the Test Overall and For Each Reporting Category </a:t>
            </a:r>
            <a:endParaRPr lang="en-US" dirty="0"/>
          </a:p>
        </p:txBody>
      </p:sp>
      <p:sp>
        <p:nvSpPr>
          <p:cNvPr id="4" name="TextBox 3">
            <a:extLst>
              <a:ext uri="{FF2B5EF4-FFF2-40B4-BE49-F238E27FC236}">
                <a16:creationId xmlns:a16="http://schemas.microsoft.com/office/drawing/2014/main" id="{8ADF8840-934B-4C4E-99C9-A0A6E947152E}"/>
              </a:ext>
            </a:extLst>
          </p:cNvPr>
          <p:cNvSpPr txBox="1"/>
          <p:nvPr/>
        </p:nvSpPr>
        <p:spPr>
          <a:xfrm>
            <a:off x="9284216" y="1274164"/>
            <a:ext cx="2515232" cy="5078313"/>
          </a:xfrm>
          <a:prstGeom prst="rect">
            <a:avLst/>
          </a:prstGeom>
          <a:noFill/>
          <a:ln>
            <a:solidFill>
              <a:schemeClr val="accent1"/>
            </a:solidFill>
          </a:ln>
        </p:spPr>
        <p:txBody>
          <a:bodyPr wrap="square" rtlCol="0">
            <a:spAutoFit/>
          </a:bodyPr>
          <a:lstStyle/>
          <a:p>
            <a:pPr algn="ctr"/>
            <a:r>
              <a:rPr lang="en-US" b="1" u="sng" dirty="0"/>
              <a:t>Measures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Student Count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Test Completion Rate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Average Scale Score for the Test for each Roster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Achievement Level Distribution for the Roster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Comparison Scores for State, District and School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81920417"/>
      </p:ext>
    </p:extLst>
  </p:cSld>
  <p:clrMapOvr>
    <a:masterClrMapping/>
  </p:clrMapOvr>
</p:sld>
</file>

<file path=ppt/theme/theme1.xml><?xml version="1.0" encoding="utf-8"?>
<a:theme xmlns:a="http://schemas.openxmlformats.org/drawingml/2006/main" name="2018 AIR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6F79722-A017-334F-8761-A8EEB3D85D40}" vid="{553F4CBF-315C-FA43-A3C5-6B1846666C45}"/>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35E8DF1BDC0942863886AA05807E97" ma:contentTypeVersion="14" ma:contentTypeDescription="Create a new document." ma:contentTypeScope="" ma:versionID="ad2fdc9f89e85511170edeabe4bd28df">
  <xsd:schema xmlns:xsd="http://www.w3.org/2001/XMLSchema" xmlns:xs="http://www.w3.org/2001/XMLSchema" xmlns:p="http://schemas.microsoft.com/office/2006/metadata/properties" xmlns:ns3="a76bf11c-db3e-48c5-8a6d-b007109a682e" xmlns:ns4="124c9518-768a-442b-9a51-81eb3dcc27ef" targetNamespace="http://schemas.microsoft.com/office/2006/metadata/properties" ma:root="true" ma:fieldsID="06490ea5871964ee83610f09929429e5" ns3:_="" ns4:_="">
    <xsd:import namespace="a76bf11c-db3e-48c5-8a6d-b007109a682e"/>
    <xsd:import namespace="124c9518-768a-442b-9a51-81eb3dcc27e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6bf11c-db3e-48c5-8a6d-b007109a68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4c9518-768a-442b-9a51-81eb3dcc27e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http://purl.org/dc/terms/"/>
    <ds:schemaRef ds:uri="124c9518-768a-442b-9a51-81eb3dcc27ef"/>
    <ds:schemaRef ds:uri="http://schemas.microsoft.com/office/2006/documentManagement/types"/>
    <ds:schemaRef ds:uri="a76bf11c-db3e-48c5-8a6d-b007109a682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FA339D8-4B2D-4EDE-B2AC-363923013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6bf11c-db3e-48c5-8a6d-b007109a682e"/>
    <ds:schemaRef ds:uri="124c9518-768a-442b-9a51-81eb3dcc27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4629</TotalTime>
  <Words>986</Words>
  <Application>Microsoft Office PowerPoint</Application>
  <PresentationFormat>Widescreen</PresentationFormat>
  <Paragraphs>128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Franklin Gothic Book</vt:lpstr>
      <vt:lpstr>Franklin Gothic Medium</vt:lpstr>
      <vt:lpstr>Gill Sans MT</vt:lpstr>
      <vt:lpstr>Times New Roman</vt:lpstr>
      <vt:lpstr>2018 AIR PPT</vt:lpstr>
      <vt:lpstr>Reports to Support FAST progress monitoring</vt:lpstr>
      <vt:lpstr>Dashboard Selector</vt:lpstr>
      <vt:lpstr>Teacher’s Dashboard View</vt:lpstr>
      <vt:lpstr>The Teacher Sees Two Tables: All Tests Taken by His/her Students and Listing of All Students</vt:lpstr>
      <vt:lpstr>Filters Allow the Teacher to Select Data a Single Test or Multiple Tests</vt:lpstr>
      <vt:lpstr>To Provide Teachers with Some Context for Their Class Level and Roster Level Performance, Comparison Scores for the State, District and School are Displayed </vt:lpstr>
      <vt:lpstr>The Definition of the Achievement Levels is Available by Clicking on the Icon</vt:lpstr>
      <vt:lpstr>To Provide Teachers with Some Context for Their Class Level and Roster Level Performance, Comparison Scores for the State, District and School are Displayed </vt:lpstr>
      <vt:lpstr>Teachers Can See How Each of Their Classes or Rosters Performed on the Test Overall and For Each Reporting Category </vt:lpstr>
      <vt:lpstr>Teachers can Quickly See Which Standards are Strengths for Their Class  and Which Standards Their Class is Struggling With </vt:lpstr>
      <vt:lpstr>Teachers Can Also See How Each Student Performed on the Test Overall, For Each Reporting Category and For Each Item</vt:lpstr>
      <vt:lpstr>Teachers Can Also View Progress for an Individual Student  and Identify Changes in Scores and Performance Across PM 1, 2 and 3</vt:lpstr>
      <vt:lpstr>Teacher’s Dashboard View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Brooks, Katherine</dc:creator>
  <cp:keywords>Add appropriate tags for accessibility</cp:keywords>
  <cp:lastModifiedBy>Nathan Hazewinkel</cp:lastModifiedBy>
  <cp:revision>712</cp:revision>
  <cp:lastPrinted>2017-10-19T00:36:21Z</cp:lastPrinted>
  <dcterms:created xsi:type="dcterms:W3CDTF">2020-01-29T21:17:21Z</dcterms:created>
  <dcterms:modified xsi:type="dcterms:W3CDTF">2022-08-16T15:25:32Z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0x0101000135E8DF1BDC0942863886AA05807E97</vt:lpwstr>
  </property>
  <property fmtid="{D5CDD505-2E9C-101B-9397-08002B2CF9AE}" pid="4" name="TaxKeyword">
    <vt:lpwstr>403;#Add appropriate tags for accessibility|eab204ad-ef36-4d01-a7c0-674086fd960c</vt:lpwstr>
  </property>
</Properties>
</file>