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8"/>
  </p:notesMasterIdLst>
  <p:handoutMasterIdLst>
    <p:handoutMasterId r:id="rId19"/>
  </p:handoutMasterIdLst>
  <p:sldIdLst>
    <p:sldId id="268" r:id="rId5"/>
    <p:sldId id="271" r:id="rId6"/>
    <p:sldId id="270" r:id="rId7"/>
    <p:sldId id="272" r:id="rId8"/>
    <p:sldId id="273" r:id="rId9"/>
    <p:sldId id="274" r:id="rId10"/>
    <p:sldId id="275" r:id="rId11"/>
    <p:sldId id="261" r:id="rId12"/>
    <p:sldId id="276" r:id="rId13"/>
    <p:sldId id="259" r:id="rId14"/>
    <p:sldId id="277" r:id="rId15"/>
    <p:sldId id="278" r:id="rId16"/>
    <p:sldId id="26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0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cus.escambia.k12.fl.us/focus/au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FLDOE Family Portal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Overview and Troubleshooting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EAB9-37C5-430F-988A-3796E5BA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can see the Family Portal link, but no current scores are visible </a:t>
            </a:r>
          </a:p>
          <a:p>
            <a:r>
              <a:rPr lang="en-US" dirty="0"/>
              <a:t>Possible reasons:  </a:t>
            </a:r>
          </a:p>
          <a:p>
            <a:pPr lvl="1"/>
            <a:r>
              <a:rPr lang="en-US" dirty="0"/>
              <a:t>Student did not test during the PM windows, so no scores are available</a:t>
            </a:r>
          </a:p>
          <a:p>
            <a:pPr lvl="1"/>
            <a:r>
              <a:rPr lang="en-US" dirty="0"/>
              <a:t>Parent is defaulted to “Current Scores” instead of “View all Tests”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Check FOCUS to verify if the student tested in the current PM window</a:t>
            </a:r>
          </a:p>
          <a:p>
            <a:pPr lvl="1"/>
            <a:r>
              <a:rPr lang="en-US" dirty="0"/>
              <a:t>Have parent change the view to “Show All Test from School Year”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D353-08CA-44C5-8C27-893BADFF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D70D-7E0E-4B5B-984F-7F1FFAEC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988" y="1403758"/>
            <a:ext cx="8915400" cy="3777622"/>
          </a:xfrm>
        </p:spPr>
        <p:txBody>
          <a:bodyPr/>
          <a:lstStyle/>
          <a:p>
            <a:r>
              <a:rPr lang="en-US" dirty="0"/>
              <a:t>Parent sees the “Florida Statewide Assessment” link, but then gets this message: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9FEB9-80B2-4036-8E30-A434BBB5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55" y="2223083"/>
            <a:ext cx="5515067" cy="45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CAF1-637C-4895-9484-1CC7B998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95A0-6540-401B-9788-4938F6F0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due to either the access code or student’s demographic information changing</a:t>
            </a:r>
          </a:p>
          <a:p>
            <a:r>
              <a:rPr lang="en-US" dirty="0"/>
              <a:t>If there has been a student demographic change (i.e. name change, FOCUS correction, etc.) verify that TIDE matches what is in FOCUS</a:t>
            </a:r>
          </a:p>
          <a:p>
            <a:r>
              <a:rPr lang="en-US" dirty="0"/>
              <a:t>Contact the </a:t>
            </a:r>
            <a:r>
              <a:rPr lang="en-US" dirty="0" err="1"/>
              <a:t>FSATestresults</a:t>
            </a:r>
            <a:r>
              <a:rPr lang="en-US" dirty="0"/>
              <a:t> help desk if this does not fix the issue.</a:t>
            </a:r>
          </a:p>
        </p:txBody>
      </p:sp>
    </p:spTree>
    <p:extLst>
      <p:ext uri="{BB962C8B-B14F-4D97-AF65-F5344CB8AC3E}">
        <p14:creationId xmlns:p14="http://schemas.microsoft.com/office/powerpoint/2010/main" val="387062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24" y="8957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434" y="794700"/>
            <a:ext cx="8915399" cy="949592"/>
          </a:xfrm>
        </p:spPr>
        <p:txBody>
          <a:bodyPr>
            <a:normAutofit/>
          </a:bodyPr>
          <a:lstStyle/>
          <a:p>
            <a:r>
              <a:rPr lang="en-US" dirty="0"/>
              <a:t>Family Portal Help Desk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992" y="1817779"/>
            <a:ext cx="8915399" cy="635431"/>
          </a:xfrm>
        </p:spPr>
        <p:txBody>
          <a:bodyPr>
            <a:normAutofit/>
          </a:bodyPr>
          <a:lstStyle/>
          <a:p>
            <a:r>
              <a:rPr lang="en-US" sz="2400" b="1" dirty="0"/>
              <a:t>fsatestresults@ecsd.Zendesk.com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4024-55BD-4930-ACAF-CA7911A2417C}"/>
              </a:ext>
            </a:extLst>
          </p:cNvPr>
          <p:cNvSpPr txBox="1"/>
          <p:nvPr/>
        </p:nvSpPr>
        <p:spPr>
          <a:xfrm>
            <a:off x="1094838" y="3268236"/>
            <a:ext cx="6575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Evaluation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8DF62-CF38-4CE4-BA57-F39FCBF113D5}"/>
              </a:ext>
            </a:extLst>
          </p:cNvPr>
          <p:cNvSpPr txBox="1"/>
          <p:nvPr/>
        </p:nvSpPr>
        <p:spPr>
          <a:xfrm>
            <a:off x="1813428" y="4488604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850-469-5386 (Main)</a:t>
            </a:r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C86C-3882-4440-9216-C0E641E0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4AAD-6732-4943-A08F-997F9682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306" y="1778466"/>
            <a:ext cx="9147306" cy="4132756"/>
          </a:xfrm>
        </p:spPr>
        <p:txBody>
          <a:bodyPr/>
          <a:lstStyle/>
          <a:p>
            <a:r>
              <a:rPr lang="en-US" dirty="0"/>
              <a:t>The Family Portal is intended as a one stop location for parents to see all of their students’ state assessment scores</a:t>
            </a:r>
          </a:p>
          <a:p>
            <a:r>
              <a:rPr lang="en-US" dirty="0"/>
              <a:t>Our district has opted to integrate access through a parent’s FOCUS account</a:t>
            </a:r>
          </a:p>
          <a:p>
            <a:r>
              <a:rPr lang="en-US" dirty="0"/>
              <a:t>State-issued access codes are unique to each student and are loaded into FOCUS by Evaluation Services</a:t>
            </a:r>
          </a:p>
          <a:p>
            <a:r>
              <a:rPr lang="en-US" dirty="0"/>
              <a:t>This overview will give you some tips on how to handle questions/scenarios from parent users</a:t>
            </a:r>
          </a:p>
        </p:txBody>
      </p:sp>
    </p:spTree>
    <p:extLst>
      <p:ext uri="{BB962C8B-B14F-4D97-AF65-F5344CB8AC3E}">
        <p14:creationId xmlns:p14="http://schemas.microsoft.com/office/powerpoint/2010/main" val="75731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3D3A-75FD-4A76-B1E9-FAB1E3B5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97DC-8B8A-485A-B8CC-A4688097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8636"/>
            <a:ext cx="8915400" cy="4352586"/>
          </a:xfrm>
        </p:spPr>
        <p:txBody>
          <a:bodyPr/>
          <a:lstStyle/>
          <a:p>
            <a:r>
              <a:rPr lang="en-US" dirty="0"/>
              <a:t>Ensure that the parent has an active parent portal account</a:t>
            </a:r>
          </a:p>
          <a:p>
            <a:r>
              <a:rPr lang="en-US" dirty="0"/>
              <a:t>If they need to create an account, refer them to the Escambia County Public Schools website</a:t>
            </a:r>
          </a:p>
          <a:p>
            <a:pPr lvl="1"/>
            <a:r>
              <a:rPr lang="en-US" dirty="0">
                <a:hlinkClick r:id="rId2"/>
              </a:rPr>
              <a:t>https://focus.escambia.k12.fl.us/focus/auth/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B96A7-0415-4479-901A-6962C069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39" y="3102812"/>
            <a:ext cx="6445161" cy="37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B855-83EA-40AA-8BF4-55C62069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 in Parent Portal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1544-AF2E-4BEB-892E-F5C07074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parent logs into FOCUS, there will be an “Florida Statewide Assessments” icon if their student is entered into TIDE in our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46F48-90C1-4AB0-B3DD-C9050D72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6" y="3262745"/>
            <a:ext cx="11856027" cy="209896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35B4D98-A6C3-4B89-BA9B-B60822B76780}"/>
              </a:ext>
            </a:extLst>
          </p:cNvPr>
          <p:cNvSpPr/>
          <p:nvPr/>
        </p:nvSpPr>
        <p:spPr>
          <a:xfrm>
            <a:off x="7481454" y="3179617"/>
            <a:ext cx="935182" cy="145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2177-3EC3-4D83-87EB-96D1ECAB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EA2D-A184-4463-BE66-4B6C3F14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721" y="1385455"/>
            <a:ext cx="8915400" cy="3777622"/>
          </a:xfrm>
        </p:spPr>
        <p:txBody>
          <a:bodyPr/>
          <a:lstStyle/>
          <a:p>
            <a:r>
              <a:rPr lang="en-US" dirty="0"/>
              <a:t>When the parent clicks the “Florida Statewide Assessments” link, they are automatically passed into the State’s Family Portal</a:t>
            </a:r>
          </a:p>
          <a:p>
            <a:r>
              <a:rPr lang="en-US" dirty="0"/>
              <a:t>Parents will be able to see current and past year’s assessments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56D1-711E-4102-8857-ADE756D5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0" y="2589928"/>
            <a:ext cx="10413279" cy="375317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55119E-FD76-49AF-9050-8A9D0E9831A5}"/>
              </a:ext>
            </a:extLst>
          </p:cNvPr>
          <p:cNvSpPr/>
          <p:nvPr/>
        </p:nvSpPr>
        <p:spPr>
          <a:xfrm rot="10800000">
            <a:off x="5995823" y="4742849"/>
            <a:ext cx="1052945" cy="32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64C93-7479-4114-A93D-AC818AD1A707}"/>
              </a:ext>
            </a:extLst>
          </p:cNvPr>
          <p:cNvSpPr txBox="1"/>
          <p:nvPr/>
        </p:nvSpPr>
        <p:spPr>
          <a:xfrm>
            <a:off x="7071852" y="4463053"/>
            <a:ext cx="268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will show you the individual student report </a:t>
            </a:r>
          </a:p>
        </p:txBody>
      </p:sp>
    </p:spTree>
    <p:extLst>
      <p:ext uri="{BB962C8B-B14F-4D97-AF65-F5344CB8AC3E}">
        <p14:creationId xmlns:p14="http://schemas.microsoft.com/office/powerpoint/2010/main" val="4584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1CEC-8FCD-4DB2-A23B-A8F7E322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7CD3-FBF9-4633-9AE8-C40216D7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475" y="1540189"/>
            <a:ext cx="8915400" cy="3777622"/>
          </a:xfrm>
        </p:spPr>
        <p:txBody>
          <a:bodyPr/>
          <a:lstStyle/>
          <a:p>
            <a:r>
              <a:rPr lang="en-US" dirty="0"/>
              <a:t>The parent might see a message that there is no detailed information to see, even though the student’s score is shown.</a:t>
            </a:r>
          </a:p>
          <a:p>
            <a:r>
              <a:rPr lang="en-US" dirty="0"/>
              <a:t>This is due to the state not releasing the “final” data file for that PM window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19734-CD07-45F0-9A91-DCC04B3C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05" y="2981050"/>
            <a:ext cx="4874621" cy="34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028D-AA18-479C-A2C7-4F6A4E86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parent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243F-36D6-49AE-A8FF-B197E13E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21" y="1540189"/>
            <a:ext cx="8915400" cy="3777622"/>
          </a:xfrm>
        </p:spPr>
        <p:txBody>
          <a:bodyPr/>
          <a:lstStyle/>
          <a:p>
            <a:r>
              <a:rPr lang="en-US" dirty="0"/>
              <a:t>If the state has released the final data, the parent will see a .pdf of the scores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D797-9698-4AF8-803F-C8CA0F9A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95" y="3135760"/>
            <a:ext cx="3309504" cy="3098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6BD74-95B9-4490-9BF6-3934AB0B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37" y="1991351"/>
            <a:ext cx="4382673" cy="48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FAA39-6ECD-4957-94EB-543AE096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is unable to see the logo in the parent portal to access scores</a:t>
            </a:r>
          </a:p>
          <a:p>
            <a:r>
              <a:rPr lang="en-US" dirty="0"/>
              <a:t>Logo is located in the middle section of the FOCUS parent portal home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FE4AD-ADC4-41E7-A8ED-2481129E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7535"/>
            <a:ext cx="12192000" cy="158084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2CF7D81-6353-4171-9F78-F577CC4C3990}"/>
              </a:ext>
            </a:extLst>
          </p:cNvPr>
          <p:cNvSpPr/>
          <p:nvPr/>
        </p:nvSpPr>
        <p:spPr>
          <a:xfrm>
            <a:off x="8774884" y="3137483"/>
            <a:ext cx="595619" cy="1853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F330-5E5F-4347-A731-CE052463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E3C8-EC16-44DE-A9C9-DC5E5DBF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causes:</a:t>
            </a:r>
          </a:p>
          <a:p>
            <a:r>
              <a:rPr lang="en-US" dirty="0"/>
              <a:t>	Student came from another Florida district or out of state, and has not been entered into your school’s TIDE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Solution:</a:t>
            </a:r>
          </a:p>
          <a:p>
            <a:r>
              <a:rPr lang="en-US" dirty="0"/>
              <a:t>Enter the student manually into TIDE so the student will receive an access code (especially for previous FL districts)</a:t>
            </a:r>
          </a:p>
          <a:p>
            <a:r>
              <a:rPr lang="en-US" dirty="0"/>
              <a:t>Notify Evaluation Services so we can update the access code in FOCUS</a:t>
            </a:r>
          </a:p>
          <a:p>
            <a:r>
              <a:rPr lang="en-US" dirty="0"/>
              <a:t>You can also wait until the next testing window and the new student(s) will be uploaded by Evaluation Services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0218647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91FE0-E525-44F5-B24B-E8E5757CF5F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557</Words>
  <Application>Microsoft Office PowerPoint</Application>
  <PresentationFormat>Widescreen</PresentationFormat>
  <Paragraphs>55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FLDOE Family Portal</vt:lpstr>
      <vt:lpstr>Family Portal</vt:lpstr>
      <vt:lpstr>Where to Start</vt:lpstr>
      <vt:lpstr>What a parent sees in Parent Portal </vt:lpstr>
      <vt:lpstr>What a parent sees, cont.</vt:lpstr>
      <vt:lpstr>What a parent sees</vt:lpstr>
      <vt:lpstr>What a parent sees</vt:lpstr>
      <vt:lpstr>Scenario 1</vt:lpstr>
      <vt:lpstr>Scenario 1</vt:lpstr>
      <vt:lpstr>Scenario 2</vt:lpstr>
      <vt:lpstr>Scenario 2</vt:lpstr>
      <vt:lpstr>Scenario 2</vt:lpstr>
      <vt:lpstr>Family Portal Help Desk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2023-02-03T16:53:08Z</dcterms:created>
  <dcterms:modified xsi:type="dcterms:W3CDTF">2023-02-15T17:06:00Z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