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697" r:id="rId2"/>
    <p:sldId id="538" r:id="rId3"/>
    <p:sldId id="552" r:id="rId4"/>
    <p:sldId id="539" r:id="rId5"/>
    <p:sldId id="712" r:id="rId6"/>
    <p:sldId id="541" r:id="rId7"/>
    <p:sldId id="713" r:id="rId8"/>
    <p:sldId id="716" r:id="rId9"/>
    <p:sldId id="707" r:id="rId10"/>
    <p:sldId id="543" r:id="rId11"/>
    <p:sldId id="544" r:id="rId12"/>
    <p:sldId id="550" r:id="rId13"/>
    <p:sldId id="556" r:id="rId14"/>
    <p:sldId id="557" r:id="rId15"/>
    <p:sldId id="558" r:id="rId16"/>
    <p:sldId id="559" r:id="rId17"/>
    <p:sldId id="560" r:id="rId18"/>
    <p:sldId id="554" r:id="rId19"/>
    <p:sldId id="720" r:id="rId20"/>
    <p:sldId id="728" r:id="rId21"/>
    <p:sldId id="729" r:id="rId22"/>
    <p:sldId id="740" r:id="rId23"/>
    <p:sldId id="737" r:id="rId24"/>
    <p:sldId id="667" r:id="rId25"/>
    <p:sldId id="739" r:id="rId26"/>
    <p:sldId id="715" r:id="rId27"/>
    <p:sldId id="678" r:id="rId28"/>
    <p:sldId id="599" r:id="rId29"/>
    <p:sldId id="600" r:id="rId30"/>
    <p:sldId id="602" r:id="rId31"/>
    <p:sldId id="587" r:id="rId32"/>
    <p:sldId id="683" r:id="rId33"/>
    <p:sldId id="643" r:id="rId34"/>
    <p:sldId id="634" r:id="rId35"/>
    <p:sldId id="592" r:id="rId36"/>
    <p:sldId id="708" r:id="rId37"/>
    <p:sldId id="593" r:id="rId38"/>
    <p:sldId id="594" r:id="rId39"/>
    <p:sldId id="595" r:id="rId40"/>
    <p:sldId id="687" r:id="rId41"/>
    <p:sldId id="613" r:id="rId42"/>
    <p:sldId id="688" r:id="rId43"/>
    <p:sldId id="714" r:id="rId44"/>
    <p:sldId id="689" r:id="rId45"/>
    <p:sldId id="645" r:id="rId46"/>
    <p:sldId id="694" r:id="rId47"/>
    <p:sldId id="652"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82907" autoAdjust="0"/>
  </p:normalViewPr>
  <p:slideViewPr>
    <p:cSldViewPr>
      <p:cViewPr varScale="1">
        <p:scale>
          <a:sx n="95" d="100"/>
          <a:sy n="95" d="100"/>
        </p:scale>
        <p:origin x="20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28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41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04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3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7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0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2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91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7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6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89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12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979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407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55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043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314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08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22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08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fsassessment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a:bodyPr>
          <a:lstStyle/>
          <a:p>
            <a:r>
              <a:rPr lang="en-US" b="1" dirty="0"/>
              <a:t>Spring 2023</a:t>
            </a:r>
            <a:br>
              <a:rPr lang="en-US" b="1" dirty="0"/>
            </a:br>
            <a:r>
              <a:rPr lang="en-US" b="1" dirty="0"/>
              <a:t>Statewide Assessments</a:t>
            </a:r>
            <a:br>
              <a:rPr lang="en-US" b="1" dirty="0"/>
            </a:br>
            <a:r>
              <a:rPr lang="en-US" b="1" dirty="0"/>
              <a:t>Training Materials </a:t>
            </a:r>
            <a:br>
              <a:rPr lang="en-US" b="1" dirty="0"/>
            </a:br>
            <a:r>
              <a:rPr lang="en-US" b="1" dirty="0"/>
              <a:t>Elementary</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Missing Materials</a:t>
            </a:r>
          </a:p>
          <a:p>
            <a:pPr marL="0" indent="0">
              <a:buNone/>
            </a:pPr>
            <a:r>
              <a:rPr lang="en-US" sz="2200" dirty="0"/>
              <a:t>A written report must be submitted to the Bureau of K–12 Student Assessment within 30 calendar days after secure materials have been identified as missing. The report must include, as applicable:</a:t>
            </a:r>
          </a:p>
          <a:p>
            <a:pPr marL="679450">
              <a:spcBef>
                <a:spcPts val="300"/>
              </a:spcBef>
              <a:spcAft>
                <a:spcPts val="300"/>
              </a:spcAft>
            </a:pPr>
            <a:r>
              <a:rPr lang="en-US" sz="2200" dirty="0"/>
              <a:t>the nature of the situation,</a:t>
            </a:r>
          </a:p>
          <a:p>
            <a:pPr marL="679450">
              <a:spcBef>
                <a:spcPts val="300"/>
              </a:spcBef>
              <a:spcAft>
                <a:spcPts val="300"/>
              </a:spcAft>
            </a:pPr>
            <a:r>
              <a:rPr lang="en-US" sz="2200" dirty="0"/>
              <a:t>the time and place of the occurrence,</a:t>
            </a:r>
          </a:p>
          <a:p>
            <a:pPr marL="679450">
              <a:spcBef>
                <a:spcPts val="300"/>
              </a:spcBef>
              <a:spcAft>
                <a:spcPts val="300"/>
              </a:spcAft>
            </a:pPr>
            <a:r>
              <a:rPr lang="en-US" sz="2200" dirty="0"/>
              <a:t>the names of the people involved,</a:t>
            </a:r>
          </a:p>
          <a:p>
            <a:pPr marL="679450">
              <a:spcBef>
                <a:spcPts val="300"/>
              </a:spcBef>
              <a:spcAft>
                <a:spcPts val="300"/>
              </a:spcAft>
            </a:pPr>
            <a:r>
              <a:rPr lang="en-US" sz="2200" dirty="0"/>
              <a:t>copies of completed forms,</a:t>
            </a:r>
          </a:p>
          <a:p>
            <a:pPr marL="679450">
              <a:spcBef>
                <a:spcPts val="300"/>
              </a:spcBef>
              <a:spcAft>
                <a:spcPts val="300"/>
              </a:spcAft>
            </a:pPr>
            <a:r>
              <a:rPr lang="en-US" sz="2200" dirty="0"/>
              <a:t>a description of the communication between the district assessment coordinator’s office and school personnel,</a:t>
            </a:r>
          </a:p>
          <a:p>
            <a:pPr marL="679450">
              <a:spcBef>
                <a:spcPts val="300"/>
              </a:spcBef>
              <a:spcAft>
                <a:spcPts val="300"/>
              </a:spcAft>
            </a:pPr>
            <a:r>
              <a:rPr lang="en-US" sz="2200" dirty="0"/>
              <a:t>how the incident was resolved, and</a:t>
            </a:r>
          </a:p>
          <a:p>
            <a:pPr marL="679450">
              <a:spcBef>
                <a:spcPts val="300"/>
              </a:spcBef>
              <a:spcAft>
                <a:spcPts val="300"/>
              </a:spcAft>
            </a:pPr>
            <a:r>
              <a:rPr lang="en-US" sz="2200" dirty="0"/>
              <a:t>what steps are being implemented to avoid future losses.</a:t>
            </a:r>
          </a:p>
          <a:p>
            <a:pPr marL="0" indent="0">
              <a:lnSpc>
                <a:spcPct val="80000"/>
              </a:lnSpc>
              <a:spcBef>
                <a:spcPts val="600"/>
              </a:spcBef>
              <a:spcAft>
                <a:spcPts val="600"/>
              </a:spcAft>
              <a:buNone/>
            </a:pPr>
            <a:endParaRPr lang="en-US" sz="26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913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p>
          <a:p>
            <a:pPr marL="385763" indent="-385763">
              <a:buFont typeface="+mj-lt"/>
              <a:buAutoNum type="arabicPeriod"/>
            </a:pPr>
            <a:r>
              <a:rPr lang="en-US" sz="2400" b="1" dirty="0"/>
              <a:t>A student is cheating during testing. </a:t>
            </a:r>
            <a:r>
              <a:rPr lang="en-US" sz="2400" dirty="0"/>
              <a:t>Cheating is cause for immediate test invalidation. Possible cheating situations include looking at and/or copying from another student’s test, allowing another student to look at or copy from the student’s test, or accessing unauthorized aids. In situations involving cheating, a report must be submitted to FDOE within 10 calendar days of the incident.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55921"/>
          </a:xfrm>
        </p:spPr>
        <p:txBody>
          <a:bodyPr>
            <a:noAutofit/>
          </a:bodyPr>
          <a:lstStyle/>
          <a:p>
            <a:pPr>
              <a:buFont typeface="+mj-lt"/>
              <a:buAutoNum type="arabicPeriod" startAt="3"/>
            </a:pPr>
            <a:r>
              <a:rPr lang="en-US" sz="2400" b="1" dirty="0"/>
              <a:t>A student is not allowed the correct amount of time. </a:t>
            </a:r>
            <a:r>
              <a:rPr lang="en-US" sz="2400" dirty="0"/>
              <a:t>If not enough time is given, invalidation decisions should be made based on whether the student was provided adequate time to respond completely to the test items. If the student feels he or she was provided enough time to respond completely, the test should be submitted for scoring. If too much time is given, discuss the situation with the District Assessment Coordinator.</a:t>
            </a:r>
            <a:br>
              <a:rPr lang="en-US" sz="2400" dirty="0"/>
            </a:br>
            <a:endParaRPr lang="en-US" sz="2400" dirty="0"/>
          </a:p>
          <a:p>
            <a:pPr>
              <a:buFont typeface="+mj-lt"/>
              <a:buAutoNum type="arabicPeriod" startAt="3"/>
            </a:pPr>
            <a:r>
              <a:rPr lang="en-US" sz="2400" b="1" dirty="0"/>
              <a:t>A student becomes ill during testing. </a:t>
            </a:r>
            <a:r>
              <a:rPr lang="en-US" sz="2400" dirty="0"/>
              <a:t>If a student reports after testing that he or she was ill during testing and was significantly affected, the test may be invalidated. </a:t>
            </a:r>
            <a:br>
              <a:rPr lang="en-US" sz="2400" dirty="0"/>
            </a:br>
            <a:r>
              <a:rPr lang="en-US" sz="2400" b="1" dirty="0">
                <a:solidFill>
                  <a:srgbClr val="FF0000"/>
                </a:solidFill>
              </a:rPr>
              <a:t>If a student is unable to complete a session due to illness, the session may be completed on a subsequent day using the exact time that the student had remaining.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37092" cy="4648200"/>
          </a:xfrm>
        </p:spPr>
        <p:txBody>
          <a:bodyPr>
            <a:noAutofit/>
          </a:bodyPr>
          <a:lstStyle/>
          <a:p>
            <a:pPr marL="457200" indent="-457200">
              <a:buFont typeface="+mj-lt"/>
              <a:buAutoNum type="arabicPeriod" startAt="5"/>
            </a:pPr>
            <a:endParaRPr lang="en-US" sz="2400" b="1" dirty="0"/>
          </a:p>
          <a:p>
            <a:pPr marL="457200" indent="-457200">
              <a:buFont typeface="+mj-lt"/>
              <a:buAutoNum type="arabicPeriod" startAt="5"/>
            </a:pPr>
            <a:r>
              <a:rPr lang="en-US" sz="2400" b="1" dirty="0"/>
              <a:t>A student is given an accommodation not indicated on the student’s IEP, Section 504 plan, or ELL plan. </a:t>
            </a:r>
            <a:r>
              <a:rPr lang="en-US" sz="2400" dirty="0"/>
              <a:t>Testing with accommodations not indicated on a student’s IEP, Section 504 plan, or ELL plan may be cause for invalidation. </a:t>
            </a:r>
          </a:p>
          <a:p>
            <a:pPr marL="457200" indent="-457200">
              <a:buFont typeface="+mj-lt"/>
              <a:buAutoNum type="arabicPeriod" startAt="5"/>
            </a:pPr>
            <a:r>
              <a:rPr lang="en-US" sz="2400" b="1" dirty="0"/>
              <a:t>A student was </a:t>
            </a:r>
            <a:r>
              <a:rPr lang="en-US" sz="2400" b="1" u="sng" dirty="0"/>
              <a:t>not</a:t>
            </a:r>
            <a:r>
              <a:rPr lang="en-US" sz="2400" b="1" dirty="0"/>
              <a:t> provided an allowable accommodation indicated on the student’s IEP, Section 504 plan, or ELL plan. </a:t>
            </a:r>
            <a:r>
              <a:rPr lang="en-US" sz="2400" dirty="0"/>
              <a:t>The situation should be discussed with the student and his or her parents/guardians to determine if the lack of the accommodation significantly affected the student’s performance and if the test should be scored.</a:t>
            </a:r>
          </a:p>
          <a:p>
            <a:pPr marL="457200" indent="-457200">
              <a:buFont typeface="+mj-lt"/>
              <a:buAutoNum type="arabicPeriod" startAt="5"/>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96633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is given an accommodation not allowed on statewide assessments. </a:t>
            </a:r>
            <a:r>
              <a:rPr lang="en-US" sz="2400" dirty="0"/>
              <a:t>If a student is given an accommodation that is not allowed on statewide assessments and compromises the validity of the test, that student’s test must be invalidated. </a:t>
            </a:r>
          </a:p>
          <a:p>
            <a:pPr marL="457200" indent="-457200">
              <a:buFont typeface="+mj-lt"/>
              <a:buAutoNum type="arabicPeriod" startAt="7"/>
            </a:pPr>
            <a:r>
              <a:rPr lang="en-US" sz="2400" b="1" dirty="0"/>
              <a:t>A student works in the wrong session. </a:t>
            </a:r>
            <a:r>
              <a:rPr lang="en-US" sz="2400" dirty="0"/>
              <a:t>If a student working in session 2 goes back and works in Session 1, the test must be invalidated.</a:t>
            </a:r>
            <a:endParaRPr lang="en-US" sz="2400" b="1" dirty="0"/>
          </a:p>
          <a:p>
            <a:pPr marL="457200" indent="-457200">
              <a:buFont typeface="+mj-lt"/>
              <a:buAutoNum type="arabicPeriod" startAt="7"/>
            </a:pPr>
            <a:r>
              <a:rPr lang="en-US" sz="2400" b="1" dirty="0"/>
              <a:t>An error occurs in test administration procedures that could compromise the validity of test results. </a:t>
            </a:r>
            <a:r>
              <a:rPr lang="en-US" sz="2400" dirty="0"/>
              <a:t>If the validity of the test results has been compromised (e.g., a student had access to an unauthorized visual aid that gave an unfair advantage), the test must be invalidated. </a:t>
            </a:r>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571999"/>
          </a:xfrm>
        </p:spPr>
        <p:txBody>
          <a:bodyPr>
            <a:noAutofit/>
          </a:bodyPr>
          <a:lstStyle/>
          <a:p>
            <a:pPr marL="457200" indent="-457200">
              <a:buFont typeface="+mj-lt"/>
              <a:buAutoNum type="arabicPeriod" startAt="10"/>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10"/>
            </a:pPr>
            <a:r>
              <a:rPr lang="en-US" sz="2400" b="1" dirty="0"/>
              <a:t>A student is disruptive during testing. </a:t>
            </a:r>
            <a:r>
              <a:rPr lang="en-US" sz="2400" dirty="0"/>
              <a:t>If a student is disruptive during testing, the school assessment coordinator should determine whether invalidation is an appropriate course of action.</a:t>
            </a:r>
          </a:p>
          <a:p>
            <a:pPr>
              <a:buFont typeface="+mj-lt"/>
              <a:buAutoNum type="arabicPeriod" startAt="10"/>
            </a:pPr>
            <a:r>
              <a:rPr lang="en-US" sz="2400" b="1" dirty="0"/>
              <a:t> 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a:buFont typeface="+mj-lt"/>
              <a:buAutoNum type="arabicPeriod" startAt="10"/>
            </a:pPr>
            <a:endParaRPr lang="en-US" sz="2400" dirty="0"/>
          </a:p>
          <a:p>
            <a:pPr>
              <a:buFont typeface="+mj-lt"/>
              <a:buAutoNum type="arabicPeriod" startAt="10"/>
            </a:pPr>
            <a:endParaRPr lang="en-US" sz="18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5419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300" dirty="0"/>
              <a:t>For computer-based assessments, test invalidations are entered in TIDE. Invalidating a test will require the student’s ID number and the reason for invalidation. </a:t>
            </a:r>
          </a:p>
          <a:p>
            <a:r>
              <a:rPr lang="en-US" sz="2300" dirty="0"/>
              <a:t>For paper-based tests, grid the DNS bubble on the front cover of the test and answer book. If a DNS bubble is gridded by mistake, erase it completely and grid the UNDO bubble. </a:t>
            </a:r>
          </a:p>
          <a:p>
            <a:r>
              <a:rPr lang="en-US" sz="2300" b="1" dirty="0"/>
              <a:t>Remember that invalidated paper-based tests should be returned with TO BE SCORED test and answer books in order to be counted for participation purposes.</a:t>
            </a:r>
            <a:br>
              <a:rPr lang="en-US" sz="2200" b="1" dirty="0"/>
            </a:br>
            <a:br>
              <a:rPr lang="en-US" sz="2200" b="1" dirty="0"/>
            </a:br>
            <a:br>
              <a:rPr lang="en-US" sz="2200" b="1" dirty="0"/>
            </a:b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534" y="5105400"/>
            <a:ext cx="162893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76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19793"/>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447800"/>
            <a:ext cx="8229600" cy="29718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500" dirty="0">
                <a:latin typeface="Calibri" panose="020F0502020204030204" pitchFamily="34" charset="0"/>
                <a:ea typeface="Tahoma" panose="020B0604030504040204" pitchFamily="34" charset="0"/>
                <a:cs typeface="Calibri" panose="020F0502020204030204" pitchFamily="34" charset="0"/>
              </a:rPr>
              <a:t>Grades K-2 Early Lit, Reading &amp; Math (Star)</a:t>
            </a:r>
          </a:p>
          <a:p>
            <a:pPr lvl="0"/>
            <a:r>
              <a:rPr lang="en-US" sz="3500" dirty="0">
                <a:latin typeface="Calibri" panose="020F0502020204030204" pitchFamily="34" charset="0"/>
                <a:ea typeface="Tahoma" panose="020B0604030504040204" pitchFamily="34" charset="0"/>
                <a:cs typeface="Calibri" panose="020F0502020204030204" pitchFamily="34" charset="0"/>
              </a:rPr>
              <a:t>Grades 3-5 FAST Reading</a:t>
            </a:r>
          </a:p>
          <a:p>
            <a:r>
              <a:rPr lang="en-US" sz="3500" dirty="0">
                <a:latin typeface="Calibri" panose="020F0502020204030204" pitchFamily="34" charset="0"/>
                <a:ea typeface="Tahoma" panose="020B0604030504040204" pitchFamily="34" charset="0"/>
                <a:cs typeface="Calibri" panose="020F0502020204030204" pitchFamily="34" charset="0"/>
              </a:rPr>
              <a:t>Grades 3-5 FAST Math</a:t>
            </a:r>
            <a:br>
              <a:rPr lang="en-US" sz="3500" dirty="0">
                <a:latin typeface="Calibri" panose="020F0502020204030204" pitchFamily="34" charset="0"/>
                <a:ea typeface="Tahoma" panose="020B0604030504040204" pitchFamily="34" charset="0"/>
                <a:cs typeface="Calibri" panose="020F0502020204030204" pitchFamily="34" charset="0"/>
              </a:rPr>
            </a:br>
            <a:r>
              <a:rPr lang="en-US" sz="3600" dirty="0">
                <a:solidFill>
                  <a:prstClr val="black"/>
                </a:solidFill>
                <a:ea typeface="Tahoma" panose="020B0604030504040204" pitchFamily="34" charset="0"/>
                <a:cs typeface="Tahoma" panose="020B0604030504040204" pitchFamily="34" charset="0"/>
              </a:rPr>
              <a:t>Grades 4-5 BEST Writing Field Test</a:t>
            </a:r>
          </a:p>
          <a:p>
            <a:r>
              <a:rPr lang="en-US" sz="3600" dirty="0">
                <a:solidFill>
                  <a:prstClr val="black"/>
                </a:solidFill>
              </a:rPr>
              <a:t>Grade 5 Science</a:t>
            </a:r>
          </a:p>
          <a:p>
            <a:endParaRPr lang="en-US" sz="3600" dirty="0">
              <a:solidFill>
                <a:prstClr val="black"/>
              </a:solidFill>
              <a:ea typeface="Tahoma" panose="020B0604030504040204" pitchFamily="34" charset="0"/>
              <a:cs typeface="Tahoma" panose="020B0604030504040204" pitchFamily="34" charset="0"/>
            </a:endParaRP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endParaRPr lang="en-US" sz="30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03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Checklists</a:t>
            </a:r>
          </a:p>
          <a:p>
            <a:pPr marL="0" indent="0">
              <a:buNone/>
              <a:tabLst>
                <a:tab pos="5486400" algn="l"/>
              </a:tabLst>
            </a:pPr>
            <a:r>
              <a:rPr lang="en-US" dirty="0"/>
              <a:t>Signs &amp; Forms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52A14E1-1B94-4081-99FD-31A696101236}"/>
              </a:ext>
            </a:extLst>
          </p:cNvPr>
          <p:cNvPicPr>
            <a:picLocks noChangeAspect="1"/>
          </p:cNvPicPr>
          <p:nvPr/>
        </p:nvPicPr>
        <p:blipFill>
          <a:blip r:embed="rId4"/>
          <a:stretch>
            <a:fillRect/>
          </a:stretch>
        </p:blipFill>
        <p:spPr>
          <a:xfrm>
            <a:off x="4570325" y="1500981"/>
            <a:ext cx="3421783" cy="4419600"/>
          </a:xfrm>
          <a:prstGeom prst="rect">
            <a:avLst/>
          </a:prstGeom>
          <a:ln>
            <a:solidFill>
              <a:schemeClr val="tx1"/>
            </a:solidFill>
          </a:ln>
        </p:spPr>
      </p:pic>
    </p:spTree>
    <p:extLst>
      <p:ext uri="{BB962C8B-B14F-4D97-AF65-F5344CB8AC3E}">
        <p14:creationId xmlns:p14="http://schemas.microsoft.com/office/powerpoint/2010/main" val="328400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457200" y="1219200"/>
            <a:ext cx="8458200" cy="5105400"/>
          </a:xfrm>
        </p:spPr>
        <p:txBody>
          <a:bodyPr>
            <a:noAutofit/>
          </a:bodyPr>
          <a:lstStyle/>
          <a:p>
            <a:pPr marL="0" indent="0">
              <a:buNone/>
              <a:tabLst>
                <a:tab pos="5486400" algn="l"/>
              </a:tabLst>
            </a:pPr>
            <a:r>
              <a:rPr lang="en-US" sz="2400" dirty="0"/>
              <a:t>TIDE User Guide</a:t>
            </a:r>
          </a:p>
          <a:p>
            <a:pPr marL="0" indent="0">
              <a:buNone/>
              <a:tabLst>
                <a:tab pos="5486400" algn="l"/>
              </a:tabLst>
            </a:pPr>
            <a:r>
              <a:rPr lang="en-US" sz="2400" dirty="0"/>
              <a:t>TIDE Quick Guide</a:t>
            </a:r>
          </a:p>
          <a:p>
            <a:pPr marL="0" indent="0">
              <a:buNone/>
              <a:tabLst>
                <a:tab pos="5486400" algn="l"/>
              </a:tabLst>
            </a:pPr>
            <a:r>
              <a:rPr lang="en-US" sz="2400" dirty="0"/>
              <a:t>Test Administrator User Guide</a:t>
            </a:r>
          </a:p>
          <a:p>
            <a:pPr marL="0" indent="0">
              <a:buNone/>
              <a:tabLst>
                <a:tab pos="5486400" algn="l"/>
              </a:tabLst>
            </a:pPr>
            <a:r>
              <a:rPr lang="en-US" sz="2400" dirty="0"/>
              <a:t>TDS Quick Guide</a:t>
            </a:r>
          </a:p>
          <a:p>
            <a:pPr marL="0" indent="0">
              <a:buNone/>
              <a:tabLst>
                <a:tab pos="5486400" algn="l"/>
              </a:tabLst>
            </a:pPr>
            <a:r>
              <a:rPr lang="en-US" sz="2400" dirty="0"/>
              <a:t>Accommodations Guide</a:t>
            </a:r>
          </a:p>
          <a:p>
            <a:pPr marL="0" indent="0">
              <a:buNone/>
              <a:tabLst>
                <a:tab pos="5486400" algn="l"/>
              </a:tabLst>
            </a:pPr>
            <a:r>
              <a:rPr lang="en-US" sz="2400" dirty="0"/>
              <a:t>TA Certification Course</a:t>
            </a:r>
          </a:p>
          <a:p>
            <a:pPr marL="0" indent="0">
              <a:buNone/>
              <a:tabLst>
                <a:tab pos="5486400" algn="l"/>
              </a:tabLst>
            </a:pPr>
            <a:r>
              <a:rPr lang="en-US" sz="2400" b="1" dirty="0"/>
              <a:t>*SCRIPTS</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dirty="0"/>
              <a:t>Florida Assessment Portal – </a:t>
            </a:r>
            <a:r>
              <a:rPr lang="en-US" sz="2400" dirty="0">
                <a:hlinkClick r:id="rId4"/>
              </a:rPr>
              <a:t>www.fsassessments.org</a:t>
            </a: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D3770ED3-9A6F-46CF-8B7C-7DD558B69647}"/>
              </a:ext>
            </a:extLst>
          </p:cNvPr>
          <p:cNvPicPr>
            <a:picLocks noChangeAspect="1"/>
          </p:cNvPicPr>
          <p:nvPr/>
        </p:nvPicPr>
        <p:blipFill>
          <a:blip r:embed="rId5"/>
          <a:stretch>
            <a:fillRect/>
          </a:stretch>
        </p:blipFill>
        <p:spPr>
          <a:xfrm>
            <a:off x="5689042" y="1219200"/>
            <a:ext cx="2971800" cy="3864194"/>
          </a:xfrm>
          <a:prstGeom prst="rect">
            <a:avLst/>
          </a:prstGeom>
          <a:ln>
            <a:solidFill>
              <a:schemeClr val="tx1"/>
            </a:solidFill>
          </a:ln>
        </p:spPr>
      </p:pic>
    </p:spTree>
    <p:extLst>
      <p:ext uri="{BB962C8B-B14F-4D97-AF65-F5344CB8AC3E}">
        <p14:creationId xmlns:p14="http://schemas.microsoft.com/office/powerpoint/2010/main" val="319170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lang="en-US" sz="2600" b="1" dirty="0">
                <a:solidFill>
                  <a:prstClr val="black"/>
                </a:solidFill>
                <a:latin typeface="Calibri"/>
              </a:rPr>
              <a:t>Star Early Lit, Reading &amp; Math</a:t>
            </a: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US" sz="2400" dirty="0">
                <a:solidFill>
                  <a:prstClr val="black"/>
                </a:solidFill>
              </a:rPr>
              <a:t>Star assessments have only 1 session. </a:t>
            </a:r>
          </a:p>
          <a:p>
            <a:pPr>
              <a:defRPr/>
            </a:pPr>
            <a:r>
              <a:rPr lang="en-US" sz="2400" dirty="0">
                <a:solidFill>
                  <a:prstClr val="black"/>
                </a:solidFill>
              </a:rPr>
              <a:t>Students can only take one subject test per day.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All students can have use the extra time option.</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lang="en-US" sz="2400" dirty="0">
                <a:solidFill>
                  <a:prstClr val="black"/>
                </a:solidFill>
                <a:latin typeface="Calibri"/>
              </a:rPr>
              <a:t>Only students with an accommodation can have unlimited time.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F108B7B-EB66-4EDF-9286-53CAC791EB55}"/>
              </a:ext>
            </a:extLst>
          </p:cNvPr>
          <p:cNvPicPr>
            <a:picLocks noChangeAspect="1"/>
          </p:cNvPicPr>
          <p:nvPr/>
        </p:nvPicPr>
        <p:blipFill>
          <a:blip r:embed="rId4"/>
          <a:stretch>
            <a:fillRect/>
          </a:stretch>
        </p:blipFill>
        <p:spPr>
          <a:xfrm>
            <a:off x="1976487" y="4572000"/>
            <a:ext cx="5191026" cy="1066800"/>
          </a:xfrm>
          <a:prstGeom prst="rect">
            <a:avLst/>
          </a:prstGeom>
        </p:spPr>
      </p:pic>
    </p:spTree>
    <p:extLst>
      <p:ext uri="{BB962C8B-B14F-4D97-AF65-F5344CB8AC3E}">
        <p14:creationId xmlns:p14="http://schemas.microsoft.com/office/powerpoint/2010/main" val="111861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 Grades 3-5</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978D20D-B317-4C90-8952-C10A9164DDB9}"/>
              </a:ext>
            </a:extLst>
          </p:cNvPr>
          <p:cNvPicPr>
            <a:picLocks noChangeAspect="1"/>
          </p:cNvPicPr>
          <p:nvPr/>
        </p:nvPicPr>
        <p:blipFill>
          <a:blip r:embed="rId4"/>
          <a:stretch>
            <a:fillRect/>
          </a:stretch>
        </p:blipFill>
        <p:spPr>
          <a:xfrm>
            <a:off x="903261" y="4495800"/>
            <a:ext cx="7337478" cy="838200"/>
          </a:xfrm>
          <a:prstGeom prst="rect">
            <a:avLst/>
          </a:prstGeom>
        </p:spPr>
      </p:pic>
    </p:spTree>
    <p:extLst>
      <p:ext uri="{BB962C8B-B14F-4D97-AF65-F5344CB8AC3E}">
        <p14:creationId xmlns:p14="http://schemas.microsoft.com/office/powerpoint/2010/main" val="331717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40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371600"/>
            <a:ext cx="8451783" cy="4800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 (cont.)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Grade 5 Science</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Statewide Science Assessment for grade 5 is administered in </a:t>
            </a:r>
            <a:r>
              <a:rPr kumimoji="0" lang="en-US" sz="2400" b="1" i="0" u="none" strike="noStrike" kern="1200" cap="none" spc="0" normalizeH="0" baseline="0" noProof="0" dirty="0">
                <a:ln>
                  <a:noFill/>
                </a:ln>
                <a:solidFill>
                  <a:srgbClr val="000000"/>
                </a:solidFill>
                <a:effectLst/>
                <a:uLnTx/>
                <a:uFillTx/>
                <a:latin typeface="Calibri"/>
                <a:ea typeface="+mn-ea"/>
                <a:cs typeface="+mn-cs"/>
              </a:rPr>
              <a:t>two 80-minute test sessions over two days (PBT)</a:t>
            </a: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Writing Field Test</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BEST Writing Field Test is administered in </a:t>
            </a:r>
            <a:r>
              <a:rPr kumimoji="0" lang="en-US" sz="2400" b="0" i="0" u="none" strike="noStrike" kern="1200" cap="none" spc="0" normalizeH="0" baseline="0" noProof="0" dirty="0">
                <a:ln>
                  <a:noFill/>
                </a:ln>
                <a:solidFill>
                  <a:prstClr val="black"/>
                </a:solidFill>
                <a:effectLst/>
                <a:uLnTx/>
                <a:uFillTx/>
                <a:latin typeface="Calibri"/>
                <a:ea typeface="+mn-ea"/>
                <a:cs typeface="+mn-cs"/>
              </a:rPr>
              <a:t>in one 120-minute test session with a 90-minute dismissal option.</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additional time unless with accommodation.</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is a computer-based test with no PBT accommodations.</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67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219200"/>
            <a:ext cx="8451783" cy="5334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Writing Field Test Schools</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BD1549D-010F-47FE-B054-1E614538A398}"/>
              </a:ext>
            </a:extLst>
          </p:cNvPr>
          <p:cNvPicPr>
            <a:picLocks noChangeAspect="1"/>
          </p:cNvPicPr>
          <p:nvPr/>
        </p:nvPicPr>
        <p:blipFill>
          <a:blip r:embed="rId4"/>
          <a:stretch>
            <a:fillRect/>
          </a:stretch>
        </p:blipFill>
        <p:spPr>
          <a:xfrm>
            <a:off x="820972" y="2057400"/>
            <a:ext cx="7502055" cy="2743200"/>
          </a:xfrm>
          <a:prstGeom prst="rect">
            <a:avLst/>
          </a:prstGeom>
          <a:ln>
            <a:solidFill>
              <a:schemeClr val="tx1"/>
            </a:solidFill>
          </a:ln>
        </p:spPr>
      </p:pic>
    </p:spTree>
    <p:extLst>
      <p:ext uri="{BB962C8B-B14F-4D97-AF65-F5344CB8AC3E}">
        <p14:creationId xmlns:p14="http://schemas.microsoft.com/office/powerpoint/2010/main" val="54186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37092" cy="4571999"/>
          </a:xfrm>
        </p:spPr>
        <p:txBody>
          <a:bodyPr/>
          <a:lstStyle/>
          <a:p>
            <a:pPr marL="0" indent="0">
              <a:buNone/>
            </a:pPr>
            <a:r>
              <a:rPr lang="en-US" sz="2800" b="1" dirty="0"/>
              <a:t>Planning sheets – BEST Writing Field Test</a:t>
            </a:r>
          </a:p>
          <a:p>
            <a:pPr marL="0" indent="0">
              <a:buNone/>
            </a:pPr>
            <a:r>
              <a:rPr lang="en-US" sz="2400" dirty="0"/>
              <a:t>ALL students taking the BEST Writing Field Test will receive Writing Planning Sheets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Pens/Pencils &amp; Scratch Paper</a:t>
            </a:r>
          </a:p>
          <a:p>
            <a:r>
              <a:rPr lang="en-US" sz="2400" dirty="0"/>
              <a:t>Grades 3-5 students taking </a:t>
            </a:r>
            <a:r>
              <a:rPr lang="en-US" sz="2400" b="1" dirty="0"/>
              <a:t>FAST Math </a:t>
            </a:r>
            <a:r>
              <a:rPr lang="en-US" sz="2400" dirty="0"/>
              <a:t>must be provided with a pen or pencil and blank scratch paper to work the problems. Grid/graph paper may be provided as scratch paper. </a:t>
            </a:r>
          </a:p>
          <a:p>
            <a:pPr marL="0" indent="0">
              <a:buNone/>
            </a:pPr>
            <a:endParaRPr lang="en-US" sz="2800" b="1" dirty="0"/>
          </a:p>
          <a:p>
            <a:pPr marL="0" indent="0">
              <a:buNone/>
            </a:pPr>
            <a:r>
              <a:rPr lang="en-US" sz="2800" b="1" dirty="0"/>
              <a:t>Reference sheets – Grades 4 &amp; 5 FAST Math</a:t>
            </a:r>
          </a:p>
          <a:p>
            <a:r>
              <a:rPr lang="en-US" sz="2400" dirty="0"/>
              <a:t>Reference Sheets are provided in an online format for computer-based testing. They are displayed in pop-up windows in their respective tests. </a:t>
            </a:r>
          </a:p>
          <a:p>
            <a:r>
              <a:rPr lang="en-US" sz="2400" dirty="0"/>
              <a:t>Hard Copies are optional, but used reference sheets must be collected and returned in the District Assessment Coordinator ONLY box.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a:t>
            </a:r>
            <a:r>
              <a:rPr lang="en-US" sz="2400" dirty="0"/>
              <a:t>, including non-school-based instructors (e.g., itinerant teachers). In the absence of sufficiently trained administrators, postpone testing until trained personnel are available. </a:t>
            </a:r>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92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742271"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0"/>
            <a:ext cx="8894671" cy="4495800"/>
          </a:xfrm>
        </p:spPr>
        <p:txBody>
          <a:bodyPr/>
          <a:lstStyle/>
          <a:p>
            <a:pPr marL="0" indent="0">
              <a:buNone/>
            </a:pPr>
            <a:r>
              <a:rPr lang="en-US" sz="2800" b="1" dirty="0"/>
              <a:t>Preparation and Training (cont.) </a:t>
            </a:r>
          </a:p>
          <a:p>
            <a:pPr marL="0" indent="0">
              <a:spcBef>
                <a:spcPts val="400"/>
              </a:spcBef>
              <a:spcAft>
                <a:spcPts val="400"/>
              </a:spcAft>
              <a:buNone/>
            </a:pPr>
            <a:r>
              <a:rPr lang="en-US" sz="2200" b="1" dirty="0"/>
              <a:t>Test Administrators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dirty="0"/>
              <a:t>Test administrators who will be administering a test to students with accommodations must be trained in the use of those accommodations. </a:t>
            </a:r>
          </a:p>
          <a:p>
            <a:pPr>
              <a:spcBef>
                <a:spcPts val="400"/>
              </a:spcBef>
              <a:spcAft>
                <a:spcPts val="400"/>
              </a:spcAft>
            </a:pPr>
            <a:r>
              <a:rPr lang="en-US" sz="2400" dirty="0"/>
              <a:t>Test administrators should refer to the Test Administrator Checklists, located in the manuals, before, during, and after testing.</a:t>
            </a:r>
          </a:p>
          <a:p>
            <a:pPr>
              <a:spcBef>
                <a:spcPts val="400"/>
              </a:spcBef>
              <a:spcAft>
                <a:spcPts val="400"/>
              </a:spcAft>
            </a:pPr>
            <a:r>
              <a:rPr lang="en-US" sz="2400" b="1" dirty="0"/>
              <a:t>Test Administrators must check for and remove all unauthorized visual aids posted in classrooms or affixed to student desks prior to testing. </a:t>
            </a:r>
            <a:endParaRPr lang="en-US" sz="2400" dirty="0"/>
          </a:p>
          <a:p>
            <a:pPr marL="0" indent="0">
              <a:buNone/>
            </a:pPr>
            <a:endParaRPr lang="en-US" sz="2800" b="1"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460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343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1900" dirty="0"/>
              <a:t>Determine your school’s policy for the storage of electronic devices during testing. Before testing begins, test administrators ask students to raise their hands if they have any electronic devices with them. Direct test administrators on what to do if students have electronic devices in their possession before testing begins.</a:t>
            </a:r>
          </a:p>
          <a:p>
            <a:pPr marL="230188" lvl="1" indent="-230188">
              <a:buFont typeface="Arial" panose="020B0604020202020204" pitchFamily="34" charset="0"/>
              <a:buChar char="•"/>
            </a:pPr>
            <a:r>
              <a:rPr lang="en-US" sz="19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1900" dirty="0"/>
              <a:t>Ensure test administrators are aware of how to secure a student’s computer or device during a break. For short breaks (e.g., restroom), it is recommended that a visual block be applied to the student’s computer screen or device. For longer breaks, it is recommended that the student pause the test.</a:t>
            </a:r>
            <a:endParaRPr lang="en-US" sz="19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800" b="1" dirty="0"/>
          </a:p>
          <a:p>
            <a:pPr>
              <a:lnSpc>
                <a:spcPct val="80000"/>
              </a:lnSpc>
              <a:spcBef>
                <a:spcPts val="300"/>
              </a:spcBef>
              <a:spcAft>
                <a:spcPts val="300"/>
              </a:spcAft>
            </a:pPr>
            <a:r>
              <a:rPr lang="en-US" sz="2100" dirty="0"/>
              <a:t>Ensure that all test administrators have active usernames and passwords to log in to TIDE. Test administrators will need access to the </a:t>
            </a:r>
            <a:r>
              <a:rPr lang="en-US" sz="2100" b="1" dirty="0"/>
              <a:t>TA Interface </a:t>
            </a:r>
            <a:r>
              <a:rPr lang="en-US" sz="2100" dirty="0"/>
              <a:t>in TIDE in order to administer tests. </a:t>
            </a:r>
          </a:p>
          <a:p>
            <a:pPr>
              <a:lnSpc>
                <a:spcPct val="80000"/>
              </a:lnSpc>
              <a:spcBef>
                <a:spcPts val="300"/>
              </a:spcBef>
              <a:spcAft>
                <a:spcPts val="300"/>
              </a:spcAft>
            </a:pPr>
            <a:endParaRPr lang="en-US" sz="2100" dirty="0"/>
          </a:p>
          <a:p>
            <a:pPr>
              <a:spcBef>
                <a:spcPts val="300"/>
              </a:spcBef>
              <a:spcAft>
                <a:spcPts val="300"/>
              </a:spcAft>
            </a:pPr>
            <a:r>
              <a:rPr lang="en-US" sz="21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100" dirty="0"/>
          </a:p>
          <a:p>
            <a:pPr>
              <a:spcBef>
                <a:spcPts val="300"/>
              </a:spcBef>
              <a:spcAft>
                <a:spcPts val="300"/>
              </a:spcAft>
            </a:pPr>
            <a:r>
              <a:rPr lang="en-US" sz="2100" b="1" dirty="0"/>
              <a:t>The Florida Education Identifier (FLEID) is now required. </a:t>
            </a:r>
            <a:r>
              <a:rPr lang="en-US" sz="21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88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Technology Coordinator</a:t>
            </a:r>
          </a:p>
          <a:p>
            <a:r>
              <a:rPr lang="en-US" sz="2400" dirty="0"/>
              <a:t>It is important that technology coordinators understand their responsibilities before, during, and after a computer-based test administration. </a:t>
            </a:r>
          </a:p>
          <a:p>
            <a:r>
              <a:rPr lang="en-US" sz="2400"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67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b="1" dirty="0"/>
              <a:t>Assign Test Group Codes and Print </a:t>
            </a:r>
            <a:r>
              <a:rPr lang="en-US" b="1" dirty="0" err="1"/>
              <a:t>PreID</a:t>
            </a:r>
            <a:r>
              <a:rPr lang="en-US" b="1" dirty="0"/>
              <a:t> Labels</a:t>
            </a:r>
          </a:p>
          <a:p>
            <a:pPr>
              <a:spcBef>
                <a:spcPts val="300"/>
              </a:spcBef>
              <a:spcAft>
                <a:spcPts val="300"/>
              </a:spcAft>
            </a:pPr>
            <a:endParaRPr lang="en-US" sz="2200" b="1" dirty="0"/>
          </a:p>
          <a:p>
            <a:pPr>
              <a:spcBef>
                <a:spcPts val="300"/>
              </a:spcBef>
              <a:spcAft>
                <a:spcPts val="300"/>
              </a:spcAft>
            </a:pPr>
            <a:r>
              <a:rPr lang="en-US" sz="2400" b="1" dirty="0"/>
              <a:t>For paper-based tests, </a:t>
            </a:r>
            <a:r>
              <a:rPr lang="en-US" sz="2400" dirty="0"/>
              <a:t>each test administrator must be given one unique four-digit test group code to use in the testing room for each test administered. Each testing room must use a different test group code.</a:t>
            </a:r>
          </a:p>
          <a:p>
            <a:r>
              <a:rPr lang="en-US" sz="2400" dirty="0"/>
              <a:t>Different unique test group codes must be used for make-up sessions.</a:t>
            </a:r>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83086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FLEID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or Test Group Code</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6604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69290BA-F327-4026-839D-C5D12EB03CB4}"/>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29185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495800"/>
          </a:xfrm>
        </p:spPr>
        <p:txBody>
          <a:bodyPr>
            <a:noAutofit/>
          </a:bodyPr>
          <a:lstStyle/>
          <a:p>
            <a:pPr marL="0" lvl="0" indent="115888">
              <a:buNone/>
            </a:pPr>
            <a:r>
              <a:rPr lang="en-US" sz="2700" b="1" dirty="0">
                <a:solidFill>
                  <a:prstClr val="black"/>
                </a:solidFill>
              </a:rPr>
              <a:t>Seating Charts</a:t>
            </a:r>
          </a:p>
          <a:p>
            <a:pPr>
              <a:spcBef>
                <a:spcPts val="300"/>
              </a:spcBef>
              <a:spcAft>
                <a:spcPts val="300"/>
              </a:spcAft>
            </a:pPr>
            <a:r>
              <a:rPr lang="en-US" sz="2400" dirty="0"/>
              <a:t>Test administrators are required to maintain an accurate seating chart for each group of students in their rooms during testing. </a:t>
            </a:r>
          </a:p>
          <a:p>
            <a:pPr>
              <a:spcBef>
                <a:spcPts val="300"/>
              </a:spcBef>
              <a:spcAft>
                <a:spcPts val="300"/>
              </a:spcAft>
            </a:pPr>
            <a:r>
              <a:rPr lang="en-US" sz="2400" dirty="0"/>
              <a:t>Arrows showing the direction the students are facing are now </a:t>
            </a:r>
            <a:r>
              <a:rPr lang="en-US" sz="2400" b="1" dirty="0"/>
              <a:t>REQUIRED</a:t>
            </a:r>
          </a:p>
          <a:p>
            <a:pPr>
              <a:spcBef>
                <a:spcPts val="300"/>
              </a:spcBef>
              <a:spcAft>
                <a:spcPts val="300"/>
              </a:spcAft>
            </a:pPr>
            <a:r>
              <a:rPr lang="en-US" sz="2400" dirty="0"/>
              <a:t>Create a new seating chart if the seating configuration changes during a test session. </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560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Appendix A in each manual 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71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905001"/>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must be maintained at all times.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AA1E51C-E8E0-4DD7-A91F-A32F3D9C19F2}"/>
              </a:ext>
            </a:extLst>
          </p:cNvPr>
          <p:cNvSpPr>
            <a:spLocks noGrp="1"/>
          </p:cNvSpPr>
          <p:nvPr>
            <p:ph idx="1"/>
          </p:nvPr>
        </p:nvSpPr>
        <p:spPr/>
        <p:txBody>
          <a:bodyPr/>
          <a:lstStyle/>
          <a:p>
            <a:pPr marL="0" indent="0">
              <a:spcBef>
                <a:spcPts val="300"/>
              </a:spcBef>
              <a:spcAft>
                <a:spcPts val="300"/>
              </a:spcAft>
              <a:buNone/>
            </a:pPr>
            <a:r>
              <a:rPr lang="en-US" sz="2800" b="1" dirty="0"/>
              <a:t>Distribute Test Materials</a:t>
            </a:r>
          </a:p>
          <a:p>
            <a:pPr marL="0" indent="0">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a:t>
            </a:r>
          </a:p>
          <a:p>
            <a:pPr marL="800100">
              <a:spcBef>
                <a:spcPts val="300"/>
              </a:spcBef>
              <a:spcAft>
                <a:spcPts val="300"/>
              </a:spcAft>
            </a:pPr>
            <a:r>
              <a:rPr lang="en-US" sz="2400" dirty="0"/>
              <a:t>Seating Chart</a:t>
            </a:r>
          </a:p>
          <a:p>
            <a:pPr marL="800100">
              <a:spcBef>
                <a:spcPts val="300"/>
              </a:spcBef>
              <a:spcAft>
                <a:spcPts val="300"/>
              </a:spcAft>
            </a:pPr>
            <a:r>
              <a:rPr lang="en-US" sz="2400" dirty="0"/>
              <a:t>Planning Sheets</a:t>
            </a:r>
          </a:p>
          <a:p>
            <a:pPr marL="800100">
              <a:spcBef>
                <a:spcPts val="300"/>
              </a:spcBef>
              <a:spcAft>
                <a:spcPts val="300"/>
              </a:spcAft>
            </a:pPr>
            <a:r>
              <a:rPr lang="en-US" sz="2400" dirty="0"/>
              <a:t>Test and answer books or special document materials (PBT)</a:t>
            </a:r>
          </a:p>
        </p:txBody>
      </p:sp>
    </p:spTree>
    <p:extLst>
      <p:ext uri="{BB962C8B-B14F-4D97-AF65-F5344CB8AC3E}">
        <p14:creationId xmlns:p14="http://schemas.microsoft.com/office/powerpoint/2010/main" val="365232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55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905000"/>
            <a:ext cx="8889492" cy="3733800"/>
          </a:xfrm>
        </p:spPr>
        <p:txBody>
          <a:bodyPr/>
          <a:lstStyle/>
          <a:p>
            <a:pPr marL="0" indent="0">
              <a:spcBef>
                <a:spcPts val="300"/>
              </a:spcBef>
              <a:spcAft>
                <a:spcPts val="300"/>
              </a:spcAft>
              <a:buNone/>
            </a:pPr>
            <a:r>
              <a:rPr lang="en-US" sz="2800" b="1" dirty="0"/>
              <a:t>Supervise Test Administration and Maintain Test Security</a:t>
            </a:r>
          </a:p>
          <a:p>
            <a:pPr marL="0" indent="0">
              <a:spcBef>
                <a:spcPts val="300"/>
              </a:spcBef>
              <a:spcAft>
                <a:spcPts val="300"/>
              </a:spcAft>
              <a:buNone/>
            </a:pPr>
            <a:endParaRPr lang="en-US" sz="2400" b="1" dirty="0"/>
          </a:p>
          <a:p>
            <a:pPr>
              <a:lnSpc>
                <a:spcPct val="100000"/>
              </a:lnSpc>
              <a:spcBef>
                <a:spcPts val="0"/>
              </a:spcBef>
              <a:spcAft>
                <a:spcPts val="0"/>
              </a:spcAft>
            </a:pPr>
            <a:r>
              <a:rPr lang="en-US" sz="2400" dirty="0"/>
              <a:t>Submit “Re-open a test session” and “Re-open a test” requests in TIDE when necessary.</a:t>
            </a:r>
          </a:p>
          <a:p>
            <a:pPr marL="0" indent="0">
              <a:lnSpc>
                <a:spcPct val="100000"/>
              </a:lnSpc>
              <a:spcBef>
                <a:spcPts val="0"/>
              </a:spcBef>
              <a:spcAft>
                <a:spcPts val="0"/>
              </a:spcAft>
              <a:buNone/>
            </a:pPr>
            <a:endParaRPr lang="en-US" sz="2400" dirty="0"/>
          </a:p>
          <a:p>
            <a:pPr>
              <a:lnSpc>
                <a:spcPct val="100000"/>
              </a:lnSpc>
              <a:spcBef>
                <a:spcPts val="0"/>
              </a:spcBef>
              <a:spcAft>
                <a:spcPts val="0"/>
              </a:spcAft>
            </a:pPr>
            <a:r>
              <a:rPr lang="en-US" sz="2400" dirty="0">
                <a:solidFill>
                  <a:prstClr val="black"/>
                </a:solidFill>
              </a:rPr>
              <a:t>The Invalidations &amp; Requests Summary on the next slide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053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8AF70DF-B19E-45F7-8D03-564DDA1E7780}"/>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500302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lvl="0" indent="0">
              <a:spcBef>
                <a:spcPts val="300"/>
              </a:spcBef>
              <a:spcAft>
                <a:spcPts val="300"/>
              </a:spcAft>
              <a:buNone/>
            </a:pPr>
            <a:r>
              <a:rPr lang="en-US" sz="2800" b="1" dirty="0">
                <a:solidFill>
                  <a:prstClr val="black"/>
                </a:solidFill>
              </a:rPr>
              <a:t>Monitor Student Progress</a:t>
            </a:r>
            <a:endParaRPr lang="en-US" b="1" dirty="0">
              <a:solidFill>
                <a:prstClr val="black"/>
              </a:solidFill>
            </a:endParaRPr>
          </a:p>
          <a:p>
            <a:pPr marL="457200" lvl="1" indent="0">
              <a:lnSpc>
                <a:spcPct val="100000"/>
              </a:lnSpc>
              <a:spcBef>
                <a:spcPts val="0"/>
              </a:spcBef>
              <a:spcAft>
                <a:spcPts val="0"/>
              </a:spcAft>
              <a:buNone/>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endParaRPr lang="en-US" sz="2400" b="1" dirty="0">
              <a:solidFill>
                <a:prstClr val="black"/>
              </a:solidFill>
            </a:endParaRP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138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52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752601"/>
            <a:ext cx="8607582" cy="4419599"/>
          </a:xfrm>
        </p:spPr>
        <p:txBody>
          <a:bodyPr>
            <a:noAutofit/>
          </a:bodyPr>
          <a:lstStyle/>
          <a:p>
            <a:pPr marL="0" lvl="1" indent="0">
              <a:buNone/>
            </a:pPr>
            <a:r>
              <a:rPr lang="en-US" b="1" dirty="0"/>
              <a:t>Update Student Information</a:t>
            </a:r>
          </a:p>
          <a:p>
            <a:pPr marL="0" lvl="1" indent="0">
              <a:buNone/>
            </a:pPr>
            <a:r>
              <a:rPr lang="en-US" sz="2600" dirty="0"/>
              <a:t>If student information is discovered to be incorrect during testing, update the corrected information in TIDE immediately following test administration.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462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sz="4000" dirty="0"/>
              <a:t>Test Administration Resources</a:t>
            </a:r>
          </a:p>
        </p:txBody>
      </p:sp>
      <p:sp>
        <p:nvSpPr>
          <p:cNvPr id="3" name="Content Placeholder 2"/>
          <p:cNvSpPr>
            <a:spLocks noGrp="1"/>
          </p:cNvSpPr>
          <p:nvPr>
            <p:ph idx="1"/>
          </p:nvPr>
        </p:nvSpPr>
        <p:spPr>
          <a:xfrm>
            <a:off x="457200" y="1752601"/>
            <a:ext cx="8001000" cy="4343400"/>
          </a:xfrm>
        </p:spPr>
        <p:txBody>
          <a:bodyPr>
            <a:noAutofit/>
          </a:bodyPr>
          <a:lstStyle/>
          <a:p>
            <a:pPr marL="0" indent="0">
              <a:buNone/>
            </a:pPr>
            <a:r>
              <a:rPr lang="en-US" b="1" dirty="0"/>
              <a:t>IT Department – Technical Support</a:t>
            </a:r>
          </a:p>
          <a:p>
            <a:r>
              <a:rPr lang="en-US" dirty="0"/>
              <a:t>Technical Support for Testing Hotline </a:t>
            </a:r>
          </a:p>
          <a:p>
            <a:pPr marL="457200" lvl="1" indent="0">
              <a:buNone/>
            </a:pPr>
            <a:r>
              <a:rPr lang="en-US" dirty="0"/>
              <a:t>(850) 462-9825</a:t>
            </a:r>
            <a:endParaRPr lang="en-US" b="1"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404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2362200" y="28734"/>
            <a:ext cx="4648199" cy="6836952"/>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8105021-0860-4388-AF2C-3149A9163CC7}"/>
              </a:ext>
            </a:extLst>
          </p:cNvPr>
          <p:cNvPicPr>
            <a:picLocks noChangeAspect="1"/>
          </p:cNvPicPr>
          <p:nvPr/>
        </p:nvPicPr>
        <p:blipFill>
          <a:blip r:embed="rId4"/>
          <a:stretch>
            <a:fillRect/>
          </a:stretch>
        </p:blipFill>
        <p:spPr>
          <a:xfrm>
            <a:off x="228600" y="519037"/>
            <a:ext cx="4229781" cy="5819925"/>
          </a:xfrm>
          <a:prstGeom prst="rect">
            <a:avLst/>
          </a:prstGeom>
          <a:ln>
            <a:solidFill>
              <a:schemeClr val="tx1"/>
            </a:solidFill>
          </a:ln>
        </p:spPr>
      </p:pic>
      <p:pic>
        <p:nvPicPr>
          <p:cNvPr id="8" name="Picture 7">
            <a:extLst>
              <a:ext uri="{FF2B5EF4-FFF2-40B4-BE49-F238E27FC236}">
                <a16:creationId xmlns:a16="http://schemas.microsoft.com/office/drawing/2014/main" id="{9B9B4D59-FFB5-46B1-BF5B-92AC4DF21056}"/>
              </a:ext>
            </a:extLst>
          </p:cNvPr>
          <p:cNvPicPr>
            <a:picLocks noChangeAspect="1"/>
          </p:cNvPicPr>
          <p:nvPr/>
        </p:nvPicPr>
        <p:blipFill>
          <a:blip r:embed="rId5"/>
          <a:stretch>
            <a:fillRect/>
          </a:stretch>
        </p:blipFill>
        <p:spPr>
          <a:xfrm>
            <a:off x="4685621" y="525736"/>
            <a:ext cx="4107254" cy="5798864"/>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D91FFA8-4CBA-4C84-9EE8-CF165A7B8F6C}"/>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81197</TotalTime>
  <Words>3646</Words>
  <Application>Microsoft Office PowerPoint</Application>
  <PresentationFormat>On-screen Show (4:3)</PresentationFormat>
  <Paragraphs>340</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Tahoma</vt:lpstr>
      <vt:lpstr>Office Theme</vt:lpstr>
      <vt:lpstr>Spring 2023 Statewide Assessments Training Materials  Elementary</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Security Policies and Procedures</vt:lpstr>
      <vt:lpstr>Test Invalidation Policies and Procedures</vt:lpstr>
      <vt:lpstr>PowerPoint Presentation</vt:lpstr>
      <vt:lpstr>Test Invalidation Policies and Procedures</vt:lpstr>
      <vt:lpstr>Test Invalidation Policies and Procedures</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Schedule</vt:lpstr>
      <vt:lpstr>Test Administration Schedule</vt:lpstr>
      <vt:lpstr>Test Administration Schedule</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PowerPoint Presentation</vt:lpstr>
      <vt:lpstr>School Assessment Coordinator During Testing</vt:lpstr>
      <vt:lpstr>School Assessment Coordinator After Testing</vt:lpstr>
      <vt:lpstr>School Assessment Coordinator After Testing</vt:lpstr>
      <vt:lpstr>Test Administration Resources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1211</cp:revision>
  <cp:lastPrinted>2023-02-21T15:33:20Z</cp:lastPrinted>
  <dcterms:created xsi:type="dcterms:W3CDTF">2014-12-03T16:33:38Z</dcterms:created>
  <dcterms:modified xsi:type="dcterms:W3CDTF">2023-02-22T16:27:00Z</dcterms:modified>
</cp:coreProperties>
</file>