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xml" ContentType="application/vnd.openxmlformats-officedocument.presentationml.tags+xml"/>
  <Override PartName="/ppt/notesSlides/notesSlide46.xml" ContentType="application/vnd.openxmlformats-officedocument.presentationml.notesSlide+xml"/>
  <Override PartName="/ppt/tags/tag2.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3.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813" r:id="rId5"/>
  </p:sldMasterIdLst>
  <p:notesMasterIdLst>
    <p:notesMasterId r:id="rId93"/>
  </p:notesMasterIdLst>
  <p:handoutMasterIdLst>
    <p:handoutMasterId r:id="rId94"/>
  </p:handoutMasterIdLst>
  <p:sldIdLst>
    <p:sldId id="294" r:id="rId6"/>
    <p:sldId id="424" r:id="rId7"/>
    <p:sldId id="286" r:id="rId8"/>
    <p:sldId id="288" r:id="rId9"/>
    <p:sldId id="322" r:id="rId10"/>
    <p:sldId id="323" r:id="rId11"/>
    <p:sldId id="578" r:id="rId12"/>
    <p:sldId id="672" r:id="rId13"/>
    <p:sldId id="527" r:id="rId14"/>
    <p:sldId id="463" r:id="rId15"/>
    <p:sldId id="486" r:id="rId16"/>
    <p:sldId id="541" r:id="rId17"/>
    <p:sldId id="462" r:id="rId18"/>
    <p:sldId id="604" r:id="rId19"/>
    <p:sldId id="710" r:id="rId20"/>
    <p:sldId id="588" r:id="rId21"/>
    <p:sldId id="611" r:id="rId22"/>
    <p:sldId id="612" r:id="rId23"/>
    <p:sldId id="613" r:id="rId24"/>
    <p:sldId id="614" r:id="rId25"/>
    <p:sldId id="622" r:id="rId26"/>
    <p:sldId id="621" r:id="rId27"/>
    <p:sldId id="623" r:id="rId28"/>
    <p:sldId id="677" r:id="rId29"/>
    <p:sldId id="583" r:id="rId30"/>
    <p:sldId id="626" r:id="rId31"/>
    <p:sldId id="711" r:id="rId32"/>
    <p:sldId id="708" r:id="rId33"/>
    <p:sldId id="709" r:id="rId34"/>
    <p:sldId id="627" r:id="rId35"/>
    <p:sldId id="680" r:id="rId36"/>
    <p:sldId id="681" r:id="rId37"/>
    <p:sldId id="682" r:id="rId38"/>
    <p:sldId id="683" r:id="rId39"/>
    <p:sldId id="684" r:id="rId40"/>
    <p:sldId id="645" r:id="rId41"/>
    <p:sldId id="688" r:id="rId42"/>
    <p:sldId id="689" r:id="rId43"/>
    <p:sldId id="690" r:id="rId44"/>
    <p:sldId id="652" r:id="rId45"/>
    <p:sldId id="651" r:id="rId46"/>
    <p:sldId id="691" r:id="rId47"/>
    <p:sldId id="692" r:id="rId48"/>
    <p:sldId id="693" r:id="rId49"/>
    <p:sldId id="694" r:id="rId50"/>
    <p:sldId id="662" r:id="rId51"/>
    <p:sldId id="695" r:id="rId52"/>
    <p:sldId id="696" r:id="rId53"/>
    <p:sldId id="416" r:id="rId54"/>
    <p:sldId id="715" r:id="rId55"/>
    <p:sldId id="585" r:id="rId56"/>
    <p:sldId id="306" r:id="rId57"/>
    <p:sldId id="308" r:id="rId58"/>
    <p:sldId id="292" r:id="rId59"/>
    <p:sldId id="293" r:id="rId60"/>
    <p:sldId id="417" r:id="rId61"/>
    <p:sldId id="418" r:id="rId62"/>
    <p:sldId id="296" r:id="rId63"/>
    <p:sldId id="297" r:id="rId64"/>
    <p:sldId id="590" r:id="rId65"/>
    <p:sldId id="591" r:id="rId66"/>
    <p:sldId id="592" r:id="rId67"/>
    <p:sldId id="330" r:id="rId68"/>
    <p:sldId id="712" r:id="rId69"/>
    <p:sldId id="332" r:id="rId70"/>
    <p:sldId id="348" r:id="rId71"/>
    <p:sldId id="326" r:id="rId72"/>
    <p:sldId id="321" r:id="rId73"/>
    <p:sldId id="594" r:id="rId74"/>
    <p:sldId id="595" r:id="rId75"/>
    <p:sldId id="596" r:id="rId76"/>
    <p:sldId id="597" r:id="rId77"/>
    <p:sldId id="404" r:id="rId78"/>
    <p:sldId id="329" r:id="rId79"/>
    <p:sldId id="713" r:id="rId80"/>
    <p:sldId id="309" r:id="rId81"/>
    <p:sldId id="328" r:id="rId82"/>
    <p:sldId id="310" r:id="rId83"/>
    <p:sldId id="600" r:id="rId84"/>
    <p:sldId id="601" r:id="rId85"/>
    <p:sldId id="602" r:id="rId86"/>
    <p:sldId id="603" r:id="rId87"/>
    <p:sldId id="714" r:id="rId88"/>
    <p:sldId id="605" r:id="rId89"/>
    <p:sldId id="528" r:id="rId90"/>
    <p:sldId id="704" r:id="rId91"/>
    <p:sldId id="716" r:id="rId92"/>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1951545-4BC8-48F4-8E00-914271EE2F5C}">
          <p14:sldIdLst>
            <p14:sldId id="294"/>
            <p14:sldId id="424"/>
          </p14:sldIdLst>
        </p14:section>
        <p14:section name="Activating Your Account" id="{7FBBED2F-5168-43E1-B9FC-85F9E03B11D8}">
          <p14:sldIdLst>
            <p14:sldId id="286"/>
            <p14:sldId id="288"/>
            <p14:sldId id="322"/>
            <p14:sldId id="323"/>
            <p14:sldId id="578"/>
            <p14:sldId id="672"/>
            <p14:sldId id="527"/>
            <p14:sldId id="463"/>
            <p14:sldId id="486"/>
            <p14:sldId id="541"/>
            <p14:sldId id="462"/>
          </p14:sldIdLst>
        </p14:section>
        <p14:section name="SAC Specific Slides" id="{68C19BBF-6EF1-49D6-95AE-D58BC80D6E37}">
          <p14:sldIdLst>
            <p14:sldId id="604"/>
            <p14:sldId id="710"/>
            <p14:sldId id="588"/>
            <p14:sldId id="611"/>
            <p14:sldId id="612"/>
            <p14:sldId id="613"/>
            <p14:sldId id="614"/>
            <p14:sldId id="622"/>
            <p14:sldId id="621"/>
            <p14:sldId id="623"/>
            <p14:sldId id="677"/>
            <p14:sldId id="583"/>
            <p14:sldId id="626"/>
            <p14:sldId id="711"/>
            <p14:sldId id="708"/>
            <p14:sldId id="709"/>
            <p14:sldId id="627"/>
            <p14:sldId id="680"/>
            <p14:sldId id="681"/>
            <p14:sldId id="682"/>
            <p14:sldId id="683"/>
            <p14:sldId id="684"/>
            <p14:sldId id="645"/>
            <p14:sldId id="688"/>
            <p14:sldId id="689"/>
            <p14:sldId id="690"/>
            <p14:sldId id="652"/>
            <p14:sldId id="651"/>
            <p14:sldId id="691"/>
            <p14:sldId id="692"/>
            <p14:sldId id="693"/>
            <p14:sldId id="694"/>
            <p14:sldId id="662"/>
            <p14:sldId id="695"/>
            <p14:sldId id="696"/>
            <p14:sldId id="416"/>
            <p14:sldId id="715"/>
            <p14:sldId id="585"/>
            <p14:sldId id="306"/>
            <p14:sldId id="308"/>
            <p14:sldId id="292"/>
            <p14:sldId id="293"/>
            <p14:sldId id="417"/>
            <p14:sldId id="418"/>
            <p14:sldId id="296"/>
            <p14:sldId id="297"/>
            <p14:sldId id="590"/>
            <p14:sldId id="591"/>
            <p14:sldId id="592"/>
            <p14:sldId id="330"/>
            <p14:sldId id="712"/>
            <p14:sldId id="332"/>
            <p14:sldId id="348"/>
            <p14:sldId id="326"/>
            <p14:sldId id="321"/>
            <p14:sldId id="594"/>
            <p14:sldId id="595"/>
            <p14:sldId id="596"/>
            <p14:sldId id="597"/>
            <p14:sldId id="404"/>
            <p14:sldId id="329"/>
            <p14:sldId id="713"/>
            <p14:sldId id="309"/>
            <p14:sldId id="328"/>
            <p14:sldId id="310"/>
            <p14:sldId id="600"/>
            <p14:sldId id="601"/>
            <p14:sldId id="602"/>
            <p14:sldId id="603"/>
            <p14:sldId id="714"/>
            <p14:sldId id="605"/>
          </p14:sldIdLst>
        </p14:section>
        <p14:section name="TA Specific Slides" id="{BF2E2A20-AA4C-459D-A928-6F5AE736C8EB}">
          <p14:sldIdLst/>
        </p14:section>
        <p14:section name="Troubleshooting" id="{B58E9B6B-753C-4B28-946A-7E0D2F70FAD5}">
          <p14:sldIdLst>
            <p14:sldId id="528"/>
            <p14:sldId id="704"/>
            <p14:sldId id="716"/>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Cassiday, Daniel" initials="DC" lastIdx="44" clrIdx="8"/>
  <p:cmAuthor id="10" name="Hajara, Debapriya (Diya)" initials="HD(" lastIdx="11" clrIdx="9">
    <p:extLst>
      <p:ext uri="{19B8F6BF-5375-455C-9EA6-DF929625EA0E}">
        <p15:presenceInfo xmlns:p15="http://schemas.microsoft.com/office/powerpoint/2012/main" userId="S-1-5-21-1472932569-214068005-926709054-55701" providerId="AD"/>
      </p:ext>
    </p:extLst>
  </p:cmAuthor>
  <p:cmAuthor id="11" name="Strittmatter, Jennifer" initials="SJ" lastIdx="60" clrIdx="10">
    <p:extLst>
      <p:ext uri="{19B8F6BF-5375-455C-9EA6-DF929625EA0E}">
        <p15:presenceInfo xmlns:p15="http://schemas.microsoft.com/office/powerpoint/2012/main" userId="S-1-5-21-1472932569-214068005-926709054-73878" providerId="AD"/>
      </p:ext>
    </p:extLst>
  </p:cmAuthor>
  <p:cmAuthor id="12" name="Strittmatter, Jennifer" initials="SJ [2]" lastIdx="41" clrIdx="11">
    <p:extLst>
      <p:ext uri="{19B8F6BF-5375-455C-9EA6-DF929625EA0E}">
        <p15:presenceInfo xmlns:p15="http://schemas.microsoft.com/office/powerpoint/2012/main" userId="S::jstrittmatter@air.org::5b890a84-78d8-4fc1-ac1c-46682033f69d" providerId="AD"/>
      </p:ext>
    </p:extLst>
  </p:cmAuthor>
  <p:cmAuthor id="13" name="Cassiday, Daniel" initials="CD" lastIdx="7" clrIdx="12">
    <p:extLst>
      <p:ext uri="{19B8F6BF-5375-455C-9EA6-DF929625EA0E}">
        <p15:presenceInfo xmlns:p15="http://schemas.microsoft.com/office/powerpoint/2012/main" userId="S-1-5-21-1472932569-214068005-926709054-65810" providerId="AD"/>
      </p:ext>
    </p:extLst>
  </p:cmAuthor>
  <p:cmAuthor id="14" name="Hannah Hattamer" initials="HH" lastIdx="34" clrIdx="13">
    <p:extLst>
      <p:ext uri="{19B8F6BF-5375-455C-9EA6-DF929625EA0E}">
        <p15:presenceInfo xmlns:p15="http://schemas.microsoft.com/office/powerpoint/2012/main" userId="S::hannah.hattamer@cambiumassessment.com::081f2ea5-9ee1-4d65-901b-dad6708754cd" providerId="AD"/>
      </p:ext>
    </p:extLst>
  </p:cmAuthor>
  <p:cmAuthor id="15" name="Caitlin Stewart" initials="CS" lastIdx="92" clrIdx="14">
    <p:extLst>
      <p:ext uri="{19B8F6BF-5375-455C-9EA6-DF929625EA0E}">
        <p15:presenceInfo xmlns:p15="http://schemas.microsoft.com/office/powerpoint/2012/main" userId="S::caitlin.stewart@cambiumassessment.com::f2984eef-9069-4b35-ba43-945a391c28ec" providerId="AD"/>
      </p:ext>
    </p:extLst>
  </p:cmAuthor>
  <p:cmAuthor id="16" name="Danni Greenberg" initials="DG" lastIdx="5" clrIdx="15">
    <p:extLst>
      <p:ext uri="{19B8F6BF-5375-455C-9EA6-DF929625EA0E}">
        <p15:presenceInfo xmlns:p15="http://schemas.microsoft.com/office/powerpoint/2012/main" userId="S::danni.greenberg@cambiumassessment.com::a1915643-70e1-4689-b088-0a698f137c95" providerId="AD"/>
      </p:ext>
    </p:extLst>
  </p:cmAuthor>
  <p:cmAuthor id="17" name="jenny.black@fldoe.org" initials="je" lastIdx="6" clrIdx="16">
    <p:extLst>
      <p:ext uri="{19B8F6BF-5375-455C-9EA6-DF929625EA0E}">
        <p15:presenceInfo xmlns:p15="http://schemas.microsoft.com/office/powerpoint/2012/main" userId="S::urn:spo:guest#jenny.black@fldoe.org::" providerId="AD"/>
      </p:ext>
    </p:extLst>
  </p:cmAuthor>
  <p:cmAuthor id="18" name="joshua.kendrick@fldoe.org" initials="jo" lastIdx="9" clrIdx="17">
    <p:extLst>
      <p:ext uri="{19B8F6BF-5375-455C-9EA6-DF929625EA0E}">
        <p15:presenceInfo xmlns:p15="http://schemas.microsoft.com/office/powerpoint/2012/main" userId="S::urn:spo:guest#joshua.kendrick@fldoe.org::"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8FD"/>
    <a:srgbClr val="178C56"/>
    <a:srgbClr val="FFFFFF"/>
    <a:srgbClr val="EEF5F7"/>
    <a:srgbClr val="EFF8FD"/>
    <a:srgbClr val="118851"/>
    <a:srgbClr val="BFBFBF"/>
    <a:srgbClr val="043364"/>
    <a:srgbClr val="53565A"/>
    <a:srgbClr val="2C9E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96" y="636"/>
      </p:cViewPr>
      <p:guideLst>
        <p:guide orient="horz" pos="384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a:latin typeface="Calibri" panose="020F0502020204030204" pitchFamily="34" charset="0"/>
              </a:rPr>
              <a:t>(added from Insert tab, Header &amp; Footer icon, Fixed Date and time)  1/23/2018</a:t>
            </a:r>
            <a:endParaRPr lang="en-US" sz="100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a:latin typeface="Calibri" panose="020F0502020204030204" pitchFamily="34" charset="0"/>
              </a:rPr>
              <a:t>Presentation Title (added from Insert tab, Header &amp; Footer icon)</a:t>
            </a:r>
            <a:endParaRPr lang="en-US" sz="100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DoNotReply@cambiumassessment.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Welcome to the online training module for the Test Information Distribution Engine, also known as TIDE. This training module includes many examples of TIDE’s features. The TIDE User Guide on the portal has additional information about features in TIDE.</a:t>
            </a:r>
          </a:p>
          <a:p>
            <a:endParaRPr lang="en-US"/>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p>
        </p:txBody>
      </p:sp>
      <p:sp>
        <p:nvSpPr>
          <p:cNvPr id="11" name="Slide Image Placeholder 10">
            <a:extLst>
              <a:ext uri="{FF2B5EF4-FFF2-40B4-BE49-F238E27FC236}">
                <a16:creationId xmlns:a16="http://schemas.microsoft.com/office/drawing/2014/main" id="{7BBB0B8B-F015-42ED-B71A-EF1B41D5F87C}"/>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you enter any task page, a navigation toolbar appears at the top of the page. This toolbar allows you to access each task and action that was available on the dashboard. To view the task menus for a particular TIDE category, click the icon for that category above the toolbar.</a:t>
            </a:r>
          </a:p>
          <a:p>
            <a:endParaRPr lang="en-US" dirty="0"/>
          </a:p>
          <a:p>
            <a:r>
              <a:rPr lang="en-US" dirty="0"/>
              <a:t>Some pages in TIDE are divided into multiple panels. Each panel contains a group of related settings and fields that you can edit. You can click the minus sign in the upper-left corner of a panel to collapse it or click the plus sign in a collapsed panel to expand it. Additionally, a floating Go to section toolbar appears on the left side of each page with multiple panels. This toolbar includes a numbered button for each panel in the form. You can hover over a button to display the label of the associated panel and click the button to jump to that panel.</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10</a:t>
            </a:fld>
            <a:endParaRPr lang="en-US"/>
          </a:p>
        </p:txBody>
      </p:sp>
      <p:sp>
        <p:nvSpPr>
          <p:cNvPr id="7" name="Slide Image Placeholder 6">
            <a:extLst>
              <a:ext uri="{FF2B5EF4-FFF2-40B4-BE49-F238E27FC236}">
                <a16:creationId xmlns:a16="http://schemas.microsoft.com/office/drawing/2014/main" id="{1D1A5442-B72B-4C66-8BF6-360D9C07CEC0}"/>
              </a:ext>
            </a:extLst>
          </p:cNvPr>
          <p:cNvSpPr>
            <a:spLocks noGrp="1" noRot="1" noChangeAspect="1"/>
          </p:cNvSpPr>
          <p:nvPr>
            <p:ph type="sldImg"/>
          </p:nvPr>
        </p:nvSpPr>
        <p:spPr/>
      </p:sp>
    </p:spTree>
    <p:extLst>
      <p:ext uri="{BB962C8B-B14F-4D97-AF65-F5344CB8AC3E}">
        <p14:creationId xmlns:p14="http://schemas.microsoft.com/office/powerpoint/2010/main" val="1444313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Most pages in TIDE have help text that describes the page and how to use it. To show or hide help text on a page, click the green more info link under the page title.</a:t>
            </a:r>
          </a:p>
          <a:p>
            <a:endParaRPr lang="en-US" dirty="0"/>
          </a:p>
          <a:p>
            <a:r>
              <a:rPr lang="en-US" dirty="0"/>
              <a:t>To read more-detailed information about the page that you are currently viewing, click the Help button in the banner.</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11</a:t>
            </a:fld>
            <a:endParaRPr lang="en-US"/>
          </a:p>
        </p:txBody>
      </p:sp>
      <p:sp>
        <p:nvSpPr>
          <p:cNvPr id="7" name="Slide Image Placeholder 6">
            <a:extLst>
              <a:ext uri="{FF2B5EF4-FFF2-40B4-BE49-F238E27FC236}">
                <a16:creationId xmlns:a16="http://schemas.microsoft.com/office/drawing/2014/main" id="{0FFCE856-2B39-4573-A86F-6189FAAF4246}"/>
              </a:ext>
            </a:extLst>
          </p:cNvPr>
          <p:cNvSpPr>
            <a:spLocks noGrp="1" noRot="1" noChangeAspect="1"/>
          </p:cNvSpPr>
          <p:nvPr>
            <p:ph type="sldImg"/>
          </p:nvPr>
        </p:nvSpPr>
        <p:spPr/>
      </p:sp>
    </p:spTree>
    <p:extLst>
      <p:ext uri="{BB962C8B-B14F-4D97-AF65-F5344CB8AC3E}">
        <p14:creationId xmlns:p14="http://schemas.microsoft.com/office/powerpoint/2010/main" val="144431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quickly search for a user or student to view or edit, enter the user’s email address or student’s FLEID in the search box. Then, click the magnifying glass to the right of the search box. </a:t>
            </a:r>
          </a:p>
          <a:p>
            <a:endParaRPr lang="en-US" dirty="0"/>
          </a:p>
          <a:p>
            <a:r>
              <a:rPr lang="en-US" dirty="0"/>
              <a:t>If you are searching for a user to view or edit, the View/Edit User form will appear. If you are searching for a student to view or edit, the View/Edit Student form will appear. </a:t>
            </a:r>
          </a:p>
          <a:p>
            <a:endParaRPr lang="en-US" dirty="0"/>
          </a:p>
          <a:p>
            <a:r>
              <a:rPr lang="en-US" dirty="0"/>
              <a:t>When you are finished viewing/editing a student or user, click the Save button. </a:t>
            </a:r>
          </a:p>
        </p:txBody>
      </p:sp>
      <p:sp>
        <p:nvSpPr>
          <p:cNvPr id="4" name="Slide Number Placeholder 3"/>
          <p:cNvSpPr>
            <a:spLocks noGrp="1"/>
          </p:cNvSpPr>
          <p:nvPr>
            <p:ph type="sldNum" sz="quarter" idx="5"/>
          </p:nvPr>
        </p:nvSpPr>
        <p:spPr/>
        <p:txBody>
          <a:bodyPr/>
          <a:lstStyle/>
          <a:p>
            <a:fld id="{DBA2C2E2-0E08-480B-A22D-C2F2EBF6A27D}" type="slidenum">
              <a:rPr lang="en-US" smtClean="0"/>
              <a:pPr/>
              <a:t>12</a:t>
            </a:fld>
            <a:endParaRPr lang="en-US"/>
          </a:p>
        </p:txBody>
      </p:sp>
      <p:sp>
        <p:nvSpPr>
          <p:cNvPr id="7" name="Slide Image Placeholder 6">
            <a:extLst>
              <a:ext uri="{FF2B5EF4-FFF2-40B4-BE49-F238E27FC236}">
                <a16:creationId xmlns:a16="http://schemas.microsoft.com/office/drawing/2014/main" id="{20E1CBEC-AE5E-4610-BE34-E5D3E226972F}"/>
              </a:ext>
            </a:extLst>
          </p:cNvPr>
          <p:cNvSpPr>
            <a:spLocks noGrp="1" noRot="1" noChangeAspect="1"/>
          </p:cNvSpPr>
          <p:nvPr>
            <p:ph type="sldImg"/>
          </p:nvPr>
        </p:nvSpPr>
        <p:spPr/>
      </p:sp>
    </p:spTree>
    <p:extLst>
      <p:ext uri="{BB962C8B-B14F-4D97-AF65-F5344CB8AC3E}">
        <p14:creationId xmlns:p14="http://schemas.microsoft.com/office/powerpoint/2010/main" val="2817249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Your TIDE account is assigned a role, and that role has certain permissions. This table gives the permissions associated with some TIDE roles. For example, a district-level user may be able to perform tasks that are not available to a Test Administrator user.</a:t>
            </a:r>
          </a:p>
          <a:p>
            <a:endParaRPr lang="en-US"/>
          </a:p>
          <a:p>
            <a:r>
              <a:rPr lang="en-US"/>
              <a:t>Permissions also limit the scope of data access. A district-level user can work with data pertaining to that district, a school-level user can work with data pertaining to that school and a test administrator can access data pertaining to their students.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13</a:t>
            </a:fld>
            <a:endParaRPr lang="en-US"/>
          </a:p>
        </p:txBody>
      </p:sp>
      <p:sp>
        <p:nvSpPr>
          <p:cNvPr id="7" name="Slide Image Placeholder 6">
            <a:extLst>
              <a:ext uri="{FF2B5EF4-FFF2-40B4-BE49-F238E27FC236}">
                <a16:creationId xmlns:a16="http://schemas.microsoft.com/office/drawing/2014/main" id="{43A893B0-ABC1-478C-B4B6-DA2C01927D94}"/>
              </a:ext>
            </a:extLst>
          </p:cNvPr>
          <p:cNvSpPr>
            <a:spLocks noGrp="1" noRot="1" noChangeAspect="1"/>
          </p:cNvSpPr>
          <p:nvPr>
            <p:ph type="sldImg"/>
          </p:nvPr>
        </p:nvSpPr>
        <p:spPr/>
      </p:sp>
    </p:spTree>
    <p:extLst>
      <p:ext uri="{BB962C8B-B14F-4D97-AF65-F5344CB8AC3E}">
        <p14:creationId xmlns:p14="http://schemas.microsoft.com/office/powerpoint/2010/main" val="3162549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Welcome to the online training module for the Test Information Distribution Engine, also known as TIDE. This portion of the training module includes many examples of TIDE’s features that a School Assessment Coordinator will see. The TIDE User Guide on the portal has additional information about features in TIDE.</a:t>
            </a:r>
          </a:p>
          <a:p>
            <a:endParaRPr lang="en-US"/>
          </a:p>
        </p:txBody>
      </p:sp>
      <p:sp>
        <p:nvSpPr>
          <p:cNvPr id="4" name="Slide Number Placeholder 3"/>
          <p:cNvSpPr>
            <a:spLocks noGrp="1"/>
          </p:cNvSpPr>
          <p:nvPr>
            <p:ph type="sldNum" sz="quarter" idx="10"/>
          </p:nvPr>
        </p:nvSpPr>
        <p:spPr/>
        <p:txBody>
          <a:bodyPr/>
          <a:lstStyle/>
          <a:p>
            <a:fld id="{B54DC83E-89B8-4806-9A94-7D2BAA520DC6}" type="slidenum">
              <a:rPr lang="en-US" smtClean="0"/>
              <a:pPr/>
              <a:t>14</a:t>
            </a:fld>
            <a:endParaRPr lang="en-US"/>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p>
        </p:txBody>
      </p:sp>
      <p:sp>
        <p:nvSpPr>
          <p:cNvPr id="11" name="Slide Image Placeholder 10">
            <a:extLst>
              <a:ext uri="{FF2B5EF4-FFF2-40B4-BE49-F238E27FC236}">
                <a16:creationId xmlns:a16="http://schemas.microsoft.com/office/drawing/2014/main" id="{7BBB0B8B-F015-42ED-B71A-EF1B41D5F87C}"/>
              </a:ext>
            </a:extLst>
          </p:cNvPr>
          <p:cNvSpPr>
            <a:spLocks noGrp="1" noRot="1" noChangeAspect="1"/>
          </p:cNvSpPr>
          <p:nvPr>
            <p:ph type="sldImg"/>
          </p:nvPr>
        </p:nvSpPr>
        <p:spPr/>
      </p:sp>
    </p:spTree>
    <p:extLst>
      <p:ext uri="{BB962C8B-B14F-4D97-AF65-F5344CB8AC3E}">
        <p14:creationId xmlns:p14="http://schemas.microsoft.com/office/powerpoint/2010/main" val="1423856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542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A89D2792-5275-4C39-A12F-D48DC13625F3}" type="slidenum">
              <a:rPr lang="en-US" altLang="en-US" smtClean="0"/>
              <a:pPr/>
              <a:t>16</a:t>
            </a:fld>
            <a:endParaRPr lang="en-US" altLang="en-US"/>
          </a:p>
        </p:txBody>
      </p:sp>
      <p:sp>
        <p:nvSpPr>
          <p:cNvPr id="5" name="Slide Image Placeholder 4">
            <a:extLst>
              <a:ext uri="{FF2B5EF4-FFF2-40B4-BE49-F238E27FC236}">
                <a16:creationId xmlns:a16="http://schemas.microsoft.com/office/drawing/2014/main" id="{505FB2C9-20D2-4184-8BD1-5313638CECBD}"/>
              </a:ext>
            </a:extLst>
          </p:cNvPr>
          <p:cNvSpPr>
            <a:spLocks noGrp="1" noRot="1" noChangeAspect="1"/>
          </p:cNvSpPr>
          <p:nvPr>
            <p:ph type="sldImg"/>
          </p:nvPr>
        </p:nvSpPr>
        <p:spPr/>
      </p:sp>
    </p:spTree>
    <p:extLst>
      <p:ext uri="{BB962C8B-B14F-4D97-AF65-F5344CB8AC3E}">
        <p14:creationId xmlns:p14="http://schemas.microsoft.com/office/powerpoint/2010/main" val="4089698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TIDE home page appears after you log in. The home page is designed to reflect the stages of the testing process. Each of TIDE’s three sections lists menus for the tasks available in that section. For example, the Users menu contains options for adding users; viewing, editing, or exporting users; and uploading users. To expand a task menu and view its set of related tasks, click the down arrow on the end of that menu. To perform a task, click the name of that task listed in the menu.</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a:p>
        </p:txBody>
      </p:sp>
    </p:spTree>
    <p:extLst>
      <p:ext uri="{BB962C8B-B14F-4D97-AF65-F5344CB8AC3E}">
        <p14:creationId xmlns:p14="http://schemas.microsoft.com/office/powerpoint/2010/main" val="2807272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Tasks in the Preparing for Testing section are typically performed before testing begins. This category includes tasks for managing records for users, students, test settings, and rosters. </a:t>
            </a:r>
          </a:p>
          <a:p>
            <a:endParaRPr lang="en-US"/>
          </a:p>
          <a:p>
            <a:r>
              <a:rPr lang="en-US"/>
              <a:t>TIDE can group students into rosters. A roster is a collection of students who are assigned to a specific teacher. Once scores are calculated, school users can view student performance for their school or by roster.</a:t>
            </a:r>
            <a:endParaRPr lang="en-US">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a:p>
        </p:txBody>
      </p:sp>
    </p:spTree>
    <p:extLst>
      <p:ext uri="{BB962C8B-B14F-4D97-AF65-F5344CB8AC3E}">
        <p14:creationId xmlns:p14="http://schemas.microsoft.com/office/powerpoint/2010/main" val="171659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595959"/>
                </a:solidFill>
                <a:effectLst/>
                <a:latin typeface="Calibri" panose="020F0502020204030204" pitchFamily="34" charset="0"/>
              </a:rPr>
              <a:t>Tasks in the Administering Tests section are typically performed during the test window.</a:t>
            </a:r>
            <a:r>
              <a:rPr lang="en-US" sz="1800" b="0" i="0">
                <a:solidFill>
                  <a:srgbClr val="444444"/>
                </a:solidFill>
                <a:effectLst/>
                <a:latin typeface="Calibri" panose="020F0502020204030204" pitchFamily="34" charset="0"/>
              </a:rPr>
              <a:t>​</a:t>
            </a:r>
            <a:br>
              <a:rPr lang="en-US" sz="1800" b="0" i="0">
                <a:solidFill>
                  <a:srgbClr val="444444"/>
                </a:solidFill>
                <a:effectLst/>
                <a:latin typeface="Calibri" panose="020F0502020204030204" pitchFamily="34" charset="0"/>
              </a:rPr>
            </a:b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595959"/>
                </a:solidFill>
                <a:effectLst/>
                <a:latin typeface="Calibri" panose="020F0502020204030204" pitchFamily="34" charset="0"/>
              </a:rPr>
              <a:t>School assessment coordinators may use TIDE to print test tickets and PreID labels, create/view invalidations and requests, and monitor test progress.</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19</a:t>
            </a:fld>
            <a:endParaRPr lang="en-US"/>
          </a:p>
        </p:txBody>
      </p:sp>
    </p:spTree>
    <p:extLst>
      <p:ext uri="{BB962C8B-B14F-4D97-AF65-F5344CB8AC3E}">
        <p14:creationId xmlns:p14="http://schemas.microsoft.com/office/powerpoint/2010/main" val="717543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defRPr/>
            </a:pPr>
            <a:r>
              <a:rPr lang="en-US" sz="1800" b="0" i="0" u="none" strike="noStrike">
                <a:solidFill>
                  <a:srgbClr val="595959"/>
                </a:solidFill>
                <a:effectLst/>
                <a:cs typeface="Calibri"/>
              </a:rPr>
              <a:t>In the After Testing section, you can </a:t>
            </a:r>
            <a:r>
              <a:rPr lang="en-US" sz="1800">
                <a:solidFill>
                  <a:srgbClr val="595959"/>
                </a:solidFill>
                <a:cs typeface="Calibri"/>
              </a:rPr>
              <a:t>get</a:t>
            </a:r>
            <a:r>
              <a:rPr lang="en-US" sz="1800" b="0" i="0" u="none" strike="noStrike">
                <a:solidFill>
                  <a:srgbClr val="595959"/>
                </a:solidFill>
                <a:effectLst/>
                <a:cs typeface="Calibri"/>
              </a:rPr>
              <a:t> access </a:t>
            </a:r>
            <a:r>
              <a:rPr lang="en-US" sz="1800">
                <a:solidFill>
                  <a:srgbClr val="595959"/>
                </a:solidFill>
                <a:cs typeface="Calibri"/>
              </a:rPr>
              <a:t>to test</a:t>
            </a:r>
            <a:r>
              <a:rPr lang="en-US" sz="1800" b="0" i="0" u="none" strike="noStrike">
                <a:solidFill>
                  <a:srgbClr val="595959"/>
                </a:solidFill>
                <a:effectLst/>
                <a:cs typeface="Calibri"/>
              </a:rPr>
              <a:t> completion rates and get Family Portal access</a:t>
            </a:r>
            <a:r>
              <a:rPr lang="en-US" sz="1800">
                <a:solidFill>
                  <a:srgbClr val="595959"/>
                </a:solidFill>
                <a:cs typeface="Calibri"/>
              </a:rPr>
              <a:t> codes</a:t>
            </a:r>
            <a:r>
              <a:rPr lang="en-US" sz="1800" b="0" i="0" u="none" strike="noStrike">
                <a:solidFill>
                  <a:srgbClr val="595959"/>
                </a:solidFill>
                <a:effectLst/>
                <a:cs typeface="Calibri"/>
              </a:rPr>
              <a:t>.</a:t>
            </a:r>
            <a:r>
              <a:rPr lang="en-US" sz="1800">
                <a:solidFill>
                  <a:srgbClr val="595959"/>
                </a:solidFill>
                <a:cs typeface="Calibri"/>
              </a:rPr>
              <a:t> </a:t>
            </a:r>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a:p>
        </p:txBody>
      </p:sp>
    </p:spTree>
    <p:extLst>
      <p:ext uri="{BB962C8B-B14F-4D97-AF65-F5344CB8AC3E}">
        <p14:creationId xmlns:p14="http://schemas.microsoft.com/office/powerpoint/2010/main" val="144573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a:t>This presentation will address numerous topics in TIDE, including tasks that typically take place while preparing for testing, during test administration, and after testing has concluded.</a:t>
            </a:r>
          </a:p>
          <a:p>
            <a:endParaRPr lang="en-US" altLang="en-US"/>
          </a:p>
          <a:p>
            <a:pPr>
              <a:defRPr/>
            </a:pPr>
            <a:r>
              <a:rPr lang="en-US" sz="1200" kern="1200">
                <a:solidFill>
                  <a:schemeClr val="tx1"/>
                </a:solidFill>
                <a:effectLst/>
                <a:latin typeface="Calibri"/>
                <a:ea typeface="+mn-ea"/>
                <a:cs typeface="+mn-cs"/>
              </a:rPr>
              <a:t>At its core, TIDE is a registration system for users who will access CAI systems and students who will take CAI tests. Users of all CAI systems must be added to TIDE before they can access any CAI system. Students must be added to TIDE before they can test in TDS. Rosters must be added in TIDE so FAST Reporting can display scores at the classroom, school, district, and state level. Depending on the role of the user in TIDE, before/during testing, users can print test tickets, place additional orders, view order history/summary, manage invalidation requests, and monitor test progress. After testing, TIDE users can clean up data and track returns of paper testing materials</a:t>
            </a:r>
            <a:r>
              <a:rPr lang="en-US"/>
              <a:t>, find test completion rates and get Family Portal access.</a:t>
            </a:r>
            <a:endParaRPr lang="en-US" sz="1200" kern="1200">
              <a:solidFill>
                <a:schemeClr val="tx1"/>
              </a:solidFill>
              <a:effectLst/>
              <a:latin typeface="Calibri"/>
              <a:cs typeface="Calibri"/>
            </a:endParaRPr>
          </a:p>
          <a:p>
            <a:endParaRPr lang="en-US" altLang="en-US"/>
          </a:p>
        </p:txBody>
      </p:sp>
      <p:sp>
        <p:nvSpPr>
          <p:cNvPr id="4" name="Slide Number Placeholder 3"/>
          <p:cNvSpPr>
            <a:spLocks noGrp="1"/>
          </p:cNvSpPr>
          <p:nvPr>
            <p:ph type="sldNum" sz="quarter" idx="10"/>
          </p:nvPr>
        </p:nvSpPr>
        <p:spPr/>
        <p:txBody>
          <a:bodyPr/>
          <a:lstStyle/>
          <a:p>
            <a:fld id="{DBA2C2E2-0E08-480B-A22D-C2F2EBF6A27D}" type="slidenum">
              <a:rPr lang="en-US" smtClean="0"/>
              <a:pPr/>
              <a:t>2</a:t>
            </a:fld>
            <a:endParaRPr lang="en-US"/>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949262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a:t>Records for users, students, and rosters must be added to TIDE and kept up to date for the testing process to flow properly. Users not added to TIDE will not have access to any CAI systems, students who are not added will be unable to test, and rosters not added will not be available in the Reporting System. The process for adding and modifying records are similar for users, students, and rosters. This next section of the module will walk you through how to add records one at a time, how to modify records one at a time, and how to add or modify multiple records at once. </a:t>
            </a:r>
          </a:p>
          <a:p>
            <a:endParaRPr lang="en-US" altLang="en-US"/>
          </a:p>
        </p:txBody>
      </p:sp>
      <p:sp>
        <p:nvSpPr>
          <p:cNvPr id="4" name="Slide Number Placeholder 3"/>
          <p:cNvSpPr>
            <a:spLocks noGrp="1"/>
          </p:cNvSpPr>
          <p:nvPr>
            <p:ph type="sldNum" sz="quarter" idx="10"/>
          </p:nvPr>
        </p:nvSpPr>
        <p:spPr/>
        <p:txBody>
          <a:bodyPr/>
          <a:lstStyle/>
          <a:p>
            <a:fld id="{DBA2C2E2-0E08-480B-A22D-C2F2EBF6A27D}" type="slidenum">
              <a:rPr lang="en-US" smtClean="0"/>
              <a:pPr/>
              <a:t>21</a:t>
            </a:fld>
            <a:endParaRPr lang="en-US"/>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3085291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a:t>To add records one at a time, start on the TIDE home page. In the </a:t>
            </a:r>
            <a:r>
              <a:rPr lang="en-US" altLang="en-US" i="1"/>
              <a:t>Preparing for Testing </a:t>
            </a:r>
            <a:r>
              <a:rPr lang="en-US" altLang="en-US"/>
              <a:t>section, choose the task for which you want to add a new record: users, students, or rosters, then click </a:t>
            </a:r>
            <a:r>
              <a:rPr lang="en-US" altLang="en-US" i="1"/>
              <a:t>add</a:t>
            </a:r>
            <a:r>
              <a:rPr lang="en-US" altLang="en-US"/>
              <a:t>.</a:t>
            </a:r>
          </a:p>
          <a:p>
            <a:endParaRPr lang="en-US" altLang="en-US"/>
          </a:p>
          <a:p>
            <a:r>
              <a:rPr lang="en-US" altLang="en-US"/>
              <a:t>On the following page, fill out the information, verify its accuracy, and select </a:t>
            </a:r>
            <a:r>
              <a:rPr lang="en-US" altLang="en-US" i="1"/>
              <a:t>Save</a:t>
            </a:r>
            <a:r>
              <a:rPr lang="en-US" altLang="en-US"/>
              <a:t>.</a:t>
            </a:r>
          </a:p>
          <a:p>
            <a:endParaRPr lang="en-US" altLang="en-US"/>
          </a:p>
        </p:txBody>
      </p:sp>
      <p:sp>
        <p:nvSpPr>
          <p:cNvPr id="4" name="Slide Number Placeholder 3"/>
          <p:cNvSpPr>
            <a:spLocks noGrp="1"/>
          </p:cNvSpPr>
          <p:nvPr>
            <p:ph type="sldNum" sz="quarter" idx="10"/>
          </p:nvPr>
        </p:nvSpPr>
        <p:spPr/>
        <p:txBody>
          <a:bodyPr/>
          <a:lstStyle/>
          <a:p>
            <a:fld id="{DBA2C2E2-0E08-480B-A22D-C2F2EBF6A27D}" type="slidenum">
              <a:rPr lang="en-US" smtClean="0"/>
              <a:pPr/>
              <a:t>22</a:t>
            </a:fld>
            <a:endParaRPr lang="en-US"/>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2771771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a:t>When adding users one at a time, enter the email address for the user you want to add. Click + Add user or add roles to user with this email. If the email exists, then options will be available to add multiple roles for the user. </a:t>
            </a:r>
          </a:p>
          <a:p>
            <a:endParaRPr lang="en-US" altLang="en-US"/>
          </a:p>
          <a:p>
            <a:r>
              <a:rPr lang="en-US" altLang="en-US"/>
              <a:t>The new user’s email address will serve as his or her username when he or she logs in to any Cambium Assessment system. </a:t>
            </a:r>
            <a:r>
              <a:rPr lang="en-US" sz="1200" kern="1200">
                <a:solidFill>
                  <a:schemeClr val="tx1"/>
                </a:solidFill>
                <a:effectLst/>
                <a:latin typeface="Calibri"/>
                <a:ea typeface="+mn-ea"/>
                <a:cs typeface="+mn-cs"/>
              </a:rPr>
              <a:t>The new users you add will receive an activation email from </a:t>
            </a:r>
            <a:r>
              <a:rPr lang="en-US" sz="1200" u="sng" kern="1200">
                <a:solidFill>
                  <a:schemeClr val="tx1"/>
                </a:solidFill>
                <a:effectLst/>
                <a:latin typeface="Calibri"/>
                <a:ea typeface="+mn-ea"/>
                <a:cs typeface="+mn-cs"/>
                <a:hlinkClick r:id="rId3"/>
              </a:rPr>
              <a:t>DoNotReply@cambiumassessment.com</a:t>
            </a:r>
            <a:r>
              <a:rPr lang="en-US" sz="1200" u="sng" kern="1200">
                <a:solidFill>
                  <a:schemeClr val="tx1"/>
                </a:solidFill>
                <a:effectLst/>
                <a:latin typeface="Calibri"/>
                <a:ea typeface="+mn-ea"/>
                <a:cs typeface="+mn-cs"/>
              </a:rPr>
              <a:t>. </a:t>
            </a:r>
            <a:endParaRPr lang="en-US" altLang="en-US"/>
          </a:p>
          <a:p>
            <a:endParaRPr lang="en-US" altLang="en-US"/>
          </a:p>
          <a:p>
            <a:endParaRPr lang="en-US" altLang="en-US"/>
          </a:p>
        </p:txBody>
      </p:sp>
      <p:sp>
        <p:nvSpPr>
          <p:cNvPr id="4" name="Slide Number Placeholder 3"/>
          <p:cNvSpPr>
            <a:spLocks noGrp="1"/>
          </p:cNvSpPr>
          <p:nvPr>
            <p:ph type="sldNum" sz="quarter" idx="10"/>
          </p:nvPr>
        </p:nvSpPr>
        <p:spPr/>
        <p:txBody>
          <a:bodyPr/>
          <a:lstStyle/>
          <a:p>
            <a:fld id="{DBA2C2E2-0E08-480B-A22D-C2F2EBF6A27D}" type="slidenum">
              <a:rPr lang="en-US" smtClean="0"/>
              <a:pPr/>
              <a:t>23</a:t>
            </a:fld>
            <a:endParaRPr lang="en-US"/>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1393060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defRPr/>
            </a:pPr>
            <a:r>
              <a:rPr lang="en-US" altLang="en-US" dirty="0"/>
              <a:t>When adding students one at a time, begin by adding information to the Student Demographics panel. The fields marked with an asterisk are mandatory. The FLEID and student name you enter must match a student who already exists in Florida's enrollment system. This page contains additional panels including Race and Ethnicity, and Additional Information where you will indicate test eligibility and/or accommodations. Complete the required information in all panels and click Save. </a:t>
            </a:r>
          </a:p>
          <a:p>
            <a:endParaRPr lang="en-US" altLang="en-US" dirty="0"/>
          </a:p>
          <a:p>
            <a:endParaRPr lang="en-US" altLang="en-US" dirty="0"/>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24</a:t>
            </a:fld>
            <a:endParaRPr lang="en-US"/>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3202864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Add Roster page contains two panels, a Search for Students to Add to the Roster panel and an Add Students to the Roster panel.  </a:t>
            </a:r>
          </a:p>
          <a:p>
            <a:endParaRPr lang="en-US"/>
          </a:p>
          <a:p>
            <a:r>
              <a:rPr lang="en-US"/>
              <a:t>To search for students, complete the fields under the Search for Students to Add to the Roster panel.  The fields marked with an asterisk are mandatory. You can further refine your search by selecting criteria under the Advanced Search section. </a:t>
            </a:r>
          </a:p>
          <a:p>
            <a:endParaRPr lang="en-US"/>
          </a:p>
          <a:p>
            <a:r>
              <a:rPr lang="en-US"/>
              <a:t>Refine the list of available students by completing the fields in the Add Students to the Roster panel. To display current students only, click the Current Students radio button. To display current and past students, click the Current and Past Students radio button. Then click Search.</a:t>
            </a:r>
          </a:p>
          <a:p>
            <a:endParaRPr lang="en-US" altLang="en-US"/>
          </a:p>
        </p:txBody>
      </p:sp>
      <p:sp>
        <p:nvSpPr>
          <p:cNvPr id="4" name="Slide Number Placeholder 3"/>
          <p:cNvSpPr>
            <a:spLocks noGrp="1"/>
          </p:cNvSpPr>
          <p:nvPr>
            <p:ph type="sldNum" sz="quarter" idx="10"/>
          </p:nvPr>
        </p:nvSpPr>
        <p:spPr/>
        <p:txBody>
          <a:bodyPr/>
          <a:lstStyle/>
          <a:p>
            <a:fld id="{DBA2C2E2-0E08-480B-A22D-C2F2EBF6A27D}" type="slidenum">
              <a:rPr lang="en-US" smtClean="0"/>
              <a:pPr/>
              <a:t>28</a:t>
            </a:fld>
            <a:endParaRPr lang="en-US"/>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112009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In the Add Students to the Roster panel, the students in the left column are available to be added to the roster, and students in the right column are currently in the roster.</a:t>
            </a:r>
          </a:p>
          <a:p>
            <a:endParaRPr lang="en-US"/>
          </a:p>
          <a:p>
            <a:r>
              <a:rPr lang="en-US"/>
              <a:t>First, enter a name for the roster and select the teacher who should be associated with the roster. Select if you want to display Current Students or Current and Past Students. </a:t>
            </a:r>
          </a:p>
          <a:p>
            <a:endParaRPr lang="en-US"/>
          </a:p>
          <a:p>
            <a:r>
              <a:rPr lang="en-US"/>
              <a:t>Next, add students to the new roster. To add a single student to the roster, click the green plus sign next to a student in the left column. You can add multiple students to the roster by marking checkboxes next to the students you want to add and then clicking Add Selected. Add all available students to the roster by clicking Add All.</a:t>
            </a:r>
          </a:p>
          <a:p>
            <a:endParaRPr lang="en-US"/>
          </a:p>
          <a:p>
            <a:r>
              <a:rPr lang="en-US"/>
              <a:t>To remove a single student from the roster, click the orange X next to a student in the right column. You can remove multiple students from the roster by marking checkboxes next to the students you want to remove and then clicking Remove Selected. Remove all students from the roster by clicking Remove All.</a:t>
            </a:r>
          </a:p>
          <a:p>
            <a:endParaRPr lang="en-US" altLang="en-US"/>
          </a:p>
        </p:txBody>
      </p:sp>
      <p:sp>
        <p:nvSpPr>
          <p:cNvPr id="4" name="Slide Number Placeholder 3"/>
          <p:cNvSpPr>
            <a:spLocks noGrp="1"/>
          </p:cNvSpPr>
          <p:nvPr>
            <p:ph type="sldNum" sz="quarter" idx="10"/>
          </p:nvPr>
        </p:nvSpPr>
        <p:spPr/>
        <p:txBody>
          <a:bodyPr/>
          <a:lstStyle/>
          <a:p>
            <a:fld id="{DBA2C2E2-0E08-480B-A22D-C2F2EBF6A27D}" type="slidenum">
              <a:rPr lang="en-US" smtClean="0"/>
              <a:pPr/>
              <a:t>29</a:t>
            </a:fld>
            <a:endParaRPr lang="en-US"/>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1589245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a:t>If a record’s information changes after you’ve added the record to TIDE, you must edit the record to match the most up to date information. You can do this by modifying existing records one at a time. </a:t>
            </a:r>
          </a:p>
          <a:p>
            <a:endParaRPr lang="en-US" altLang="en-US"/>
          </a:p>
          <a:p>
            <a:r>
              <a:rPr lang="en-US" altLang="en-US"/>
              <a:t>Begin on the TIDE homepage. In the </a:t>
            </a:r>
            <a:r>
              <a:rPr lang="en-US" altLang="en-US" i="1"/>
              <a:t>Preparing for Testing</a:t>
            </a:r>
            <a:r>
              <a:rPr lang="en-US" altLang="en-US"/>
              <a:t> section, choose the task for which you want to modify a record: users, students, or rosters, then click </a:t>
            </a:r>
            <a:r>
              <a:rPr lang="en-US" altLang="en-US" i="1"/>
              <a:t>View/Edit/Export</a:t>
            </a:r>
            <a:r>
              <a:rPr lang="en-US" altLang="en-US"/>
              <a:t>.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30</a:t>
            </a:fld>
            <a:endParaRPr lang="en-US"/>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864657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View/Edit/Export Users page includes a form for setting selection criteria to retrieve users. In this example, the required criteria are the user’s role, state, district and school. Other criteria are optional, such as the first or last name. Click Search to continue. T</a:t>
            </a:r>
            <a:r>
              <a:rPr lang="en-US" altLang="en-US"/>
              <a:t>he search panel will automatically collapse, and your search results will appear below. </a:t>
            </a:r>
          </a:p>
          <a:p>
            <a:endParaRPr lang="en-US"/>
          </a:p>
          <a:p>
            <a:r>
              <a:rPr lang="en-US"/>
              <a:t>After you click Search, TIDE will display all the users satisfying the search criteria. </a:t>
            </a:r>
            <a:r>
              <a:rPr lang="en-US" altLang="en-US"/>
              <a:t>If your user role permits, you can edit a user’s information by clicking the green pencil icon. Another page will appear for you to edit and save information. </a:t>
            </a:r>
          </a:p>
          <a:p>
            <a:endParaRPr lang="en-US" altLang="en-US">
              <a:cs typeface="Calibri"/>
            </a:endParaRPr>
          </a:p>
          <a:p>
            <a:r>
              <a:rPr lang="en-US" altLang="en-US"/>
              <a:t>To export user information, mark the checkboxes next to the users you wish to export and click the green export button above the search results. A pop-up window will appear with the option to export to the Inbox in either Excel or CSV format. </a:t>
            </a:r>
            <a:endParaRPr lang="en-US" altLang="en-US">
              <a:cs typeface="Calibri"/>
            </a:endParaRPr>
          </a:p>
          <a:p>
            <a:endParaRPr lang="en-US" altLang="en-US"/>
          </a:p>
          <a:p>
            <a:r>
              <a:rPr lang="en-US" altLang="en-US"/>
              <a:t>To delete users from TIDE, mark the checkboxes next to the users you wish to delete and click the orange trash can button above the search results.</a:t>
            </a:r>
            <a:endParaRPr lang="en-US" altLang="en-US">
              <a:cs typeface="Calibri"/>
            </a:endParaRPr>
          </a:p>
          <a:p>
            <a:endParaRPr lang="en-US" altLang="en-US"/>
          </a:p>
          <a:p>
            <a:r>
              <a:rPr lang="en-US" altLang="en-US"/>
              <a:t>To make the search form reappear and search for additional users, click the plus sign in the Search users panel, which appears as a blue bar.</a:t>
            </a:r>
            <a:endParaRPr lang="en-US" altLang="en-US">
              <a:cs typeface="Calibri"/>
            </a:endParaRPr>
          </a:p>
          <a:p>
            <a:endParaRPr lang="en-US" altLang="en-US"/>
          </a:p>
          <a:p>
            <a:r>
              <a:rPr lang="en-US" altLang="en-US"/>
              <a:t>For more-detailed information on managing users, see the TIDE User Guide.</a:t>
            </a:r>
            <a:endParaRPr lang="en-US" altLang="en-US">
              <a:cs typeface="Calibri"/>
            </a:endParaRPr>
          </a:p>
          <a:p>
            <a:endParaRPr lang="en-US"/>
          </a:p>
        </p:txBody>
      </p:sp>
      <p:sp>
        <p:nvSpPr>
          <p:cNvPr id="4" name="Slide Number Placeholder 3"/>
          <p:cNvSpPr>
            <a:spLocks noGrp="1"/>
          </p:cNvSpPr>
          <p:nvPr>
            <p:ph type="sldNum" sz="quarter" idx="10"/>
          </p:nvPr>
        </p:nvSpPr>
        <p:spPr/>
        <p:txBody>
          <a:bodyPr/>
          <a:lstStyle/>
          <a:p>
            <a:fld id="{DBA2C2E2-0E08-480B-A22D-C2F2EBF6A27D}" type="slidenum">
              <a:rPr lang="en-US" smtClean="0"/>
              <a:pPr/>
              <a:t>31</a:t>
            </a:fld>
            <a:endParaRPr lang="en-US"/>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247251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View/Edit/Export Students page includes a form for setting selection criteria to retrieve students. Required criteria, such as the district and school in this example, are marked with asterisks. Other criteria are optional, such as the FLEID and the student’s first or last name.</a:t>
            </a:r>
          </a:p>
          <a:p>
            <a:endParaRPr lang="en-US"/>
          </a:p>
          <a:p>
            <a:r>
              <a:rPr lang="en-US"/>
              <a:t>You can further refine your criteria by entering additional demographic information or test settings in the Additional Search panel. </a:t>
            </a:r>
            <a:endParaRPr lang="en-US">
              <a:cs typeface="Calibri"/>
            </a:endParaRPr>
          </a:p>
          <a:p>
            <a:endParaRPr lang="en-US"/>
          </a:p>
          <a:p>
            <a:r>
              <a:rPr lang="en-US"/>
              <a:t>The students you can retrieve on this page are limited by your role’s scope. As a school-level user, you can only retrieve students enrolled within your school.</a:t>
            </a:r>
            <a:endParaRPr lang="en-US">
              <a:cs typeface="Calibri"/>
            </a:endParaRPr>
          </a:p>
          <a:p>
            <a:endParaRPr lang="en-US"/>
          </a:p>
          <a:p>
            <a:r>
              <a:rPr lang="en-US" b="0"/>
              <a:t>Click Search to continue.</a:t>
            </a:r>
            <a:r>
              <a:rPr lang="en-US"/>
              <a:t> </a:t>
            </a:r>
            <a:endParaRPr lang="en-US" b="0">
              <a:cs typeface="Calibri"/>
            </a:endParaRPr>
          </a:p>
        </p:txBody>
      </p:sp>
      <p:sp>
        <p:nvSpPr>
          <p:cNvPr id="4" name="Slide Number Placeholder 3"/>
          <p:cNvSpPr>
            <a:spLocks noGrp="1"/>
          </p:cNvSpPr>
          <p:nvPr>
            <p:ph type="sldNum" sz="quarter" idx="10"/>
          </p:nvPr>
        </p:nvSpPr>
        <p:spPr/>
        <p:txBody>
          <a:bodyPr/>
          <a:lstStyle/>
          <a:p>
            <a:fld id="{DBA2C2E2-0E08-480B-A22D-C2F2EBF6A27D}" type="slidenum">
              <a:rPr lang="en-US" smtClean="0"/>
              <a:pPr/>
              <a:t>32</a:t>
            </a:fld>
            <a:endParaRPr lang="en-US"/>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121368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After you click Search, you will see a message asking whether you would like to view the results of your search, export the list of students to your Inbox, or modify your search criteria and try again. If you choose to export the results to your Inbox, you will receive an email when the file is ready for you to download.</a:t>
            </a:r>
          </a:p>
        </p:txBody>
      </p:sp>
      <p:sp>
        <p:nvSpPr>
          <p:cNvPr id="4" name="Slide Number Placeholder 3"/>
          <p:cNvSpPr>
            <a:spLocks noGrp="1"/>
          </p:cNvSpPr>
          <p:nvPr>
            <p:ph type="sldNum" sz="quarter" idx="10"/>
          </p:nvPr>
        </p:nvSpPr>
        <p:spPr/>
        <p:txBody>
          <a:bodyPr/>
          <a:lstStyle/>
          <a:p>
            <a:fld id="{DBA2C2E2-0E08-480B-A22D-C2F2EBF6A27D}" type="slidenum">
              <a:rPr lang="en-US" smtClean="0"/>
              <a:pPr/>
              <a:t>33</a:t>
            </a:fld>
            <a:endParaRPr lang="en-US"/>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260239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When you are first added to TIDE, you will receive an account activation email containing a temporary link to reset your password. The sender’s address will appear as DoNotReply@cambiumassessment.com </a:t>
            </a:r>
          </a:p>
          <a:p>
            <a:endParaRPr lang="en-US"/>
          </a:p>
          <a:p>
            <a:r>
              <a:rPr lang="en-US"/>
              <a:t>The email contains two important links:</a:t>
            </a:r>
          </a:p>
          <a:p>
            <a:endParaRPr lang="en-US"/>
          </a:p>
          <a:p>
            <a:r>
              <a:rPr lang="en-US"/>
              <a:t>An activation link </a:t>
            </a:r>
          </a:p>
          <a:p>
            <a:r>
              <a:rPr lang="en-US"/>
              <a:t>A second link to request a new activation email</a:t>
            </a:r>
          </a:p>
          <a:p>
            <a:endParaRPr lang="en-US"/>
          </a:p>
          <a:p>
            <a:r>
              <a:rPr lang="en-US"/>
              <a:t>The activation link is only valid for 15 minutes. After that time, the link will expire, and you will need to click the second link to request a new activation email. </a:t>
            </a:r>
          </a:p>
          <a:p>
            <a:endParaRPr lang="en-US"/>
          </a:p>
          <a:p>
            <a:r>
              <a:rPr lang="en-US"/>
              <a:t>When you click the activation link, the Reset Your Password page will appear. Create the password you will use to access TIDE. If the password you enter is not processing, please ensure that you have met all system password requirements. </a:t>
            </a:r>
          </a:p>
          <a:p>
            <a:endParaRPr lang="en-US"/>
          </a:p>
          <a:p>
            <a:r>
              <a:rPr lang="en-US"/>
              <a:t>Your TIDE password must contain at least 8 characters, 1 uppercase letter, 1 lowercase letter, 1 special character, and 1 number.</a:t>
            </a:r>
          </a:p>
          <a:p>
            <a:endParaRPr lang="en-US"/>
          </a:p>
          <a:p>
            <a:r>
              <a:rPr lang="en-US"/>
              <a:t>If you do not reset your password, you will not be able to access the system. </a:t>
            </a:r>
          </a:p>
          <a:p>
            <a:endParaRPr lang="en-US"/>
          </a:p>
          <a:p>
            <a:r>
              <a:rPr lang="en-US"/>
              <a:t>If your password meets all requirements, click Submit. </a:t>
            </a:r>
          </a:p>
          <a:p>
            <a:endParaRPr lang="en-US"/>
          </a:p>
        </p:txBody>
      </p:sp>
      <p:sp>
        <p:nvSpPr>
          <p:cNvPr id="4" name="Slide Number Placeholder 3"/>
          <p:cNvSpPr>
            <a:spLocks noGrp="1"/>
          </p:cNvSpPr>
          <p:nvPr>
            <p:ph type="sldNum" sz="quarter" idx="10"/>
          </p:nvPr>
        </p:nvSpPr>
        <p:spPr/>
        <p:txBody>
          <a:bodyPr/>
          <a:lstStyle/>
          <a:p>
            <a:fld id="{10FBD5D1-EC6A-49BA-A260-9EA64558D1CE}" type="slidenum">
              <a:rPr lang="en-US"/>
              <a:pPr/>
              <a:t>3</a:t>
            </a:fld>
            <a:endParaRPr lang="en-US"/>
          </a:p>
        </p:txBody>
      </p:sp>
      <p:sp>
        <p:nvSpPr>
          <p:cNvPr id="7" name="Slide Image Placeholder 6">
            <a:extLst>
              <a:ext uri="{FF2B5EF4-FFF2-40B4-BE49-F238E27FC236}">
                <a16:creationId xmlns:a16="http://schemas.microsoft.com/office/drawing/2014/main" id="{753547B7-46DB-4830-A6B9-B4A5E10B0075}"/>
              </a:ext>
            </a:extLst>
          </p:cNvPr>
          <p:cNvSpPr>
            <a:spLocks noGrp="1" noRot="1" noChangeAspect="1"/>
          </p:cNvSpPr>
          <p:nvPr>
            <p:ph type="sldImg"/>
          </p:nvPr>
        </p:nvSpPr>
        <p:spPr/>
      </p:sp>
    </p:spTree>
    <p:extLst>
      <p:ext uri="{BB962C8B-B14F-4D97-AF65-F5344CB8AC3E}">
        <p14:creationId xmlns:p14="http://schemas.microsoft.com/office/powerpoint/2010/main" val="798111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When you click View Results, TIDE will display all the students satisfying the search criteria. Because not all columns can fit on the screen at once, click the blue arrow on the right side of the screen to scroll right and display more information. To add or delete columns to display, click the drop-down menu at the upper-right corner of the results. </a:t>
            </a:r>
            <a:r>
              <a:rPr lang="en-US" altLang="en-US"/>
              <a:t>You can edit a student’s information, including test settings and accommodations and student test participation data, by clicking the green pencil icon.</a:t>
            </a:r>
          </a:p>
          <a:p>
            <a:endParaRPr lang="en-US" altLang="en-US"/>
          </a:p>
          <a:p>
            <a:r>
              <a:rPr lang="en-US" altLang="en-US"/>
              <a:t>Print students or delete them from TIDE by selecting the desired students and clicking the Print or Delete button above the search results. </a:t>
            </a:r>
          </a:p>
          <a:p>
            <a:endParaRPr lang="en-US" altLang="en-US">
              <a:cs typeface="Calibri"/>
            </a:endParaRPr>
          </a:p>
          <a:p>
            <a:r>
              <a:rPr lang="en-US" altLang="en-US"/>
              <a:t>To export the results, mark the checkboxes next to the results you wish to export and click the green export button above the search results. A pop-up window will appear with the option to export to the Inbox in either Excel or CSV format. </a:t>
            </a:r>
            <a:endParaRPr lang="en-US" altLang="en-US">
              <a:cs typeface="Calibri"/>
            </a:endParaRPr>
          </a:p>
          <a:p>
            <a:endParaRPr lang="en-US" altLang="en-US"/>
          </a:p>
          <a:p>
            <a:r>
              <a:rPr lang="en-US" altLang="en-US"/>
              <a:t>To make the search form reappear and search for additional students, click the plus sign in the Search Students panel, which appears as a blue bar. </a:t>
            </a:r>
            <a:endParaRPr lang="en-US" altLang="en-US">
              <a:cs typeface="Calibri"/>
            </a:endParaRPr>
          </a:p>
          <a:p>
            <a:endParaRPr lang="en-US" altLang="en-US"/>
          </a:p>
          <a:p>
            <a:r>
              <a:rPr lang="en-US" altLang="en-US"/>
              <a:t>For more-detailed information on managing students, see the TIDE User Guide.</a:t>
            </a:r>
            <a:endParaRPr lang="en-US" altLang="en-US">
              <a:cs typeface="Calibri"/>
            </a:endParaRPr>
          </a:p>
        </p:txBody>
      </p:sp>
      <p:sp>
        <p:nvSpPr>
          <p:cNvPr id="4" name="Slide Number Placeholder 3"/>
          <p:cNvSpPr>
            <a:spLocks noGrp="1"/>
          </p:cNvSpPr>
          <p:nvPr>
            <p:ph type="sldNum" sz="quarter" idx="10"/>
          </p:nvPr>
        </p:nvSpPr>
        <p:spPr/>
        <p:txBody>
          <a:bodyPr/>
          <a:lstStyle/>
          <a:p>
            <a:fld id="{DBA2C2E2-0E08-480B-A22D-C2F2EBF6A27D}" type="slidenum">
              <a:rPr lang="en-US" smtClean="0"/>
              <a:pPr/>
              <a:t>34</a:t>
            </a:fld>
            <a:endParaRPr lang="en-US"/>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3376612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View/Edit Roster page includes a form for setting selection criteria to retrieve rosters. The district, school, and roster type criteria are required. Click Search to display a list of rosters matching your criteria.</a:t>
            </a:r>
          </a:p>
          <a:p>
            <a:endParaRPr lang="en-US"/>
          </a:p>
          <a:p>
            <a:r>
              <a:rPr lang="en-US" altLang="en-US"/>
              <a:t>Print, export, or delete rosters from TIDE by selecting the desired rosters and clicking </a:t>
            </a:r>
            <a:r>
              <a:rPr lang="en-US" altLang="en-US" b="0"/>
              <a:t>the </a:t>
            </a:r>
            <a:r>
              <a:rPr lang="en-US" altLang="en-US" b="0" i="1"/>
              <a:t>Print, Export, or Delete </a:t>
            </a:r>
            <a:r>
              <a:rPr lang="en-US" altLang="en-US"/>
              <a:t>buttons above the search results.</a:t>
            </a:r>
            <a:endParaRPr lang="en-US"/>
          </a:p>
          <a:p>
            <a:endParaRPr lang="en-US"/>
          </a:p>
          <a:p>
            <a:r>
              <a:rPr lang="en-US"/>
              <a:t>Click the pencil icon next to a roster to view or edit its details. The Edit Roster form will appear. This form is like the form used to add rosters, and you may edit the roster name, teacher name, and students to display in the roster in the same way that you would for a new roster.</a:t>
            </a:r>
            <a:endParaRPr lang="en-US">
              <a:cs typeface="Calibri"/>
            </a:endParaRPr>
          </a:p>
          <a:p>
            <a:endParaRPr lang="en-US" altLang="en-US"/>
          </a:p>
        </p:txBody>
      </p:sp>
      <p:sp>
        <p:nvSpPr>
          <p:cNvPr id="4" name="Slide Number Placeholder 3"/>
          <p:cNvSpPr>
            <a:spLocks noGrp="1"/>
          </p:cNvSpPr>
          <p:nvPr>
            <p:ph type="sldNum" sz="quarter" idx="10"/>
          </p:nvPr>
        </p:nvSpPr>
        <p:spPr/>
        <p:txBody>
          <a:bodyPr/>
          <a:lstStyle/>
          <a:p>
            <a:fld id="{DBA2C2E2-0E08-480B-A22D-C2F2EBF6A27D}" type="slidenum">
              <a:rPr lang="en-US" smtClean="0"/>
              <a:pPr/>
              <a:t>35</a:t>
            </a:fld>
            <a:endParaRPr lang="en-US"/>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3455448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Administering tests is where users will go to print test tickets and </a:t>
            </a:r>
            <a:r>
              <a:rPr lang="en-US" err="1"/>
              <a:t>PreID</a:t>
            </a:r>
            <a:r>
              <a:rPr lang="en-US"/>
              <a:t> labels, handle invalidations and requests and monitor test progress.</a:t>
            </a:r>
          </a:p>
        </p:txBody>
      </p:sp>
      <p:sp>
        <p:nvSpPr>
          <p:cNvPr id="4" name="Slide Number Placeholder 3"/>
          <p:cNvSpPr>
            <a:spLocks noGrp="1"/>
          </p:cNvSpPr>
          <p:nvPr>
            <p:ph type="sldNum" sz="quarter" idx="10"/>
          </p:nvPr>
        </p:nvSpPr>
        <p:spPr/>
        <p:txBody>
          <a:bodyPr/>
          <a:lstStyle/>
          <a:p>
            <a:fld id="{DBA2C2E2-0E08-480B-A22D-C2F2EBF6A27D}" type="slidenum">
              <a:rPr lang="en-US" smtClean="0"/>
              <a:pPr/>
              <a:t>36</a:t>
            </a:fld>
            <a:endParaRPr lang="en-US"/>
          </a:p>
        </p:txBody>
      </p:sp>
      <p:sp>
        <p:nvSpPr>
          <p:cNvPr id="7" name="Slide Image Placeholder 6">
            <a:extLst>
              <a:ext uri="{FF2B5EF4-FFF2-40B4-BE49-F238E27FC236}">
                <a16:creationId xmlns:a16="http://schemas.microsoft.com/office/drawing/2014/main" id="{9BE1732F-DC12-4804-84F7-AB2EF7E75DA6}"/>
              </a:ext>
            </a:extLst>
          </p:cNvPr>
          <p:cNvSpPr>
            <a:spLocks noGrp="1" noRot="1" noChangeAspect="1"/>
          </p:cNvSpPr>
          <p:nvPr>
            <p:ph type="sldImg"/>
          </p:nvPr>
        </p:nvSpPr>
        <p:spPr/>
      </p:sp>
    </p:spTree>
    <p:extLst>
      <p:ext uri="{BB962C8B-B14F-4D97-AF65-F5344CB8AC3E}">
        <p14:creationId xmlns:p14="http://schemas.microsoft.com/office/powerpoint/2010/main" val="2002091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A test ticket is a printed form that includes a student’s login information to start taking a test. You can print test tickets from a student list.</a:t>
            </a:r>
          </a:p>
        </p:txBody>
      </p:sp>
      <p:sp>
        <p:nvSpPr>
          <p:cNvPr id="4" name="Slide Number Placeholder 3"/>
          <p:cNvSpPr>
            <a:spLocks noGrp="1"/>
          </p:cNvSpPr>
          <p:nvPr>
            <p:ph type="sldNum" sz="quarter" idx="10"/>
          </p:nvPr>
        </p:nvSpPr>
        <p:spPr/>
        <p:txBody>
          <a:bodyPr/>
          <a:lstStyle/>
          <a:p>
            <a:fld id="{DBA2C2E2-0E08-480B-A22D-C2F2EBF6A27D}" type="slidenum">
              <a:rPr lang="en-US" smtClean="0"/>
              <a:pPr/>
              <a:t>37</a:t>
            </a:fld>
            <a:endParaRPr lang="en-US"/>
          </a:p>
        </p:txBody>
      </p:sp>
      <p:sp>
        <p:nvSpPr>
          <p:cNvPr id="7" name="Slide Image Placeholder 6">
            <a:extLst>
              <a:ext uri="{FF2B5EF4-FFF2-40B4-BE49-F238E27FC236}">
                <a16:creationId xmlns:a16="http://schemas.microsoft.com/office/drawing/2014/main" id="{9BE1732F-DC12-4804-84F7-AB2EF7E75DA6}"/>
              </a:ext>
            </a:extLst>
          </p:cNvPr>
          <p:cNvSpPr>
            <a:spLocks noGrp="1" noRot="1" noChangeAspect="1"/>
          </p:cNvSpPr>
          <p:nvPr>
            <p:ph type="sldImg"/>
          </p:nvPr>
        </p:nvSpPr>
        <p:spPr/>
      </p:sp>
    </p:spTree>
    <p:extLst>
      <p:ext uri="{BB962C8B-B14F-4D97-AF65-F5344CB8AC3E}">
        <p14:creationId xmlns:p14="http://schemas.microsoft.com/office/powerpoint/2010/main" val="3230622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To print test tickets from a student list, select Print from Student List from the Print Test Tickets task menu. Complete the fields under the Search Students panel. The fields marked with an asterisk are mandatory. To further refine your search results, select additional search fields in the Advanced Search panel. Click Search to view your results. </a:t>
            </a:r>
          </a:p>
          <a:p>
            <a:endParaRPr lang="en-US"/>
          </a:p>
        </p:txBody>
      </p:sp>
      <p:sp>
        <p:nvSpPr>
          <p:cNvPr id="4" name="Slide Number Placeholder 3"/>
          <p:cNvSpPr>
            <a:spLocks noGrp="1"/>
          </p:cNvSpPr>
          <p:nvPr>
            <p:ph type="sldNum" sz="quarter" idx="10"/>
          </p:nvPr>
        </p:nvSpPr>
        <p:spPr/>
        <p:txBody>
          <a:bodyPr/>
          <a:lstStyle/>
          <a:p>
            <a:fld id="{DBA2C2E2-0E08-480B-A22D-C2F2EBF6A27D}" type="slidenum">
              <a:rPr lang="en-US" smtClean="0"/>
              <a:pPr/>
              <a:t>38</a:t>
            </a:fld>
            <a:endParaRPr lang="en-US"/>
          </a:p>
        </p:txBody>
      </p:sp>
      <p:sp>
        <p:nvSpPr>
          <p:cNvPr id="7" name="Slide Image Placeholder 6">
            <a:extLst>
              <a:ext uri="{FF2B5EF4-FFF2-40B4-BE49-F238E27FC236}">
                <a16:creationId xmlns:a16="http://schemas.microsoft.com/office/drawing/2014/main" id="{E84A96CF-7F11-465F-829B-3862CDEA08D4}"/>
              </a:ext>
            </a:extLst>
          </p:cNvPr>
          <p:cNvSpPr>
            <a:spLocks noGrp="1" noRot="1" noChangeAspect="1"/>
          </p:cNvSpPr>
          <p:nvPr>
            <p:ph type="sldImg"/>
          </p:nvPr>
        </p:nvSpPr>
        <p:spPr/>
      </p:sp>
    </p:spTree>
    <p:extLst>
      <p:ext uri="{BB962C8B-B14F-4D97-AF65-F5344CB8AC3E}">
        <p14:creationId xmlns:p14="http://schemas.microsoft.com/office/powerpoint/2010/main" val="1871852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Next, select the students for whom you want to print test tickets. To print test tickets for specific students, mark the checkboxes for the students you want to print. To print for all students on the page, mark the checkbox at the top of the table. To print for all retrieved students, no additional action is necessary. This option is available by default. </a:t>
            </a:r>
          </a:p>
          <a:p>
            <a:endParaRPr lang="en-US"/>
          </a:p>
          <a:p>
            <a:r>
              <a:rPr lang="en-US"/>
              <a:t>Click the printer icon and select an option from the drop-down menu. A test-ticket layout screen will appear. Choose a test-ticket layout and the test tickets print option. When you click Print, a PDF file of the test tickets will be downloaded.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39</a:t>
            </a:fld>
            <a:endParaRPr lang="en-US"/>
          </a:p>
        </p:txBody>
      </p:sp>
      <p:sp>
        <p:nvSpPr>
          <p:cNvPr id="7" name="Slide Image Placeholder 6">
            <a:extLst>
              <a:ext uri="{FF2B5EF4-FFF2-40B4-BE49-F238E27FC236}">
                <a16:creationId xmlns:a16="http://schemas.microsoft.com/office/drawing/2014/main" id="{67819863-2BB2-4A8A-A9A2-9D3A7FDC2EB1}"/>
              </a:ext>
            </a:extLst>
          </p:cNvPr>
          <p:cNvSpPr>
            <a:spLocks noGrp="1" noRot="1" noChangeAspect="1"/>
          </p:cNvSpPr>
          <p:nvPr>
            <p:ph type="sldImg"/>
          </p:nvPr>
        </p:nvSpPr>
        <p:spPr/>
      </p:sp>
    </p:spTree>
    <p:extLst>
      <p:ext uri="{BB962C8B-B14F-4D97-AF65-F5344CB8AC3E}">
        <p14:creationId xmlns:p14="http://schemas.microsoft.com/office/powerpoint/2010/main" val="22434179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a:t>The Invalidations and Requests page is where you can create a request for a test, view/export requests or upload requests. The first step is to select the type of request you want to create/view or export. The TIDE User Guide lists the available request types and explains the implications of each.</a:t>
            </a:r>
            <a:endParaRPr lang="en-US" altLang="en-US">
              <a:cs typeface="Calibri"/>
            </a:endParaRPr>
          </a:p>
          <a:p>
            <a:endParaRPr lang="en-US" altLang="en-US"/>
          </a:p>
        </p:txBody>
      </p:sp>
      <p:sp>
        <p:nvSpPr>
          <p:cNvPr id="4" name="Slide Number Placeholder 3"/>
          <p:cNvSpPr>
            <a:spLocks noGrp="1"/>
          </p:cNvSpPr>
          <p:nvPr>
            <p:ph type="sldNum" sz="quarter" idx="10"/>
          </p:nvPr>
        </p:nvSpPr>
        <p:spPr/>
        <p:txBody>
          <a:bodyPr/>
          <a:lstStyle/>
          <a:p>
            <a:fld id="{DBA2C2E2-0E08-480B-A22D-C2F2EBF6A27D}" type="slidenum">
              <a:rPr lang="en-US" smtClean="0"/>
              <a:pPr/>
              <a:t>40</a:t>
            </a:fld>
            <a:endParaRPr lang="en-US"/>
          </a:p>
        </p:txBody>
      </p:sp>
      <p:sp>
        <p:nvSpPr>
          <p:cNvPr id="7" name="Slide Image Placeholder 6">
            <a:extLst>
              <a:ext uri="{FF2B5EF4-FFF2-40B4-BE49-F238E27FC236}">
                <a16:creationId xmlns:a16="http://schemas.microsoft.com/office/drawing/2014/main" id="{62DF67A6-C6CA-44EB-AD28-81FCE1E8E143}"/>
              </a:ext>
            </a:extLst>
          </p:cNvPr>
          <p:cNvSpPr>
            <a:spLocks noGrp="1" noRot="1" noChangeAspect="1"/>
          </p:cNvSpPr>
          <p:nvPr>
            <p:ph type="sldImg"/>
          </p:nvPr>
        </p:nvSpPr>
        <p:spPr/>
      </p:sp>
    </p:spTree>
    <p:extLst>
      <p:ext uri="{BB962C8B-B14F-4D97-AF65-F5344CB8AC3E}">
        <p14:creationId xmlns:p14="http://schemas.microsoft.com/office/powerpoint/2010/main" val="19157882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a:t>The Create Requests page is where you can create a request for a test.</a:t>
            </a:r>
          </a:p>
          <a:p>
            <a:endParaRPr lang="en-US" altLang="en-US"/>
          </a:p>
          <a:p>
            <a:r>
              <a:rPr lang="en-US" altLang="en-US"/>
              <a:t>The first step is to select the type of request you want to create. The TIDE User Guide lists the available request types and explains the implications of each.</a:t>
            </a:r>
            <a:endParaRPr lang="en-US" altLang="en-US">
              <a:cs typeface="Calibri"/>
            </a:endParaRPr>
          </a:p>
          <a:p>
            <a:endParaRPr lang="en-US" altLang="en-US"/>
          </a:p>
          <a:p>
            <a:r>
              <a:rPr lang="en-US" altLang="en-US"/>
              <a:t>Next, search for the test result for which you wish to create a request. From the drop-down lists and in the text field, enter your search criteria and click Search. TIDE will display the search results below.</a:t>
            </a:r>
            <a:endParaRPr lang="en-US" altLang="en-US">
              <a:cs typeface="Calibri"/>
            </a:endParaRPr>
          </a:p>
          <a:p>
            <a:endParaRPr lang="en-US" altLang="en-US"/>
          </a:p>
          <a:p>
            <a:r>
              <a:rPr lang="en-US" altLang="en-US"/>
              <a:t>Mark the checkbox next to each test result for which you wish to create a request and click Create. A pop-up window will ask you to </a:t>
            </a:r>
            <a:r>
              <a:rPr lang="en-US"/>
              <a:t>enter a reason for the request. To create the request, enter a reason and click Submit.</a:t>
            </a:r>
            <a:endParaRPr lang="en-US" altLang="en-US"/>
          </a:p>
        </p:txBody>
      </p:sp>
      <p:sp>
        <p:nvSpPr>
          <p:cNvPr id="4" name="Slide Number Placeholder 3"/>
          <p:cNvSpPr>
            <a:spLocks noGrp="1"/>
          </p:cNvSpPr>
          <p:nvPr>
            <p:ph type="sldNum" sz="quarter" idx="10"/>
          </p:nvPr>
        </p:nvSpPr>
        <p:spPr/>
        <p:txBody>
          <a:bodyPr/>
          <a:lstStyle/>
          <a:p>
            <a:fld id="{DBA2C2E2-0E08-480B-A22D-C2F2EBF6A27D}" type="slidenum">
              <a:rPr lang="en-US" smtClean="0"/>
              <a:pPr/>
              <a:t>41</a:t>
            </a:fld>
            <a:endParaRPr lang="en-US"/>
          </a:p>
        </p:txBody>
      </p:sp>
      <p:sp>
        <p:nvSpPr>
          <p:cNvPr id="7" name="Slide Image Placeholder 6">
            <a:extLst>
              <a:ext uri="{FF2B5EF4-FFF2-40B4-BE49-F238E27FC236}">
                <a16:creationId xmlns:a16="http://schemas.microsoft.com/office/drawing/2014/main" id="{62DF67A6-C6CA-44EB-AD28-81FCE1E8E143}"/>
              </a:ext>
            </a:extLst>
          </p:cNvPr>
          <p:cNvSpPr>
            <a:spLocks noGrp="1" noRot="1" noChangeAspect="1"/>
          </p:cNvSpPr>
          <p:nvPr>
            <p:ph type="sldImg"/>
          </p:nvPr>
        </p:nvSpPr>
        <p:spPr/>
      </p:sp>
    </p:spTree>
    <p:extLst>
      <p:ext uri="{BB962C8B-B14F-4D97-AF65-F5344CB8AC3E}">
        <p14:creationId xmlns:p14="http://schemas.microsoft.com/office/powerpoint/2010/main" val="2315715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tasks available in the Monitoring Test Progress task menu allow you to generate various reports that provide information about a test administration's progress.</a:t>
            </a:r>
          </a:p>
          <a:p>
            <a:endParaRPr lang="en-US"/>
          </a:p>
          <a:p>
            <a:r>
              <a:rPr lang="en-US"/>
              <a:t>Several types of participation reports are available:</a:t>
            </a:r>
            <a:endParaRPr lang="en-US">
              <a:cs typeface="Calibri"/>
            </a:endParaRPr>
          </a:p>
          <a:p>
            <a:endParaRPr lang="en-US"/>
          </a:p>
          <a:p>
            <a:r>
              <a:rPr lang="en-US"/>
              <a:t>The Participation Reports shows test participation using selected criteria.</a:t>
            </a:r>
            <a:endParaRPr lang="en-US">
              <a:cs typeface="Calibri"/>
            </a:endParaRPr>
          </a:p>
          <a:p>
            <a:r>
              <a:rPr lang="en-US"/>
              <a:t>The Search By FLEID page allows you to generate participation reports for specified students. </a:t>
            </a:r>
          </a:p>
          <a:p>
            <a:r>
              <a:rPr lang="en-US"/>
              <a:t>The Session Monitoring report summarizes the number of students who have started or completed a test. It also shows tests that are paused and the total number of tests in session.</a:t>
            </a:r>
            <a:endParaRPr lang="en-US">
              <a:cs typeface="Calibri"/>
            </a:endParaRPr>
          </a:p>
          <a:p>
            <a:r>
              <a:rPr lang="en-US"/>
              <a:t>The Test Status Report displays participation for all eligible tests for all students for a test administration.</a:t>
            </a:r>
          </a:p>
          <a:p>
            <a:endParaRPr lang="en-US"/>
          </a:p>
        </p:txBody>
      </p:sp>
      <p:sp>
        <p:nvSpPr>
          <p:cNvPr id="4" name="Slide Number Placeholder 3"/>
          <p:cNvSpPr>
            <a:spLocks noGrp="1"/>
          </p:cNvSpPr>
          <p:nvPr>
            <p:ph type="sldNum" sz="quarter" idx="10"/>
          </p:nvPr>
        </p:nvSpPr>
        <p:spPr/>
        <p:txBody>
          <a:bodyPr/>
          <a:lstStyle/>
          <a:p>
            <a:fld id="{DBA2C2E2-0E08-480B-A22D-C2F2EBF6A27D}" type="slidenum">
              <a:rPr lang="en-US" smtClean="0"/>
              <a:pPr/>
              <a:t>42</a:t>
            </a:fld>
            <a:endParaRPr lang="en-US"/>
          </a:p>
        </p:txBody>
      </p:sp>
      <p:sp>
        <p:nvSpPr>
          <p:cNvPr id="7" name="Slide Image Placeholder 6">
            <a:extLst>
              <a:ext uri="{FF2B5EF4-FFF2-40B4-BE49-F238E27FC236}">
                <a16:creationId xmlns:a16="http://schemas.microsoft.com/office/drawing/2014/main" id="{A0D65935-B39F-4BF9-A60A-89A06A0B665C}"/>
              </a:ext>
            </a:extLst>
          </p:cNvPr>
          <p:cNvSpPr>
            <a:spLocks noGrp="1" noRot="1" noChangeAspect="1"/>
          </p:cNvSpPr>
          <p:nvPr>
            <p:ph type="sldImg"/>
          </p:nvPr>
        </p:nvSpPr>
        <p:spPr/>
      </p:sp>
    </p:spTree>
    <p:extLst>
      <p:ext uri="{BB962C8B-B14F-4D97-AF65-F5344CB8AC3E}">
        <p14:creationId xmlns:p14="http://schemas.microsoft.com/office/powerpoint/2010/main" val="3061399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Participation Report details all of a student’s test opportunities and the status of each test opportunity. Because the report lists testing opportunities, a student can appear more than once on the report.</a:t>
            </a:r>
          </a:p>
          <a:p>
            <a:endParaRPr lang="en-US"/>
          </a:p>
          <a:p>
            <a:r>
              <a:rPr lang="en-US"/>
              <a:t>To generate a report from the Participation Report page, select a test and administration under the Choose What Report panel. </a:t>
            </a:r>
            <a:endParaRPr lang="en-US">
              <a:cs typeface="Calibri"/>
            </a:endParaRPr>
          </a:p>
          <a:p>
            <a:endParaRPr lang="en-US"/>
          </a:p>
          <a:p>
            <a:r>
              <a:rPr lang="en-US"/>
              <a:t>Next, in the Search Students panel, select a district, school, and Enrolled Grade, if applicable. The fields marked with an asterisk are mandatory. You can refine your search by adding additional criteria under the Advanced Search section. </a:t>
            </a:r>
            <a:endParaRPr lang="en-US">
              <a:cs typeface="Calibri"/>
            </a:endParaRPr>
          </a:p>
          <a:p>
            <a:endParaRPr lang="en-US"/>
          </a:p>
          <a:p>
            <a:r>
              <a:rPr lang="en-US"/>
              <a:t>Finally, in the Get Specific Test Filter Report panel, choose one of the filter options available and select parameters for that option. </a:t>
            </a:r>
            <a:endParaRPr lang="en-US">
              <a:cs typeface="Calibri"/>
            </a:endParaRPr>
          </a:p>
          <a:p>
            <a:endParaRPr lang="en-US"/>
          </a:p>
          <a:p>
            <a:r>
              <a:rPr lang="en-US"/>
              <a:t>Click Generate Report to view your Participation Report or click Export Report to open the report in Excel.</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DBA2C2E2-0E08-480B-A22D-C2F2EBF6A27D}" type="slidenum">
              <a:rPr lang="en-US" smtClean="0"/>
              <a:pPr/>
              <a:t>43</a:t>
            </a:fld>
            <a:endParaRPr lang="en-US"/>
          </a:p>
        </p:txBody>
      </p:sp>
      <p:sp>
        <p:nvSpPr>
          <p:cNvPr id="7" name="Slide Image Placeholder 6">
            <a:extLst>
              <a:ext uri="{FF2B5EF4-FFF2-40B4-BE49-F238E27FC236}">
                <a16:creationId xmlns:a16="http://schemas.microsoft.com/office/drawing/2014/main" id="{55EEC22E-8142-4B31-B159-CC38821F1D3D}"/>
              </a:ext>
            </a:extLst>
          </p:cNvPr>
          <p:cNvSpPr>
            <a:spLocks noGrp="1" noRot="1" noChangeAspect="1"/>
          </p:cNvSpPr>
          <p:nvPr>
            <p:ph type="sldImg"/>
          </p:nvPr>
        </p:nvSpPr>
        <p:spPr/>
      </p:sp>
    </p:spTree>
    <p:extLst>
      <p:ext uri="{BB962C8B-B14F-4D97-AF65-F5344CB8AC3E}">
        <p14:creationId xmlns:p14="http://schemas.microsoft.com/office/powerpoint/2010/main" val="13464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After activating your account, you will have access to the various systems located on your portal.</a:t>
            </a:r>
          </a:p>
          <a:p>
            <a:endParaRPr lang="en-US"/>
          </a:p>
          <a:p>
            <a:r>
              <a:rPr lang="en-US"/>
              <a:t>To access TIDE, go to your portal and select the TIDE icon. On the login page, enter your email and password and click Secure Login. </a:t>
            </a:r>
          </a:p>
          <a:p>
            <a:endParaRPr lang="en-US"/>
          </a:p>
          <a:p>
            <a:endParaRPr lang="en-US"/>
          </a:p>
        </p:txBody>
      </p:sp>
      <p:sp>
        <p:nvSpPr>
          <p:cNvPr id="4" name="Slide Number Placeholder 3"/>
          <p:cNvSpPr>
            <a:spLocks noGrp="1"/>
          </p:cNvSpPr>
          <p:nvPr>
            <p:ph type="sldNum" sz="quarter" idx="10"/>
          </p:nvPr>
        </p:nvSpPr>
        <p:spPr/>
        <p:txBody>
          <a:bodyPr/>
          <a:lstStyle/>
          <a:p>
            <a:fld id="{10FBD5D1-EC6A-49BA-A260-9EA64558D1CE}" type="slidenum">
              <a:rPr lang="en-US"/>
              <a:pPr/>
              <a:t>4</a:t>
            </a:fld>
            <a:endParaRPr lang="en-US"/>
          </a:p>
        </p:txBody>
      </p:sp>
      <p:sp>
        <p:nvSpPr>
          <p:cNvPr id="7" name="Slide Image Placeholder 6">
            <a:extLst>
              <a:ext uri="{FF2B5EF4-FFF2-40B4-BE49-F238E27FC236}">
                <a16:creationId xmlns:a16="http://schemas.microsoft.com/office/drawing/2014/main" id="{7FCF3E6A-ED03-4068-981B-F7287FE16ED8}"/>
              </a:ext>
            </a:extLst>
          </p:cNvPr>
          <p:cNvSpPr>
            <a:spLocks noGrp="1" noRot="1" noChangeAspect="1"/>
          </p:cNvSpPr>
          <p:nvPr>
            <p:ph type="sldImg"/>
          </p:nvPr>
        </p:nvSpPr>
        <p:spPr/>
      </p:sp>
    </p:spTree>
    <p:extLst>
      <p:ext uri="{BB962C8B-B14F-4D97-AF65-F5344CB8AC3E}">
        <p14:creationId xmlns:p14="http://schemas.microsoft.com/office/powerpoint/2010/main" val="1826565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Clicking Generate Report will display the report and collapse the selection criteria panels.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44</a:t>
            </a:fld>
            <a:endParaRPr lang="en-US"/>
          </a:p>
        </p:txBody>
      </p:sp>
      <p:sp>
        <p:nvSpPr>
          <p:cNvPr id="7" name="Slide Image Placeholder 6">
            <a:extLst>
              <a:ext uri="{FF2B5EF4-FFF2-40B4-BE49-F238E27FC236}">
                <a16:creationId xmlns:a16="http://schemas.microsoft.com/office/drawing/2014/main" id="{1AAF0EBE-3792-49B9-AF11-F93F1C4F8324}"/>
              </a:ext>
            </a:extLst>
          </p:cNvPr>
          <p:cNvSpPr>
            <a:spLocks noGrp="1" noRot="1" noChangeAspect="1"/>
          </p:cNvSpPr>
          <p:nvPr>
            <p:ph type="sldImg"/>
          </p:nvPr>
        </p:nvSpPr>
        <p:spPr/>
      </p:sp>
    </p:spTree>
    <p:extLst>
      <p:ext uri="{BB962C8B-B14F-4D97-AF65-F5344CB8AC3E}">
        <p14:creationId xmlns:p14="http://schemas.microsoft.com/office/powerpoint/2010/main" val="401120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slide illustrates some common questions that can be answered using the options available in the Get Specific panel.</a:t>
            </a:r>
          </a:p>
          <a:p>
            <a:endParaRPr lang="en-US" dirty="0"/>
          </a:p>
          <a:p>
            <a:r>
              <a:rPr lang="en-US" dirty="0"/>
              <a:t>To find students who have not yet tested, select the first radio button and search for students who have not completed their test opportunity in the selected administration.</a:t>
            </a:r>
          </a:p>
          <a:p>
            <a:endParaRPr lang="en-US" dirty="0"/>
          </a:p>
          <a:p>
            <a:r>
              <a:rPr lang="en-US" dirty="0"/>
              <a:t>To find students who have paused tests, select the third radio button and search for students who have a status of paused in the selected administration.</a:t>
            </a:r>
          </a:p>
          <a:p>
            <a:endParaRPr lang="en-US" dirty="0"/>
          </a:p>
          <a:p>
            <a:r>
              <a:rPr lang="en-US" dirty="0"/>
              <a:t>To find out if all students in a test session submitted their tests, select the fourth radio button and search for students by test session ID (optional) between the dates when the test session took place.</a:t>
            </a:r>
          </a:p>
        </p:txBody>
      </p:sp>
      <p:sp>
        <p:nvSpPr>
          <p:cNvPr id="4" name="Slide Number Placeholder 3"/>
          <p:cNvSpPr>
            <a:spLocks noGrp="1"/>
          </p:cNvSpPr>
          <p:nvPr>
            <p:ph type="sldNum" sz="quarter" idx="10"/>
          </p:nvPr>
        </p:nvSpPr>
        <p:spPr/>
        <p:txBody>
          <a:bodyPr/>
          <a:lstStyle/>
          <a:p>
            <a:fld id="{DBA2C2E2-0E08-480B-A22D-C2F2EBF6A27D}" type="slidenum">
              <a:rPr lang="en-US" smtClean="0"/>
              <a:pPr/>
              <a:t>45</a:t>
            </a:fld>
            <a:endParaRPr lang="en-US"/>
          </a:p>
        </p:txBody>
      </p:sp>
      <p:sp>
        <p:nvSpPr>
          <p:cNvPr id="7" name="Slide Image Placeholder 6">
            <a:extLst>
              <a:ext uri="{FF2B5EF4-FFF2-40B4-BE49-F238E27FC236}">
                <a16:creationId xmlns:a16="http://schemas.microsoft.com/office/drawing/2014/main" id="{037BA4D8-DCB0-435F-9D27-F51209A68121}"/>
              </a:ext>
            </a:extLst>
          </p:cNvPr>
          <p:cNvSpPr>
            <a:spLocks noGrp="1" noRot="1" noChangeAspect="1"/>
          </p:cNvSpPr>
          <p:nvPr>
            <p:ph type="sldImg"/>
          </p:nvPr>
        </p:nvSpPr>
        <p:spPr/>
      </p:sp>
    </p:spTree>
    <p:extLst>
      <p:ext uri="{BB962C8B-B14F-4D97-AF65-F5344CB8AC3E}">
        <p14:creationId xmlns:p14="http://schemas.microsoft.com/office/powerpoint/2010/main" val="3057926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defRPr/>
            </a:pPr>
            <a:r>
              <a:rPr lang="en-US"/>
              <a:t>The Search By FLEID page allows you to generate participation reports for specified students. Enter a single FLEID or multiple FLEIDs separated by commas in the Student ID(s) box. You can also upload a single-row Excel file containing FLEID numbers. Click Generate Report to view the results. </a:t>
            </a:r>
          </a:p>
          <a:p>
            <a:endParaRPr lang="en-US"/>
          </a:p>
        </p:txBody>
      </p:sp>
      <p:sp>
        <p:nvSpPr>
          <p:cNvPr id="4" name="Slide Number Placeholder 3"/>
          <p:cNvSpPr>
            <a:spLocks noGrp="1"/>
          </p:cNvSpPr>
          <p:nvPr>
            <p:ph type="sldNum" sz="quarter" idx="10"/>
          </p:nvPr>
        </p:nvSpPr>
        <p:spPr/>
        <p:txBody>
          <a:bodyPr/>
          <a:lstStyle/>
          <a:p>
            <a:fld id="{DBA2C2E2-0E08-480B-A22D-C2F2EBF6A27D}" type="slidenum">
              <a:rPr lang="en-US" smtClean="0"/>
              <a:pPr/>
              <a:t>46</a:t>
            </a:fld>
            <a:endParaRPr lang="en-US"/>
          </a:p>
        </p:txBody>
      </p:sp>
      <p:sp>
        <p:nvSpPr>
          <p:cNvPr id="7" name="Slide Image Placeholder 6">
            <a:extLst>
              <a:ext uri="{FF2B5EF4-FFF2-40B4-BE49-F238E27FC236}">
                <a16:creationId xmlns:a16="http://schemas.microsoft.com/office/drawing/2014/main" id="{485613AE-AA3A-4A55-9400-78AAF783B6AB}"/>
              </a:ext>
            </a:extLst>
          </p:cNvPr>
          <p:cNvSpPr>
            <a:spLocks noGrp="1" noRot="1" noChangeAspect="1"/>
          </p:cNvSpPr>
          <p:nvPr>
            <p:ph type="sldImg"/>
          </p:nvPr>
        </p:nvSpPr>
        <p:spPr/>
      </p:sp>
    </p:spTree>
    <p:extLst>
      <p:ext uri="{BB962C8B-B14F-4D97-AF65-F5344CB8AC3E}">
        <p14:creationId xmlns:p14="http://schemas.microsoft.com/office/powerpoint/2010/main" val="17677429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Session monitoring allows school users to see information about active sessions. Users can view the total number of tests as well as how many tests have started, are paused and have been completed.</a:t>
            </a:r>
          </a:p>
        </p:txBody>
      </p:sp>
      <p:sp>
        <p:nvSpPr>
          <p:cNvPr id="4" name="Slide Number Placeholder 3"/>
          <p:cNvSpPr>
            <a:spLocks noGrp="1"/>
          </p:cNvSpPr>
          <p:nvPr>
            <p:ph type="sldNum" sz="quarter" idx="10"/>
          </p:nvPr>
        </p:nvSpPr>
        <p:spPr/>
        <p:txBody>
          <a:bodyPr/>
          <a:lstStyle/>
          <a:p>
            <a:fld id="{DBA2C2E2-0E08-480B-A22D-C2F2EBF6A27D}" type="slidenum">
              <a:rPr lang="en-US" smtClean="0"/>
              <a:pPr/>
              <a:t>47</a:t>
            </a:fld>
            <a:endParaRPr lang="en-US"/>
          </a:p>
        </p:txBody>
      </p:sp>
      <p:sp>
        <p:nvSpPr>
          <p:cNvPr id="7" name="Slide Image Placeholder 6">
            <a:extLst>
              <a:ext uri="{FF2B5EF4-FFF2-40B4-BE49-F238E27FC236}">
                <a16:creationId xmlns:a16="http://schemas.microsoft.com/office/drawing/2014/main" id="{485613AE-AA3A-4A55-9400-78AAF783B6AB}"/>
              </a:ext>
            </a:extLst>
          </p:cNvPr>
          <p:cNvSpPr>
            <a:spLocks noGrp="1" noRot="1" noChangeAspect="1"/>
          </p:cNvSpPr>
          <p:nvPr>
            <p:ph type="sldImg"/>
          </p:nvPr>
        </p:nvSpPr>
        <p:spPr/>
      </p:sp>
    </p:spTree>
    <p:extLst>
      <p:ext uri="{BB962C8B-B14F-4D97-AF65-F5344CB8AC3E}">
        <p14:creationId xmlns:p14="http://schemas.microsoft.com/office/powerpoint/2010/main" val="4274712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Test status reports offer the ability to see all test statuses for the entire school. Select the test administration and then choose to generate or export the report. The report shows all tests each student is eligible for. If the student has started/completed a test, the Test Status, Date Started, Session ID and Result ID fields will be completed. If the student has not started these fields will be blank.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48</a:t>
            </a:fld>
            <a:endParaRPr lang="en-US"/>
          </a:p>
        </p:txBody>
      </p:sp>
      <p:sp>
        <p:nvSpPr>
          <p:cNvPr id="7" name="Slide Image Placeholder 6">
            <a:extLst>
              <a:ext uri="{FF2B5EF4-FFF2-40B4-BE49-F238E27FC236}">
                <a16:creationId xmlns:a16="http://schemas.microsoft.com/office/drawing/2014/main" id="{485613AE-AA3A-4A55-9400-78AAF783B6AB}"/>
              </a:ext>
            </a:extLst>
          </p:cNvPr>
          <p:cNvSpPr>
            <a:spLocks noGrp="1" noRot="1" noChangeAspect="1"/>
          </p:cNvSpPr>
          <p:nvPr>
            <p:ph type="sldImg"/>
          </p:nvPr>
        </p:nvSpPr>
        <p:spPr/>
      </p:sp>
    </p:spTree>
    <p:extLst>
      <p:ext uri="{BB962C8B-B14F-4D97-AF65-F5344CB8AC3E}">
        <p14:creationId xmlns:p14="http://schemas.microsoft.com/office/powerpoint/2010/main" val="40840917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4DC83E-89B8-4806-9A94-7D2BAA520DC6}" type="slidenum">
              <a:rPr lang="en-US" smtClean="0"/>
              <a:pPr/>
              <a:t>49</a:t>
            </a:fld>
            <a:endParaRPr lang="en-US"/>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p>
        </p:txBody>
      </p:sp>
      <p:sp>
        <p:nvSpPr>
          <p:cNvPr id="11" name="Slide Image Placeholder 10">
            <a:extLst>
              <a:ext uri="{FF2B5EF4-FFF2-40B4-BE49-F238E27FC236}">
                <a16:creationId xmlns:a16="http://schemas.microsoft.com/office/drawing/2014/main" id="{11A78BEE-70AD-4FFB-BEA7-80E6CAB9BD6D}"/>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Notes Placeholder 2"/>
          <p:cNvSpPr>
            <a:spLocks noGrp="1"/>
          </p:cNvSpPr>
          <p:nvPr>
            <p:ph type="body" idx="1"/>
          </p:nvPr>
        </p:nvSpPr>
        <p:spPr/>
        <p:txBody>
          <a:bodyPr/>
          <a:lstStyle/>
          <a:p>
            <a:r>
              <a:rPr lang="en-US" altLang="en-US"/>
              <a:t>In the event that you have problems with your computer or web browser or need to change computers during an active test session, you can transfer the session from one computer, mobile device, or browser to another without stopping the session or interrupting in-progress tests. To transfer a test session to a new device or browser, remember the following:</a:t>
            </a:r>
          </a:p>
          <a:p>
            <a:r>
              <a:rPr lang="en-US" altLang="en-US"/>
              <a:t> </a:t>
            </a:r>
            <a:endParaRPr lang="en-US" altLang="en-US">
              <a:cs typeface="Calibri"/>
            </a:endParaRPr>
          </a:p>
          <a:p>
            <a:r>
              <a:rPr lang="en-US" altLang="en-US"/>
              <a:t>• Do not log out of the session you are currently in or stop the test session. If you do, you will end the test session and pause all students’</a:t>
            </a:r>
            <a:r>
              <a:rPr lang="en-US" altLang="ja-JP"/>
              <a:t> tests.</a:t>
            </a:r>
            <a:endParaRPr lang="en-US" altLang="en-US"/>
          </a:p>
          <a:p>
            <a:r>
              <a:rPr lang="en-US" altLang="en-US"/>
              <a:t>• Log in to the TA Interface on the new machine or in the new browser.</a:t>
            </a:r>
            <a:endParaRPr lang="en-US" altLang="en-US">
              <a:cs typeface="Calibri"/>
            </a:endParaRPr>
          </a:p>
          <a:p>
            <a:endParaRPr lang="en-US" altLang="en-US">
              <a:cs typeface="Calibri"/>
            </a:endParaRPr>
          </a:p>
          <a:p>
            <a:r>
              <a:rPr lang="en-US" altLang="en-US"/>
              <a:t>The test session on the previous computer or browser will close automatically. This will not stop the session or pause student tests.</a:t>
            </a:r>
            <a:endParaRPr lang="en-US" altLang="en-US">
              <a:cs typeface="Calibri"/>
            </a:endParaRPr>
          </a:p>
        </p:txBody>
      </p:sp>
      <p:sp>
        <p:nvSpPr>
          <p:cNvPr id="5734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BF9434A6-5BDB-4B08-AF09-3C273E0A9DE9}" type="slidenum">
              <a:rPr lang="en-US" altLang="en-US" noProof="0" smtClean="0"/>
              <a:pPr lvl="0"/>
              <a:t>52</a:t>
            </a:fld>
            <a:endParaRPr lang="en-US" altLang="en-US" noProof="0"/>
          </a:p>
        </p:txBody>
      </p:sp>
      <p:sp>
        <p:nvSpPr>
          <p:cNvPr id="4" name="Slide Image Placeholder 3">
            <a:extLst>
              <a:ext uri="{FF2B5EF4-FFF2-40B4-BE49-F238E27FC236}">
                <a16:creationId xmlns:a16="http://schemas.microsoft.com/office/drawing/2014/main" id="{F3DBDC42-16D7-4FDE-9F13-486349D1A946}"/>
              </a:ext>
            </a:extLst>
          </p:cNvPr>
          <p:cNvSpPr>
            <a:spLocks noGrp="1" noRot="1" noChangeAspect="1"/>
          </p:cNvSpPr>
          <p:nvPr>
            <p:ph type="sldImg"/>
          </p:nvPr>
        </p:nvSpPr>
        <p:spPr/>
      </p:sp>
    </p:spTree>
    <p:extLst>
      <p:ext uri="{BB962C8B-B14F-4D97-AF65-F5344CB8AC3E}">
        <p14:creationId xmlns:p14="http://schemas.microsoft.com/office/powerpoint/2010/main" val="12732752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altLang="en-US"/>
              <a:t>This table presents some of the common issues that you or your students may encounter during a test session. Please take a moment to review this information. For more detailed information, please refer to your Test Administration Manual.</a:t>
            </a:r>
          </a:p>
          <a:p>
            <a:endParaRPr lang="en-US" altLang="en-US"/>
          </a:p>
        </p:txBody>
      </p:sp>
      <p:sp>
        <p:nvSpPr>
          <p:cNvPr id="593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08E9FBCF-0D07-40A6-84E0-D0A3AB753445}" type="slidenum">
              <a:rPr lang="en-US" altLang="en-US" noProof="0" smtClean="0"/>
              <a:pPr lvl="0"/>
              <a:t>53</a:t>
            </a:fld>
            <a:endParaRPr lang="en-US" altLang="en-US" noProof="0"/>
          </a:p>
        </p:txBody>
      </p:sp>
      <p:sp>
        <p:nvSpPr>
          <p:cNvPr id="4" name="Slide Image Placeholder 3">
            <a:extLst>
              <a:ext uri="{FF2B5EF4-FFF2-40B4-BE49-F238E27FC236}">
                <a16:creationId xmlns:a16="http://schemas.microsoft.com/office/drawing/2014/main" id="{6167917F-662C-4721-8C8D-844A29094964}"/>
              </a:ext>
            </a:extLst>
          </p:cNvPr>
          <p:cNvSpPr>
            <a:spLocks noGrp="1" noRot="1" noChangeAspect="1"/>
          </p:cNvSpPr>
          <p:nvPr>
            <p:ph type="sldImg"/>
          </p:nvPr>
        </p:nvSpPr>
        <p:spPr/>
      </p:sp>
    </p:spTree>
    <p:extLst>
      <p:ext uri="{BB962C8B-B14F-4D97-AF65-F5344CB8AC3E}">
        <p14:creationId xmlns:p14="http://schemas.microsoft.com/office/powerpoint/2010/main" val="4432236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Notes Placeholder 2"/>
          <p:cNvSpPr>
            <a:spLocks noGrp="1"/>
          </p:cNvSpPr>
          <p:nvPr>
            <p:ph type="body" idx="1"/>
          </p:nvPr>
        </p:nvSpPr>
        <p:spPr/>
        <p:txBody>
          <a:bodyPr/>
          <a:lstStyle/>
          <a:p>
            <a:r>
              <a:rPr lang="en-US" altLang="en-US"/>
              <a:t>Students must use the Secure Browser to log in to the Student Interface. The Secure Browser is designed to ensure test security by prohibiting students from accessing any other programs or websites during testing.</a:t>
            </a:r>
          </a:p>
          <a:p>
            <a:endParaRPr lang="en-US" altLang="en-US"/>
          </a:p>
          <a:p>
            <a:r>
              <a:rPr lang="en-US" altLang="en-US"/>
              <a:t>Your school’s Technology Coordinator is responsible for ensuring that the Secure Browser has been correctly installed on all testing devices. If you have questions about installation of the Secure Browser, please contact your Technology Coordinator.</a:t>
            </a:r>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BA78969E-9590-4321-9DE6-318E6F52368F}" type="slidenum">
              <a:rPr lang="en-US" altLang="en-US" smtClean="0"/>
              <a:pPr/>
              <a:t>54</a:t>
            </a:fld>
            <a:endParaRPr lang="en-US" altLang="en-US"/>
          </a:p>
        </p:txBody>
      </p:sp>
      <p:sp>
        <p:nvSpPr>
          <p:cNvPr id="4" name="Slide Image Placeholder 3">
            <a:extLst>
              <a:ext uri="{FF2B5EF4-FFF2-40B4-BE49-F238E27FC236}">
                <a16:creationId xmlns:a16="http://schemas.microsoft.com/office/drawing/2014/main" id="{9C72EC35-EBC4-4DBC-A2BF-B57BF59F0617}"/>
              </a:ext>
            </a:extLst>
          </p:cNvPr>
          <p:cNvSpPr>
            <a:spLocks noGrp="1" noRot="1" noChangeAspect="1"/>
          </p:cNvSpPr>
          <p:nvPr>
            <p:ph type="sldImg"/>
          </p:nvPr>
        </p:nvSpPr>
        <p:spPr/>
      </p:sp>
    </p:spTree>
    <p:extLst>
      <p:ext uri="{BB962C8B-B14F-4D97-AF65-F5344CB8AC3E}">
        <p14:creationId xmlns:p14="http://schemas.microsoft.com/office/powerpoint/2010/main" val="16165969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r>
              <a:rPr lang="en-US" altLang="en-US"/>
              <a:t>To log in to the online testing system, students must use the Secure Browser on a separate computer or device than the one used by the TA. Students must enter three pieces of identifying information: their first name, their username, and the current test session ID.</a:t>
            </a:r>
          </a:p>
          <a:p>
            <a:endParaRPr lang="en-US" altLang="en-US"/>
          </a:p>
          <a:p>
            <a:r>
              <a:rPr lang="en-US" altLang="en-US"/>
              <a:t>The test session ID is generated when the TA creates the test session. It needs to be given to students by the TA when it is time for them to log in to the test. Session IDs should not be generated more than 20 minutes before students are ready to log in.</a:t>
            </a:r>
            <a:endParaRPr lang="en-US" altLang="en-US">
              <a:cs typeface="Calibri"/>
            </a:endParaRPr>
          </a:p>
          <a:p>
            <a:endParaRPr lang="en-US" altLang="en-US"/>
          </a:p>
          <a:p>
            <a:r>
              <a:rPr lang="en-US" altLang="en-US"/>
              <a:t>When entries are complete, students will click the Sign In button to log in to the test. The TA may assist students with logging in, if necessary.</a:t>
            </a:r>
            <a:endParaRPr lang="en-US" altLang="en-US">
              <a:cs typeface="Calibri"/>
            </a:endParaRPr>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282CAD7D-2DB5-4BFE-ACF1-7E4C359B0ADE}" type="slidenum">
              <a:rPr lang="en-US" altLang="en-US" smtClean="0"/>
              <a:pPr/>
              <a:t>55</a:t>
            </a:fld>
            <a:endParaRPr lang="en-US" altLang="en-US"/>
          </a:p>
        </p:txBody>
      </p:sp>
      <p:sp>
        <p:nvSpPr>
          <p:cNvPr id="4" name="Slide Image Placeholder 3">
            <a:extLst>
              <a:ext uri="{FF2B5EF4-FFF2-40B4-BE49-F238E27FC236}">
                <a16:creationId xmlns:a16="http://schemas.microsoft.com/office/drawing/2014/main" id="{1C877321-95E6-4DED-A7AE-711E3AAD03A5}"/>
              </a:ext>
            </a:extLst>
          </p:cNvPr>
          <p:cNvSpPr>
            <a:spLocks noGrp="1" noRot="1" noChangeAspect="1"/>
          </p:cNvSpPr>
          <p:nvPr>
            <p:ph type="sldImg"/>
          </p:nvPr>
        </p:nvSpPr>
        <p:spPr/>
      </p:sp>
    </p:spTree>
    <p:extLst>
      <p:ext uri="{BB962C8B-B14F-4D97-AF65-F5344CB8AC3E}">
        <p14:creationId xmlns:p14="http://schemas.microsoft.com/office/powerpoint/2010/main" val="210875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logging in to the system using a new device or browser, or after clearing the cache on a previously used browser, you will see an Enter Code page. </a:t>
            </a:r>
          </a:p>
          <a:p>
            <a:endParaRPr lang="en-US" dirty="0"/>
          </a:p>
          <a:p>
            <a:r>
              <a:rPr lang="en-US" dirty="0"/>
              <a:t>If you see this screen, will need to enter the code on this page within 15 minutes of receiving the email.  If you do not receive a code or do not enter the code within the 15-minute time limit, click Resend Code. Click Submit after entering the authentication code to access the system. You will be taken to the Reset Your Password page or directly into TIDE if you have already set your password. </a:t>
            </a:r>
          </a:p>
        </p:txBody>
      </p:sp>
      <p:sp>
        <p:nvSpPr>
          <p:cNvPr id="4" name="Slide Number Placeholder 3"/>
          <p:cNvSpPr>
            <a:spLocks noGrp="1"/>
          </p:cNvSpPr>
          <p:nvPr>
            <p:ph type="sldNum" sz="quarter" idx="10"/>
          </p:nvPr>
        </p:nvSpPr>
        <p:spPr/>
        <p:txBody>
          <a:bodyPr/>
          <a:lstStyle/>
          <a:p>
            <a:fld id="{10FBD5D1-EC6A-49BA-A260-9EA64558D1CE}" type="slidenum">
              <a:rPr lang="en-US"/>
              <a:pPr/>
              <a:t>5</a:t>
            </a:fld>
            <a:endParaRPr lang="en-US"/>
          </a:p>
        </p:txBody>
      </p:sp>
      <p:sp>
        <p:nvSpPr>
          <p:cNvPr id="7" name="Slide Image Placeholder 6">
            <a:extLst>
              <a:ext uri="{FF2B5EF4-FFF2-40B4-BE49-F238E27FC236}">
                <a16:creationId xmlns:a16="http://schemas.microsoft.com/office/drawing/2014/main" id="{DE568D9F-2A08-4986-9D9F-7C155EFF03B9}"/>
              </a:ext>
            </a:extLst>
          </p:cNvPr>
          <p:cNvSpPr>
            <a:spLocks noGrp="1" noRot="1" noChangeAspect="1"/>
          </p:cNvSpPr>
          <p:nvPr>
            <p:ph type="sldImg"/>
          </p:nvPr>
        </p:nvSpPr>
        <p:spPr/>
      </p:sp>
    </p:spTree>
    <p:extLst>
      <p:ext uri="{BB962C8B-B14F-4D97-AF65-F5344CB8AC3E}">
        <p14:creationId xmlns:p14="http://schemas.microsoft.com/office/powerpoint/2010/main" val="25253580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altLang="en-US"/>
              <a:t>If a student is having difficulty logging in, an error message and code will display on the login screen. The most common errors occur when the student’s first name and username do not match what is in the system and when usernames are entered incorrectly. If the student receives an error message indicating that he or she has entered incorrect information in the first name or username fields, the TA should use the Student Lookup Tool in the TA Interface to verify the student’s information.</a:t>
            </a:r>
          </a:p>
          <a:p>
            <a:endParaRPr lang="en-US" altLang="en-US"/>
          </a:p>
          <a:p>
            <a:r>
              <a:rPr lang="en-US" altLang="en-US"/>
              <a:t>Another common error occurs when the student enters an incorrect session ID. If a student receives the message “The session is not available for testing,” verify that the session ID was entered correctly, with no extra spaces or characters. The session ID can be found in the TA Interface. </a:t>
            </a:r>
            <a:endParaRPr lang="en-US" altLang="en-US">
              <a:cs typeface="Calibri"/>
            </a:endParaRPr>
          </a:p>
          <a:p>
            <a:endParaRPr lang="en-US" altLang="en-US"/>
          </a:p>
          <a:p>
            <a:r>
              <a:rPr lang="en-US" altLang="en-US"/>
              <a:t>If a student receives the error message “Session has expired,” ensure that the student has entered the correct session ID for the current session. If the student has entered the session ID correctly, use the TA Interface to verify that your session is still open.</a:t>
            </a:r>
            <a:endParaRPr lang="en-US" altLang="en-US">
              <a:cs typeface="Calibri"/>
            </a:endParaRPr>
          </a:p>
          <a:p>
            <a:endParaRPr lang="en-US" altLang="en-US"/>
          </a:p>
          <a:p>
            <a:r>
              <a:rPr lang="en-US" altLang="en-US"/>
              <a:t>Finally, if administering a practice test, make sure that the TA and the student each use the appropriate practice and training test site. If administering an operational test, ensure that the TA is using the Operational Test Administration Site and the student is using the Secure Browser.</a:t>
            </a:r>
            <a:endParaRPr lang="en-US" altLang="en-US">
              <a:cs typeface="Calibri"/>
            </a:endParaRPr>
          </a:p>
        </p:txBody>
      </p:sp>
      <p:sp>
        <p:nvSpPr>
          <p:cNvPr id="5734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97C7CEA2-000B-4835-A215-D8FE036CBF18}" type="slidenum">
              <a:rPr lang="en-US" altLang="en-US" smtClean="0"/>
              <a:pPr/>
              <a:t>56</a:t>
            </a:fld>
            <a:endParaRPr lang="en-US" altLang="en-US"/>
          </a:p>
        </p:txBody>
      </p:sp>
      <p:sp>
        <p:nvSpPr>
          <p:cNvPr id="4" name="Slide Image Placeholder 3">
            <a:extLst>
              <a:ext uri="{FF2B5EF4-FFF2-40B4-BE49-F238E27FC236}">
                <a16:creationId xmlns:a16="http://schemas.microsoft.com/office/drawing/2014/main" id="{71C101F0-9F6B-4691-9068-5796D3C2C156}"/>
              </a:ext>
            </a:extLst>
          </p:cNvPr>
          <p:cNvSpPr>
            <a:spLocks noGrp="1" noRot="1" noChangeAspect="1"/>
          </p:cNvSpPr>
          <p:nvPr>
            <p:ph type="sldImg"/>
          </p:nvPr>
        </p:nvSpPr>
        <p:spPr/>
      </p:sp>
    </p:spTree>
    <p:extLst>
      <p:ext uri="{BB962C8B-B14F-4D97-AF65-F5344CB8AC3E}">
        <p14:creationId xmlns:p14="http://schemas.microsoft.com/office/powerpoint/2010/main" val="32371770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Notes Placeholder 2"/>
          <p:cNvSpPr>
            <a:spLocks noGrp="1"/>
          </p:cNvSpPr>
          <p:nvPr>
            <p:ph type="body" idx="1"/>
          </p:nvPr>
        </p:nvSpPr>
        <p:spPr/>
        <p:txBody>
          <a:bodyPr/>
          <a:lstStyle/>
          <a:p>
            <a:r>
              <a:rPr lang="en-US" altLang="en-US"/>
              <a:t>After logging in, students need to complete a few more steps before they begin testing. Students will be asked to view and verify their personal information. If their information is correct, they should click Yes to proceed. If their information is incorrect, they should click No to return to the login page. You must then contact your School or District Assessment Coordinator to have the student’s information updated in the Test Information Distribution Engine (TIDE) before the student attempts to log in again.</a:t>
            </a:r>
          </a:p>
        </p:txBody>
      </p:sp>
      <p:sp>
        <p:nvSpPr>
          <p:cNvPr id="583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735D206A-CF6D-485E-A581-AE8907CAFA09}" type="slidenum">
              <a:rPr lang="en-US" altLang="en-US" smtClean="0"/>
              <a:pPr/>
              <a:t>57</a:t>
            </a:fld>
            <a:endParaRPr lang="en-US" altLang="en-US"/>
          </a:p>
        </p:txBody>
      </p:sp>
      <p:sp>
        <p:nvSpPr>
          <p:cNvPr id="4" name="Slide Image Placeholder 3">
            <a:extLst>
              <a:ext uri="{FF2B5EF4-FFF2-40B4-BE49-F238E27FC236}">
                <a16:creationId xmlns:a16="http://schemas.microsoft.com/office/drawing/2014/main" id="{EEEF4BB7-58A1-4921-B8EC-5E52E13ABEF3}"/>
              </a:ext>
            </a:extLst>
          </p:cNvPr>
          <p:cNvSpPr>
            <a:spLocks noGrp="1" noRot="1" noChangeAspect="1"/>
          </p:cNvSpPr>
          <p:nvPr>
            <p:ph type="sldImg"/>
          </p:nvPr>
        </p:nvSpPr>
        <p:spPr/>
      </p:sp>
    </p:spTree>
    <p:extLst>
      <p:ext uri="{BB962C8B-B14F-4D97-AF65-F5344CB8AC3E}">
        <p14:creationId xmlns:p14="http://schemas.microsoft.com/office/powerpoint/2010/main" val="13532776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Notes Placeholder 2"/>
          <p:cNvSpPr>
            <a:spLocks noGrp="1"/>
          </p:cNvSpPr>
          <p:nvPr>
            <p:ph type="body" idx="1"/>
          </p:nvPr>
        </p:nvSpPr>
        <p:spPr/>
        <p:txBody>
          <a:bodyPr/>
          <a:lstStyle/>
          <a:p>
            <a:r>
              <a:rPr lang="en-US" altLang="en-US"/>
              <a:t>On the Your Tests screen, students will see a list of their assigned tests for this test session. If the tests displayed are incorrect, or the expected test is not listed, students should click the Back to Login button to return to the login page and consult the TA to resolve the issue. If there are no errors, students should select the correct test and wait for TA approval to proceed.</a:t>
            </a:r>
          </a:p>
        </p:txBody>
      </p:sp>
      <p:sp>
        <p:nvSpPr>
          <p:cNvPr id="593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16C47F6E-8F35-4E3A-937D-B98B235BC170}" type="slidenum">
              <a:rPr lang="en-US" altLang="en-US" smtClean="0"/>
              <a:pPr/>
              <a:t>58</a:t>
            </a:fld>
            <a:endParaRPr lang="en-US" altLang="en-US"/>
          </a:p>
        </p:txBody>
      </p:sp>
      <p:sp>
        <p:nvSpPr>
          <p:cNvPr id="4" name="Slide Image Placeholder 3">
            <a:extLst>
              <a:ext uri="{FF2B5EF4-FFF2-40B4-BE49-F238E27FC236}">
                <a16:creationId xmlns:a16="http://schemas.microsoft.com/office/drawing/2014/main" id="{FE077EEE-882C-4AD3-A697-A35CCC968590}"/>
              </a:ext>
            </a:extLst>
          </p:cNvPr>
          <p:cNvSpPr>
            <a:spLocks noGrp="1" noRot="1" noChangeAspect="1"/>
          </p:cNvSpPr>
          <p:nvPr>
            <p:ph type="sldImg"/>
          </p:nvPr>
        </p:nvSpPr>
        <p:spPr/>
      </p:sp>
    </p:spTree>
    <p:extLst>
      <p:ext uri="{BB962C8B-B14F-4D97-AF65-F5344CB8AC3E}">
        <p14:creationId xmlns:p14="http://schemas.microsoft.com/office/powerpoint/2010/main" val="28720878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the TA has approved students for a test session, students will see a screen titled “Choose Settings.” This screen displays the name of the test and any selected accessibility resources. If the information is correct, students should click Select. If any of the information is incorrect, they should click Back to Login and then wait to be advised by the TA or select Undo Changes if they would like to revert back to the default. Note that the actual settings students see may vary from what is shown on this slide. Be sure to refer to the scripts located in the Test Administration Manual (TAM) to guide your students through the login and confirmation process.</a:t>
            </a:r>
          </a:p>
          <a:p>
            <a:endParaRPr lang="en-US" dirty="0"/>
          </a:p>
          <a:p>
            <a:r>
              <a:rPr lang="en-US" dirty="0"/>
              <a:t>After verifying their test, students will proceed through one or more functionality checks to make sure that their testing device is functioning properly. The functionality checks that appear will depend on the test that the student is taking.</a:t>
            </a:r>
            <a:endParaRPr lang="en-US" dirty="0">
              <a:cs typeface="Calibri"/>
            </a:endParaRPr>
          </a:p>
        </p:txBody>
      </p:sp>
      <p:sp>
        <p:nvSpPr>
          <p:cNvPr id="6042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ECBCBD13-7BB4-413B-8181-3B04E84906F9}" type="slidenum">
              <a:rPr lang="en-US" altLang="en-US" smtClean="0"/>
              <a:pPr/>
              <a:t>59</a:t>
            </a:fld>
            <a:endParaRPr lang="en-US" altLang="en-US"/>
          </a:p>
        </p:txBody>
      </p:sp>
      <p:sp>
        <p:nvSpPr>
          <p:cNvPr id="5" name="Slide Image Placeholder 4">
            <a:extLst>
              <a:ext uri="{FF2B5EF4-FFF2-40B4-BE49-F238E27FC236}">
                <a16:creationId xmlns:a16="http://schemas.microsoft.com/office/drawing/2014/main" id="{DFCF82EF-1550-4D3E-A5BA-3210D7461057}"/>
              </a:ext>
            </a:extLst>
          </p:cNvPr>
          <p:cNvSpPr>
            <a:spLocks noGrp="1" noRot="1" noChangeAspect="1"/>
          </p:cNvSpPr>
          <p:nvPr>
            <p:ph type="sldImg"/>
          </p:nvPr>
        </p:nvSpPr>
        <p:spPr/>
      </p:sp>
    </p:spTree>
    <p:extLst>
      <p:ext uri="{BB962C8B-B14F-4D97-AF65-F5344CB8AC3E}">
        <p14:creationId xmlns:p14="http://schemas.microsoft.com/office/powerpoint/2010/main" val="38436524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students will view and acknowledge the Testing Rules Acknowledgment and have the opportunity to review detailed information about the tools and navigation features they will use during testing from the Instructions and Help screen. </a:t>
            </a:r>
          </a:p>
          <a:p>
            <a:endParaRPr lang="en-US"/>
          </a:p>
          <a:p>
            <a:pPr lvl="0"/>
            <a:r>
              <a:rPr lang="en-US"/>
              <a:t>The Test Settings section allows students to view their current test settings. </a:t>
            </a:r>
          </a:p>
          <a:p>
            <a:endParaRPr lang="en-US"/>
          </a:p>
          <a:p>
            <a:r>
              <a:rPr lang="en-US"/>
              <a:t>The Help Guide section contains an overview of the test site, test rules, and information on Text-to-Speech and other applicable features.</a:t>
            </a:r>
          </a:p>
          <a:p>
            <a:endParaRPr lang="en-US"/>
          </a:p>
          <a:p>
            <a:r>
              <a:rPr lang="en-US"/>
              <a:t>When students click Begin Test Now, they will enter their test and be presented with electronic devices cover page.</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60</a:t>
            </a:fld>
            <a:endParaRPr lang="en-US"/>
          </a:p>
        </p:txBody>
      </p:sp>
    </p:spTree>
    <p:extLst>
      <p:ext uri="{BB962C8B-B14F-4D97-AF65-F5344CB8AC3E}">
        <p14:creationId xmlns:p14="http://schemas.microsoft.com/office/powerpoint/2010/main" val="24986445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students view the first item on their test, they will be presented with a cover page which reminds students that they may not have any electronic devices in their possession throughout the duration of their test.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61</a:t>
            </a:fld>
            <a:endParaRPr lang="en-US"/>
          </a:p>
        </p:txBody>
      </p:sp>
    </p:spTree>
    <p:extLst>
      <p:ext uri="{BB962C8B-B14F-4D97-AF65-F5344CB8AC3E}">
        <p14:creationId xmlns:p14="http://schemas.microsoft.com/office/powerpoint/2010/main" val="18864889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Notes Placeholder 2"/>
          <p:cNvSpPr>
            <a:spLocks noGrp="1"/>
          </p:cNvSpPr>
          <p:nvPr>
            <p:ph type="body" idx="1"/>
          </p:nvPr>
        </p:nvSpPr>
        <p:spPr/>
        <p:txBody>
          <a:bodyPr/>
          <a:lstStyle/>
          <a:p>
            <a:r>
              <a:rPr lang="en-US" altLang="en-US"/>
              <a:t>Universal tools and other features are available for all students to use during testing. These tools and features will be discussed in detail on the following slides.</a:t>
            </a:r>
          </a:p>
        </p:txBody>
      </p:sp>
      <p:sp>
        <p:nvSpPr>
          <p:cNvPr id="6451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D706280C-6D1C-4A5C-909D-80764BF5D8EC}" type="slidenum">
              <a:rPr lang="en-US" altLang="en-US" smtClean="0"/>
              <a:pPr/>
              <a:t>62</a:t>
            </a:fld>
            <a:endParaRPr lang="en-US" altLang="en-US"/>
          </a:p>
        </p:txBody>
      </p:sp>
      <p:sp>
        <p:nvSpPr>
          <p:cNvPr id="4" name="Slide Image Placeholder 3">
            <a:extLst>
              <a:ext uri="{FF2B5EF4-FFF2-40B4-BE49-F238E27FC236}">
                <a16:creationId xmlns:a16="http://schemas.microsoft.com/office/drawing/2014/main" id="{34F27567-234E-4C27-8B3E-04C886DCE2B4}"/>
              </a:ext>
            </a:extLst>
          </p:cNvPr>
          <p:cNvSpPr>
            <a:spLocks noGrp="1" noRot="1" noChangeAspect="1"/>
          </p:cNvSpPr>
          <p:nvPr>
            <p:ph type="sldImg"/>
          </p:nvPr>
        </p:nvSpPr>
        <p:spPr/>
      </p:sp>
    </p:spTree>
    <p:extLst>
      <p:ext uri="{BB962C8B-B14F-4D97-AF65-F5344CB8AC3E}">
        <p14:creationId xmlns:p14="http://schemas.microsoft.com/office/powerpoint/2010/main" val="11501079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Notes Placeholder 2"/>
          <p:cNvSpPr>
            <a:spLocks noGrp="1"/>
          </p:cNvSpPr>
          <p:nvPr>
            <p:ph type="body" idx="1"/>
          </p:nvPr>
        </p:nvSpPr>
        <p:spPr/>
        <p:txBody>
          <a:bodyPr/>
          <a:lstStyle/>
          <a:p>
            <a:r>
              <a:rPr lang="en-US" altLang="en-US" dirty="0"/>
              <a:t>The global menu appears at the top of the Student Interface. The left side of the menu contains navigation buttons that students use to advance through the test:</a:t>
            </a:r>
          </a:p>
          <a:p>
            <a:endParaRPr lang="en-US" altLang="en-US" dirty="0"/>
          </a:p>
          <a:p>
            <a:r>
              <a:rPr lang="en-US" altLang="en-US" dirty="0"/>
              <a:t>All students can navigate between pages using the Back and Next arrow buttons. Students can also navigate between items using the Items drop-down menu located above the navigation buttons. We will discuss the items menu later in this module.</a:t>
            </a:r>
          </a:p>
          <a:p>
            <a:endParaRPr lang="en-US" altLang="en-US" dirty="0">
              <a:cs typeface="Calibri"/>
            </a:endParaRPr>
          </a:p>
          <a:p>
            <a:r>
              <a:rPr lang="en-US" dirty="0"/>
              <a:t>The Save button ensures that a response is committed to the system. However, the Save button is not required to save an item. Other actions, such as moving forward to the next question, will also save the response. The Pause button pauses a student’s test and logs the student out of the Student Interface. We will discuss more about pausing a test later in this presentation.</a:t>
            </a:r>
            <a:endParaRPr lang="en-US" dirty="0">
              <a:cs typeface="Calibri"/>
            </a:endParaRPr>
          </a:p>
          <a:p>
            <a:endParaRPr lang="en-US" dirty="0">
              <a:cs typeface="Calibri"/>
            </a:endParaRPr>
          </a:p>
          <a:p>
            <a:r>
              <a:rPr lang="en-US" altLang="en-US" dirty="0"/>
              <a:t>The right side of the menu contains test tools that students may use during testing. Some test tools, such as the Zoom In and Zoom Out buttons, are universal tools available to all students.</a:t>
            </a:r>
            <a:endParaRPr lang="en-US" altLang="en-US" dirty="0">
              <a:cs typeface="Calibri"/>
            </a:endParaRPr>
          </a:p>
          <a:p>
            <a:endParaRPr lang="en-US" altLang="en-US" dirty="0"/>
          </a:p>
          <a:p>
            <a:r>
              <a:rPr lang="en-US" altLang="en-US" dirty="0"/>
              <a:t>Other tools are designated supports or accommodations that must be set up in TIDE for students to use them.</a:t>
            </a:r>
            <a:endParaRPr lang="en-US" altLang="en-US" dirty="0">
              <a:cs typeface="Calibri"/>
            </a:endParaRPr>
          </a:p>
        </p:txBody>
      </p:sp>
      <p:sp>
        <p:nvSpPr>
          <p:cNvPr id="6451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D706280C-6D1C-4A5C-909D-80764BF5D8EC}" type="slidenum">
              <a:rPr lang="en-US" altLang="en-US" smtClean="0"/>
              <a:pPr/>
              <a:t>63</a:t>
            </a:fld>
            <a:endParaRPr lang="en-US" altLang="en-US"/>
          </a:p>
        </p:txBody>
      </p:sp>
      <p:sp>
        <p:nvSpPr>
          <p:cNvPr id="4" name="Slide Image Placeholder 3">
            <a:extLst>
              <a:ext uri="{FF2B5EF4-FFF2-40B4-BE49-F238E27FC236}">
                <a16:creationId xmlns:a16="http://schemas.microsoft.com/office/drawing/2014/main" id="{8AB6B058-ED70-4A7B-811B-C3A0A1B14F10}"/>
              </a:ext>
            </a:extLst>
          </p:cNvPr>
          <p:cNvSpPr>
            <a:spLocks noGrp="1" noRot="1" noChangeAspect="1"/>
          </p:cNvSpPr>
          <p:nvPr>
            <p:ph type="sldImg"/>
          </p:nvPr>
        </p:nvSpPr>
        <p:spPr/>
      </p:sp>
    </p:spTree>
    <p:extLst>
      <p:ext uri="{BB962C8B-B14F-4D97-AF65-F5344CB8AC3E}">
        <p14:creationId xmlns:p14="http://schemas.microsoft.com/office/powerpoint/2010/main" val="21505611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addition to using navigation buttons in the global menu, students can move through the test using the Items drop-down menu. The Items drop-down menu lists all items completed thus far and displays a blue flag for items that have been marked for review. For FAST Progress Monitoring tests, items cannot be skipped so students can only navigate to items previously answered. Students will always see an orange triangle on the next question, as the very next item is generated based on previous responses. </a:t>
            </a:r>
          </a:p>
          <a:p>
            <a:endParaRPr lang="en-US" dirty="0"/>
          </a:p>
        </p:txBody>
      </p:sp>
      <p:sp>
        <p:nvSpPr>
          <p:cNvPr id="4" name="Slide Number Placeholder 3"/>
          <p:cNvSpPr>
            <a:spLocks noGrp="1"/>
          </p:cNvSpPr>
          <p:nvPr>
            <p:ph type="sldNum" sz="quarter" idx="5"/>
          </p:nvPr>
        </p:nvSpPr>
        <p:spPr/>
        <p:txBody>
          <a:bodyPr/>
          <a:lstStyle/>
          <a:p>
            <a:fld id="{73E18F1F-5A84-4C55-B1EA-7EBC853F01F5}" type="slidenum">
              <a:rPr lang="en-US" smtClean="0"/>
              <a:pPr/>
              <a:t>64</a:t>
            </a:fld>
            <a:endParaRPr lang="en-US"/>
          </a:p>
        </p:txBody>
      </p:sp>
      <p:sp>
        <p:nvSpPr>
          <p:cNvPr id="7" name="Slide Image Placeholder 6">
            <a:extLst>
              <a:ext uri="{FF2B5EF4-FFF2-40B4-BE49-F238E27FC236}">
                <a16:creationId xmlns:a16="http://schemas.microsoft.com/office/drawing/2014/main" id="{7AEC0252-D8CA-43D3-AF88-3EE07A150941}"/>
              </a:ext>
            </a:extLst>
          </p:cNvPr>
          <p:cNvSpPr>
            <a:spLocks noGrp="1" noRot="1" noChangeAspect="1"/>
          </p:cNvSpPr>
          <p:nvPr>
            <p:ph type="sldImg"/>
          </p:nvPr>
        </p:nvSpPr>
        <p:spPr/>
      </p:sp>
    </p:spTree>
    <p:extLst>
      <p:ext uri="{BB962C8B-B14F-4D97-AF65-F5344CB8AC3E}">
        <p14:creationId xmlns:p14="http://schemas.microsoft.com/office/powerpoint/2010/main" val="33337286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pPr lvl="1"/>
            <a:r>
              <a:rPr lang="en-US"/>
              <a:t>Test items and stimuli contain context menus. Students may use context menus to mark items for review, view item tutorials explaining how a particular item type works, and access additional test tools and features. The Global notes are available throughout the entire test for Reading and Writing tests, and Mathematics tests have item specific notepads.</a:t>
            </a:r>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0947" indent="-288827">
              <a:defRPr>
                <a:solidFill>
                  <a:schemeClr val="tx1"/>
                </a:solidFill>
                <a:latin typeface="Calibri" pitchFamily="34" charset="0"/>
              </a:defRPr>
            </a:lvl2pPr>
            <a:lvl3pPr marL="1155304" indent="-231060">
              <a:defRPr>
                <a:solidFill>
                  <a:schemeClr val="tx1"/>
                </a:solidFill>
                <a:latin typeface="Calibri" pitchFamily="34" charset="0"/>
              </a:defRPr>
            </a:lvl3pPr>
            <a:lvl4pPr marL="1617426" indent="-231060">
              <a:defRPr>
                <a:solidFill>
                  <a:schemeClr val="tx1"/>
                </a:solidFill>
                <a:latin typeface="Calibri" pitchFamily="34" charset="0"/>
              </a:defRPr>
            </a:lvl4pPr>
            <a:lvl5pPr marL="2079549" indent="-231060">
              <a:defRPr>
                <a:solidFill>
                  <a:schemeClr val="tx1"/>
                </a:solidFill>
                <a:latin typeface="Calibri" pitchFamily="34" charset="0"/>
              </a:defRPr>
            </a:lvl5pPr>
            <a:lvl6pPr marL="2541671" indent="-231060" fontAlgn="base">
              <a:spcBef>
                <a:spcPct val="0"/>
              </a:spcBef>
              <a:spcAft>
                <a:spcPct val="0"/>
              </a:spcAft>
              <a:defRPr>
                <a:solidFill>
                  <a:schemeClr val="tx1"/>
                </a:solidFill>
                <a:latin typeface="Calibri" pitchFamily="34" charset="0"/>
              </a:defRPr>
            </a:lvl6pPr>
            <a:lvl7pPr marL="3003792" indent="-231060" fontAlgn="base">
              <a:spcBef>
                <a:spcPct val="0"/>
              </a:spcBef>
              <a:spcAft>
                <a:spcPct val="0"/>
              </a:spcAft>
              <a:defRPr>
                <a:solidFill>
                  <a:schemeClr val="tx1"/>
                </a:solidFill>
                <a:latin typeface="Calibri" pitchFamily="34" charset="0"/>
              </a:defRPr>
            </a:lvl7pPr>
            <a:lvl8pPr marL="3465914" indent="-231060" fontAlgn="base">
              <a:spcBef>
                <a:spcPct val="0"/>
              </a:spcBef>
              <a:spcAft>
                <a:spcPct val="0"/>
              </a:spcAft>
              <a:defRPr>
                <a:solidFill>
                  <a:schemeClr val="tx1"/>
                </a:solidFill>
                <a:latin typeface="Calibri" pitchFamily="34" charset="0"/>
              </a:defRPr>
            </a:lvl8pPr>
            <a:lvl9pPr marL="3928035" indent="-231060"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65</a:t>
            </a:fld>
            <a:endParaRPr lang="en-US" altLang="en-US"/>
          </a:p>
        </p:txBody>
      </p:sp>
      <p:sp>
        <p:nvSpPr>
          <p:cNvPr id="4" name="Slide Image Placeholder 3">
            <a:extLst>
              <a:ext uri="{FF2B5EF4-FFF2-40B4-BE49-F238E27FC236}">
                <a16:creationId xmlns:a16="http://schemas.microsoft.com/office/drawing/2014/main" id="{AAD1DF07-A439-470F-9576-5E52F7BA81B7}"/>
              </a:ext>
            </a:extLst>
          </p:cNvPr>
          <p:cNvSpPr>
            <a:spLocks noGrp="1" noRot="1" noChangeAspect="1"/>
          </p:cNvSpPr>
          <p:nvPr>
            <p:ph type="sldImg"/>
          </p:nvPr>
        </p:nvSpPr>
        <p:spPr/>
      </p:sp>
    </p:spTree>
    <p:extLst>
      <p:ext uri="{BB962C8B-B14F-4D97-AF65-F5344CB8AC3E}">
        <p14:creationId xmlns:p14="http://schemas.microsoft.com/office/powerpoint/2010/main" val="992283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you forget your password, you will need to reset it in order to access TIDE. </a:t>
            </a:r>
          </a:p>
          <a:p>
            <a:endParaRPr lang="en-US" dirty="0"/>
          </a:p>
          <a:p>
            <a:r>
              <a:rPr lang="en-US" dirty="0"/>
              <a:t>You may need to reset your password in the following situations:</a:t>
            </a:r>
          </a:p>
          <a:p>
            <a:endParaRPr lang="en-US" dirty="0"/>
          </a:p>
          <a:p>
            <a:r>
              <a:rPr lang="en-US" dirty="0"/>
              <a:t>You forgot your password.</a:t>
            </a:r>
          </a:p>
          <a:p>
            <a:r>
              <a:rPr lang="en-US" dirty="0"/>
              <a:t>Your activation link expired.</a:t>
            </a:r>
          </a:p>
          <a:p>
            <a:r>
              <a:rPr lang="en-US" dirty="0"/>
              <a:t>Your account is locked because you exceeded the account login attempt limit.</a:t>
            </a:r>
          </a:p>
          <a:p>
            <a:r>
              <a:rPr lang="en-US" dirty="0"/>
              <a:t>It is a new school year.</a:t>
            </a:r>
          </a:p>
          <a:p>
            <a:endParaRPr lang="en-US" dirty="0"/>
          </a:p>
          <a:p>
            <a:r>
              <a:rPr lang="en-US" dirty="0"/>
              <a:t>To reset your password, click the Forgot Your Password? link. You will be taken to the Reset Your Password page. Enter your email address and click Submit. You will receive an email with an activation link. Follow the same steps you would when initially setting up your TIDE account. </a:t>
            </a:r>
          </a:p>
        </p:txBody>
      </p:sp>
      <p:sp>
        <p:nvSpPr>
          <p:cNvPr id="4" name="Slide Number Placeholder 3"/>
          <p:cNvSpPr>
            <a:spLocks noGrp="1"/>
          </p:cNvSpPr>
          <p:nvPr>
            <p:ph type="sldNum" sz="quarter" idx="10"/>
          </p:nvPr>
        </p:nvSpPr>
        <p:spPr/>
        <p:txBody>
          <a:bodyPr/>
          <a:lstStyle/>
          <a:p>
            <a:fld id="{10FBD5D1-EC6A-49BA-A260-9EA64558D1CE}" type="slidenum">
              <a:rPr lang="en-US"/>
              <a:pPr/>
              <a:t>6</a:t>
            </a:fld>
            <a:endParaRPr lang="en-US"/>
          </a:p>
        </p:txBody>
      </p:sp>
      <p:sp>
        <p:nvSpPr>
          <p:cNvPr id="7" name="Slide Image Placeholder 6">
            <a:extLst>
              <a:ext uri="{FF2B5EF4-FFF2-40B4-BE49-F238E27FC236}">
                <a16:creationId xmlns:a16="http://schemas.microsoft.com/office/drawing/2014/main" id="{5E144D75-D013-475D-A795-53321D5D7457}"/>
              </a:ext>
            </a:extLst>
          </p:cNvPr>
          <p:cNvSpPr>
            <a:spLocks noGrp="1" noRot="1" noChangeAspect="1"/>
          </p:cNvSpPr>
          <p:nvPr>
            <p:ph type="sldImg"/>
          </p:nvPr>
        </p:nvSpPr>
        <p:spPr/>
      </p:sp>
    </p:spTree>
    <p:extLst>
      <p:ext uri="{BB962C8B-B14F-4D97-AF65-F5344CB8AC3E}">
        <p14:creationId xmlns:p14="http://schemas.microsoft.com/office/powerpoint/2010/main" val="10913252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Notes Placeholder 2"/>
          <p:cNvSpPr>
            <a:spLocks noGrp="1"/>
          </p:cNvSpPr>
          <p:nvPr>
            <p:ph type="body" idx="1"/>
          </p:nvPr>
        </p:nvSpPr>
        <p:spPr/>
        <p:txBody>
          <a:bodyPr/>
          <a:lstStyle/>
          <a:p>
            <a:r>
              <a:rPr lang="en-US" altLang="en-US"/>
              <a:t>Students can expand passages and test items so that they take up a larger area of the screen for easier reading. This can be done by clicking the double-arrow icon in the upper-right corner of the passage, stimulus, or item. To collapse the item and make the passage viewable, students should click the right arrow icon. </a:t>
            </a:r>
            <a:r>
              <a:rPr lang="en-US"/>
              <a:t>To collapse the passage and make the item viewable, students should click the left arrow icon.</a:t>
            </a:r>
            <a:endParaRPr lang="en-US" altLang="en-US"/>
          </a:p>
        </p:txBody>
      </p:sp>
      <p:sp>
        <p:nvSpPr>
          <p:cNvPr id="6758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7F44CC76-4D35-4536-AA13-A710AC9A0FB1}" type="slidenum">
              <a:rPr lang="en-US" altLang="en-US" smtClean="0"/>
              <a:pPr/>
              <a:t>66</a:t>
            </a:fld>
            <a:endParaRPr lang="en-US" altLang="en-US"/>
          </a:p>
        </p:txBody>
      </p:sp>
      <p:sp>
        <p:nvSpPr>
          <p:cNvPr id="4" name="Slide Image Placeholder 3">
            <a:extLst>
              <a:ext uri="{FF2B5EF4-FFF2-40B4-BE49-F238E27FC236}">
                <a16:creationId xmlns:a16="http://schemas.microsoft.com/office/drawing/2014/main" id="{EB047CBE-2B0B-424B-BAEE-6C3118140E23}"/>
              </a:ext>
            </a:extLst>
          </p:cNvPr>
          <p:cNvSpPr>
            <a:spLocks noGrp="1" noRot="1" noChangeAspect="1"/>
          </p:cNvSpPr>
          <p:nvPr>
            <p:ph type="sldImg"/>
          </p:nvPr>
        </p:nvSpPr>
        <p:spPr/>
      </p:sp>
    </p:spTree>
    <p:extLst>
      <p:ext uri="{BB962C8B-B14F-4D97-AF65-F5344CB8AC3E}">
        <p14:creationId xmlns:p14="http://schemas.microsoft.com/office/powerpoint/2010/main" val="318561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Notes Placeholder 2"/>
          <p:cNvSpPr>
            <a:spLocks noGrp="1"/>
          </p:cNvSpPr>
          <p:nvPr>
            <p:ph type="body" idx="1"/>
          </p:nvPr>
        </p:nvSpPr>
        <p:spPr/>
        <p:txBody>
          <a:bodyPr/>
          <a:lstStyle/>
          <a:p>
            <a:r>
              <a:rPr lang="en-US" altLang="en-US"/>
              <a:t>Students can use the Global Notes tool in Reading and Writing tests to make notes that will persist throughout the entire test. The notes will also be retained if the student logs out of the test to resume at a later time. Students can copy and paste text from the notepad into the item response area, but this can only be done at the page level. </a:t>
            </a:r>
            <a:endParaRPr lang="en-US">
              <a:cs typeface="Calibri"/>
            </a:endParaRPr>
          </a:p>
          <a:p>
            <a:endParaRPr lang="en-US"/>
          </a:p>
          <a:p>
            <a:r>
              <a:rPr lang="en-US"/>
              <a:t>In addition, the Notes window can be resized by dragging the blue dots on the outer edge. </a:t>
            </a:r>
            <a:endParaRPr lang="en-US" altLang="en-US">
              <a:cs typeface="Calibri"/>
            </a:endParaRPr>
          </a:p>
          <a:p>
            <a:endParaRPr lang="en-US" altLang="en-US"/>
          </a:p>
        </p:txBody>
      </p:sp>
      <p:sp>
        <p:nvSpPr>
          <p:cNvPr id="6963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F44C8D9D-6597-4041-AC9C-8947382BCDC6}" type="slidenum">
              <a:rPr lang="en-US" altLang="en-US" smtClean="0"/>
              <a:pPr/>
              <a:t>67</a:t>
            </a:fld>
            <a:endParaRPr lang="en-US" altLang="en-US"/>
          </a:p>
        </p:txBody>
      </p:sp>
      <p:sp>
        <p:nvSpPr>
          <p:cNvPr id="4" name="Slide Image Placeholder 3">
            <a:extLst>
              <a:ext uri="{FF2B5EF4-FFF2-40B4-BE49-F238E27FC236}">
                <a16:creationId xmlns:a16="http://schemas.microsoft.com/office/drawing/2014/main" id="{5D3D9FFA-D2D7-439D-8C25-8BAFBCFF9C65}"/>
              </a:ext>
            </a:extLst>
          </p:cNvPr>
          <p:cNvSpPr>
            <a:spLocks noGrp="1" noRot="1" noChangeAspect="1"/>
          </p:cNvSpPr>
          <p:nvPr>
            <p:ph type="sldImg"/>
          </p:nvPr>
        </p:nvSpPr>
        <p:spPr/>
      </p:sp>
    </p:spTree>
    <p:extLst>
      <p:ext uri="{BB962C8B-B14F-4D97-AF65-F5344CB8AC3E}">
        <p14:creationId xmlns:p14="http://schemas.microsoft.com/office/powerpoint/2010/main" val="7013554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Notes Placeholder 2"/>
          <p:cNvSpPr>
            <a:spLocks noGrp="1"/>
          </p:cNvSpPr>
          <p:nvPr>
            <p:ph type="body" idx="1"/>
          </p:nvPr>
        </p:nvSpPr>
        <p:spPr/>
        <p:txBody>
          <a:bodyPr/>
          <a:lstStyle/>
          <a:p>
            <a:r>
              <a:rPr lang="en-US"/>
              <a:t>Students can use the Notepad located in the context menu to make notes about an item in a Mathematics test. The Notepad is item specific for Mathematics, so students can access their notes for a question when they are on that question’s test page. Notes will continue to be saved when students move on to the next segment or if their tests are paused. Test items with notes will display with a small notepad and pencil badge next to the item number. </a:t>
            </a:r>
          </a:p>
          <a:p>
            <a:endParaRPr lang="en-US"/>
          </a:p>
          <a:p>
            <a:pPr lvl="0"/>
            <a:r>
              <a:rPr lang="en-US"/>
              <a:t>The Notepad window can also be resized by dragging one of the blue dots on the outer edges. The text entered in this tool can be copied and pasted into text response areas of items displayed on that page. For example in Mathematics, students cannot copy notes taken on item #1 and paste them to an item displayed on the next page.</a:t>
            </a:r>
            <a:endParaRPr lang="en-US">
              <a:cs typeface="Calibri"/>
            </a:endParaRPr>
          </a:p>
          <a:p>
            <a:endParaRPr lang="en-US"/>
          </a:p>
        </p:txBody>
      </p:sp>
      <p:sp>
        <p:nvSpPr>
          <p:cNvPr id="6963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F44C8D9D-6597-4041-AC9C-8947382BCDC6}" type="slidenum">
              <a:rPr lang="en-US" altLang="en-US" smtClean="0"/>
              <a:pPr/>
              <a:t>68</a:t>
            </a:fld>
            <a:endParaRPr lang="en-US" altLang="en-US"/>
          </a:p>
        </p:txBody>
      </p:sp>
      <p:sp>
        <p:nvSpPr>
          <p:cNvPr id="4" name="Slide Image Placeholder 3">
            <a:extLst>
              <a:ext uri="{FF2B5EF4-FFF2-40B4-BE49-F238E27FC236}">
                <a16:creationId xmlns:a16="http://schemas.microsoft.com/office/drawing/2014/main" id="{A8CDC0EA-7A15-4E67-9526-C5DB9309758F}"/>
              </a:ext>
            </a:extLst>
          </p:cNvPr>
          <p:cNvSpPr>
            <a:spLocks noGrp="1" noRot="1" noChangeAspect="1"/>
          </p:cNvSpPr>
          <p:nvPr>
            <p:ph type="sldImg"/>
          </p:nvPr>
        </p:nvSpPr>
        <p:spPr/>
      </p:sp>
    </p:spTree>
    <p:extLst>
      <p:ext uri="{BB962C8B-B14F-4D97-AF65-F5344CB8AC3E}">
        <p14:creationId xmlns:p14="http://schemas.microsoft.com/office/powerpoint/2010/main" val="25532049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Notes Placeholder 2"/>
          <p:cNvSpPr>
            <a:spLocks noGrp="1"/>
          </p:cNvSpPr>
          <p:nvPr>
            <p:ph type="body" idx="1"/>
          </p:nvPr>
        </p:nvSpPr>
        <p:spPr/>
        <p:txBody>
          <a:bodyPr/>
          <a:lstStyle/>
          <a:p>
            <a:r>
              <a:rPr lang="en-US" altLang="en-US"/>
              <a:t>Students can use the Highlighter tool to mark text that they want to remember in reading passages, mathematics stimuli, and in text-based answer options, such as those that ask the student to click a section of text to choose an answer. To do this, students must select the desired text, right-click, and then click the Highlight Selection button that pops up. Students can select the color in which to highlight the text. To remove highlighting, students will right-click in the area of the highlighted text and select the Reset Highlighting button that pops up. If a student pauses the test, any highlighting made before pausing will be retained. The highlighter tool can also be accessed from the context menu. </a:t>
            </a:r>
          </a:p>
        </p:txBody>
      </p:sp>
      <p:sp>
        <p:nvSpPr>
          <p:cNvPr id="7066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F0B92905-C9AC-455F-AE8C-8CF98D0670F5}" type="slidenum">
              <a:rPr lang="en-US" altLang="en-US" smtClean="0"/>
              <a:pPr/>
              <a:t>69</a:t>
            </a:fld>
            <a:endParaRPr lang="en-US" altLang="en-US"/>
          </a:p>
        </p:txBody>
      </p:sp>
      <p:sp>
        <p:nvSpPr>
          <p:cNvPr id="4" name="Slide Image Placeholder 3">
            <a:extLst>
              <a:ext uri="{FF2B5EF4-FFF2-40B4-BE49-F238E27FC236}">
                <a16:creationId xmlns:a16="http://schemas.microsoft.com/office/drawing/2014/main" id="{38C0CE69-D5CB-49A7-AA58-6FE481CEA128}"/>
              </a:ext>
            </a:extLst>
          </p:cNvPr>
          <p:cNvSpPr>
            <a:spLocks noGrp="1" noRot="1" noChangeAspect="1"/>
          </p:cNvSpPr>
          <p:nvPr>
            <p:ph type="sldImg"/>
          </p:nvPr>
        </p:nvSpPr>
        <p:spPr/>
      </p:sp>
    </p:spTree>
    <p:extLst>
      <p:ext uri="{BB962C8B-B14F-4D97-AF65-F5344CB8AC3E}">
        <p14:creationId xmlns:p14="http://schemas.microsoft.com/office/powerpoint/2010/main" val="14738267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Notes Placeholder 2"/>
          <p:cNvSpPr>
            <a:spLocks noGrp="1"/>
          </p:cNvSpPr>
          <p:nvPr>
            <p:ph type="body" idx="1"/>
          </p:nvPr>
        </p:nvSpPr>
        <p:spPr/>
        <p:txBody>
          <a:bodyPr/>
          <a:lstStyle/>
          <a:p>
            <a:pPr lvl="0"/>
            <a:r>
              <a:rPr lang="en-US" altLang="en-US"/>
              <a:t>For multiple-choice and multiselect questions, students can use the Strikethrough tool to strike out the answer options they do not wish to choose. </a:t>
            </a:r>
          </a:p>
          <a:p>
            <a:pPr lvl="0"/>
            <a:endParaRPr lang="en-US" altLang="en-US"/>
          </a:p>
          <a:p>
            <a:pPr lvl="0"/>
            <a:r>
              <a:rPr lang="en-US" altLang="en-US"/>
              <a:t>To do this, students can right-click the answer option they want to strike out, and then click the Strikethrough button that pops up. The answer option will then display with a line through it. </a:t>
            </a:r>
            <a:r>
              <a:rPr lang="en-US"/>
              <a:t>If an answer option spans multiple lines, as shown in this image, and if the enhanced Strikethrough mode is enabled, the entire answer text will display lines through it. </a:t>
            </a:r>
            <a:r>
              <a:rPr lang="en-US" altLang="en-US"/>
              <a:t>To remove the strikethrough, students must right-click and then click the Undo Strikethrough button that pops up. Alternatively, students can</a:t>
            </a:r>
            <a:r>
              <a:rPr lang="en-US"/>
              <a:t> open the context menu and select Strikethrough to activate Strikethrough mode and then select each answer option they wish to strike out. To deactivate Strikethrough mode, they can press Esc or click outside the question’s response area.</a:t>
            </a:r>
            <a:endParaRPr lang="en-US" altLang="en-US"/>
          </a:p>
          <a:p>
            <a:endParaRPr lang="en-US" altLang="en-US"/>
          </a:p>
          <a:p>
            <a:r>
              <a:rPr lang="en-US" altLang="en-US"/>
              <a:t>It is important to note that striking through answers does not indicate a response to the question. Students must still select a response to answer each question. Also, striking out an answer option does not prevent the student from selecting that answer option as a response.</a:t>
            </a:r>
          </a:p>
        </p:txBody>
      </p:sp>
      <p:sp>
        <p:nvSpPr>
          <p:cNvPr id="7168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DC7804CE-3D7F-443A-BBBE-7212B356CE79}" type="slidenum">
              <a:rPr lang="en-US" altLang="en-US" smtClean="0"/>
              <a:pPr/>
              <a:t>70</a:t>
            </a:fld>
            <a:endParaRPr lang="en-US" altLang="en-US"/>
          </a:p>
        </p:txBody>
      </p:sp>
      <p:sp>
        <p:nvSpPr>
          <p:cNvPr id="4" name="Slide Image Placeholder 3">
            <a:extLst>
              <a:ext uri="{FF2B5EF4-FFF2-40B4-BE49-F238E27FC236}">
                <a16:creationId xmlns:a16="http://schemas.microsoft.com/office/drawing/2014/main" id="{A7255044-68A7-4164-8D2F-5B66CCF66F0C}"/>
              </a:ext>
            </a:extLst>
          </p:cNvPr>
          <p:cNvSpPr>
            <a:spLocks noGrp="1" noRot="1" noChangeAspect="1"/>
          </p:cNvSpPr>
          <p:nvPr>
            <p:ph type="sldImg"/>
          </p:nvPr>
        </p:nvSpPr>
        <p:spPr/>
      </p:sp>
    </p:spTree>
    <p:extLst>
      <p:ext uri="{BB962C8B-B14F-4D97-AF65-F5344CB8AC3E}">
        <p14:creationId xmlns:p14="http://schemas.microsoft.com/office/powerpoint/2010/main" val="28165221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Another element of the online test that helps students succeed is the Mark for Review feature. As they proceed through a test, students are required to answer each question on the screen before they can go on, or they must acknowledge a warning message that appears when attempting to skip an unanswered question (skipping is not available on FAST assessments). Students can then mark these items to review before completing the test. To mark an item for review, the student can open the context menu for an item and select Mark for Review. The item number will display a dog-eared corner and a small flag badge. </a:t>
            </a:r>
          </a:p>
          <a:p>
            <a:endParaRPr lang="en-US"/>
          </a:p>
          <a:p>
            <a:r>
              <a:rPr lang="en-US"/>
              <a:t>At any time during a test segment, students can navigate back to marked items (within the segment) and review and change their answers as desired. This can be done either by clicking the Back button in the navigation toolbar until they reach the desired item or by using the Items drop-down menu, located in the upper-left corner of the page, to select a specific item. To unmark an item, students can open the context menu for the item and select Unmark Review Item. Note that once a student has completed a test segment in a test that prohibits navigation to previous segments, or if his or her test is paused for more than 8 hours, returning to the items marked for review will not be allowed. </a:t>
            </a:r>
            <a:endParaRPr lang="en-US">
              <a:cs typeface="Calibri"/>
            </a:endParaRPr>
          </a:p>
        </p:txBody>
      </p:sp>
      <p:sp>
        <p:nvSpPr>
          <p:cNvPr id="7270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1BFDE4CD-643D-45B4-A672-ED4A8CCFA897}" type="slidenum">
              <a:rPr lang="en-US" altLang="en-US" smtClean="0"/>
              <a:pPr/>
              <a:t>71</a:t>
            </a:fld>
            <a:endParaRPr lang="en-US" altLang="en-US"/>
          </a:p>
        </p:txBody>
      </p:sp>
      <p:sp>
        <p:nvSpPr>
          <p:cNvPr id="5" name="Slide Image Placeholder 4">
            <a:extLst>
              <a:ext uri="{FF2B5EF4-FFF2-40B4-BE49-F238E27FC236}">
                <a16:creationId xmlns:a16="http://schemas.microsoft.com/office/drawing/2014/main" id="{5F86030E-EA4A-45FC-8155-ABE522B5BD03}"/>
              </a:ext>
            </a:extLst>
          </p:cNvPr>
          <p:cNvSpPr>
            <a:spLocks noGrp="1" noRot="1" noChangeAspect="1"/>
          </p:cNvSpPr>
          <p:nvPr>
            <p:ph type="sldImg"/>
          </p:nvPr>
        </p:nvSpPr>
        <p:spPr/>
      </p:sp>
    </p:spTree>
    <p:extLst>
      <p:ext uri="{BB962C8B-B14F-4D97-AF65-F5344CB8AC3E}">
        <p14:creationId xmlns:p14="http://schemas.microsoft.com/office/powerpoint/2010/main" val="10296770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Notes Placeholder 2"/>
          <p:cNvSpPr>
            <a:spLocks noGrp="1"/>
          </p:cNvSpPr>
          <p:nvPr>
            <p:ph type="body" idx="1"/>
          </p:nvPr>
        </p:nvSpPr>
        <p:spPr/>
        <p:txBody>
          <a:bodyPr/>
          <a:lstStyle/>
          <a:p>
            <a:r>
              <a:rPr lang="en-US" altLang="en-US"/>
              <a:t>During testing, students can use the Zoom feature to increase the size of text and graphics up to four times their default size by using the Zoom In button. Text can be returned to a smaller size using the Zoom Out button. The default size for all tests is 14-point type. If desired, prior to testing, a Test Coordinator may increase the default print size for the entire test by setting the zoom level in TIDE, or the TA can change the text size setting in the TA Interface during the approval process.</a:t>
            </a:r>
          </a:p>
          <a:p>
            <a:endParaRPr lang="en-US" altLang="en-US"/>
          </a:p>
          <a:p>
            <a:r>
              <a:rPr lang="en-US" altLang="en-US"/>
              <a:t>Please note that the Zoom tool is not the same as magnification, which students can access using their own assistive devices.</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sp>
        <p:nvSpPr>
          <p:cNvPr id="7373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0757C020-184A-4464-8284-5B45D93034F7}" type="slidenum">
              <a:rPr lang="en-US" altLang="en-US" smtClean="0"/>
              <a:pPr/>
              <a:t>72</a:t>
            </a:fld>
            <a:endParaRPr lang="en-US" altLang="en-US"/>
          </a:p>
        </p:txBody>
      </p:sp>
      <p:sp>
        <p:nvSpPr>
          <p:cNvPr id="4" name="Slide Image Placeholder 3">
            <a:extLst>
              <a:ext uri="{FF2B5EF4-FFF2-40B4-BE49-F238E27FC236}">
                <a16:creationId xmlns:a16="http://schemas.microsoft.com/office/drawing/2014/main" id="{E564C55B-373D-49CD-A737-D7FE3901B28F}"/>
              </a:ext>
            </a:extLst>
          </p:cNvPr>
          <p:cNvSpPr>
            <a:spLocks noGrp="1" noRot="1" noChangeAspect="1"/>
          </p:cNvSpPr>
          <p:nvPr>
            <p:ph type="sldImg"/>
          </p:nvPr>
        </p:nvSpPr>
        <p:spPr/>
      </p:sp>
    </p:spTree>
    <p:extLst>
      <p:ext uri="{BB962C8B-B14F-4D97-AF65-F5344CB8AC3E}">
        <p14:creationId xmlns:p14="http://schemas.microsoft.com/office/powerpoint/2010/main" val="36799373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Students can highlight an individual line of text in a passage or question by selecting the Line Reader button in the global menu near the top of the window. All content except for the line in focus is grayed out for greater emphasis. To turn off the line reader, students click the Line Reader button again. </a:t>
            </a:r>
          </a:p>
          <a:p>
            <a:pPr lvl="0"/>
            <a:endParaRPr lang="en-US"/>
          </a:p>
          <a:p>
            <a:pPr lvl="0"/>
            <a:r>
              <a:rPr lang="en-US"/>
              <a:t>Note that the Line Reader tool is not available when the Highlighter tool is in use.</a:t>
            </a:r>
            <a:endParaRPr lang="en-US">
              <a:cs typeface="Calibri"/>
            </a:endParaRPr>
          </a:p>
          <a:p>
            <a:pPr lvl="0"/>
            <a:endParaRPr lang="en-US"/>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73</a:t>
            </a:fld>
            <a:endParaRPr lang="en-US"/>
          </a:p>
        </p:txBody>
      </p:sp>
      <p:sp>
        <p:nvSpPr>
          <p:cNvPr id="11" name="Slide Image Placeholder 10">
            <a:extLst>
              <a:ext uri="{FF2B5EF4-FFF2-40B4-BE49-F238E27FC236}">
                <a16:creationId xmlns:a16="http://schemas.microsoft.com/office/drawing/2014/main" id="{EC268197-C383-4799-B4D7-A5E1FB3C3D82}"/>
              </a:ext>
            </a:extLst>
          </p:cNvPr>
          <p:cNvSpPr>
            <a:spLocks noGrp="1" noRot="1" noChangeAspect="1"/>
          </p:cNvSpPr>
          <p:nvPr>
            <p:ph type="sldImg"/>
          </p:nvPr>
        </p:nvSpPr>
        <p:spPr/>
      </p:sp>
    </p:spTree>
    <p:extLst>
      <p:ext uri="{BB962C8B-B14F-4D97-AF65-F5344CB8AC3E}">
        <p14:creationId xmlns:p14="http://schemas.microsoft.com/office/powerpoint/2010/main" val="3982111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Select Previous Version tool allows students to view and restore responses that they previously entered and saved for a Text Response item. To use this tool, students open the context menu for a Text Response item and click Select Previous Version. A window will appear, listing any saved responses for the item and the text associated with each one. To view previous responses, students select a response version in the left panel and read the associated text in the right panel. To restore a selected response, students click Select at the bottom of the window. The selected response will appear in the answer area for the item.</a:t>
            </a:r>
          </a:p>
          <a:p>
            <a:endParaRPr lang="en-US"/>
          </a:p>
          <a:p>
            <a:r>
              <a:rPr lang="en-US"/>
              <a:t>Please note that the Select Previous Version tool cannot restore responses that were entered prior to pausing a test.</a:t>
            </a:r>
          </a:p>
        </p:txBody>
      </p:sp>
      <p:sp>
        <p:nvSpPr>
          <p:cNvPr id="4" name="Slide Number Placeholder 3"/>
          <p:cNvSpPr>
            <a:spLocks noGrp="1"/>
          </p:cNvSpPr>
          <p:nvPr>
            <p:ph type="sldNum" sz="quarter" idx="10"/>
          </p:nvPr>
        </p:nvSpPr>
        <p:spPr/>
        <p:txBody>
          <a:bodyPr/>
          <a:lstStyle/>
          <a:p>
            <a:fld id="{73E18F1F-5A84-4C55-B1EA-7EBC853F01F5}" type="slidenum">
              <a:rPr lang="en-US" smtClean="0"/>
              <a:pPr/>
              <a:t>74</a:t>
            </a:fld>
            <a:endParaRPr lang="en-US"/>
          </a:p>
        </p:txBody>
      </p:sp>
      <p:sp>
        <p:nvSpPr>
          <p:cNvPr id="7" name="Slide Image Placeholder 6">
            <a:extLst>
              <a:ext uri="{FF2B5EF4-FFF2-40B4-BE49-F238E27FC236}">
                <a16:creationId xmlns:a16="http://schemas.microsoft.com/office/drawing/2014/main" id="{79EB1E0B-CBFF-40F9-A0BC-59D641AEBFE9}"/>
              </a:ext>
            </a:extLst>
          </p:cNvPr>
          <p:cNvSpPr>
            <a:spLocks noGrp="1" noRot="1" noChangeAspect="1"/>
          </p:cNvSpPr>
          <p:nvPr>
            <p:ph type="sldImg"/>
          </p:nvPr>
        </p:nvSpPr>
        <p:spPr/>
      </p:sp>
    </p:spTree>
    <p:extLst>
      <p:ext uri="{BB962C8B-B14F-4D97-AF65-F5344CB8AC3E}">
        <p14:creationId xmlns:p14="http://schemas.microsoft.com/office/powerpoint/2010/main" val="16945512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For certain mathematics tests, students can use the on-screen calculator. Depending on the grade of the test, students will see different types of calculators. To use the calculator, students need to select the Calculator button from the global menu near the top of the page. The calculator window can also be resized by dragging resizing handle on the outer edge of the calculator window. Students can also maximize or minimize the window by selecting the arrows in the top right-corner of the window. To remove the calculator window, students will click the X button in the upper-right corner.</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75</a:t>
            </a:fld>
            <a:endParaRPr lang="en-US"/>
          </a:p>
        </p:txBody>
      </p:sp>
      <p:sp>
        <p:nvSpPr>
          <p:cNvPr id="11" name="Slide Image Placeholder 10">
            <a:extLst>
              <a:ext uri="{FF2B5EF4-FFF2-40B4-BE49-F238E27FC236}">
                <a16:creationId xmlns:a16="http://schemas.microsoft.com/office/drawing/2014/main" id="{019666B8-FD13-4C59-A7CE-AE8D89A7D9CF}"/>
              </a:ext>
            </a:extLst>
          </p:cNvPr>
          <p:cNvSpPr>
            <a:spLocks noGrp="1" noRot="1" noChangeAspect="1"/>
          </p:cNvSpPr>
          <p:nvPr>
            <p:ph type="sldImg"/>
          </p:nvPr>
        </p:nvSpPr>
        <p:spPr/>
      </p:sp>
    </p:spTree>
    <p:extLst>
      <p:ext uri="{BB962C8B-B14F-4D97-AF65-F5344CB8AC3E}">
        <p14:creationId xmlns:p14="http://schemas.microsoft.com/office/powerpoint/2010/main" val="1048096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At the beginning of a new school year,</a:t>
            </a:r>
            <a:r>
              <a:rPr lang="en-US">
                <a:solidFill>
                  <a:srgbClr val="595959"/>
                </a:solidFill>
                <a:cs typeface="Calibri"/>
              </a:rPr>
              <a:t> i</a:t>
            </a:r>
            <a:r>
              <a:rPr lang="en-US" sz="1800">
                <a:solidFill>
                  <a:srgbClr val="595959"/>
                </a:solidFill>
                <a:cs typeface="Calibri"/>
              </a:rPr>
              <a:t>f</a:t>
            </a:r>
            <a:r>
              <a:rPr lang="en-US" sz="1800" b="0" i="0" u="none" strike="noStrike">
                <a:solidFill>
                  <a:srgbClr val="595959"/>
                </a:solidFill>
                <a:effectLst/>
                <a:cs typeface="Calibri"/>
              </a:rPr>
              <a:t> you already have a TIDE account</a:t>
            </a:r>
            <a:r>
              <a:rPr lang="en-US" sz="1800">
                <a:solidFill>
                  <a:srgbClr val="595959"/>
                </a:solidFill>
                <a:cs typeface="Calibri"/>
              </a:rPr>
              <a:t>,</a:t>
            </a:r>
            <a:r>
              <a:rPr lang="en-US" sz="1800" b="0" i="0" u="none" strike="noStrike">
                <a:solidFill>
                  <a:srgbClr val="595959"/>
                </a:solidFill>
                <a:effectLst/>
                <a:cs typeface="Calibri"/>
              </a:rPr>
              <a:t> your TIDE password and security details will be </a:t>
            </a:r>
            <a:r>
              <a:rPr lang="en-US" sz="1800" b="1" i="0" u="none" strike="noStrike">
                <a:solidFill>
                  <a:srgbClr val="595959"/>
                </a:solidFill>
                <a:effectLst/>
                <a:cs typeface="Calibri"/>
              </a:rPr>
              <a:t>automatically </a:t>
            </a:r>
            <a:r>
              <a:rPr lang="en-US" sz="1800" b="0" i="0" u="none" strike="noStrike">
                <a:solidFill>
                  <a:srgbClr val="595959"/>
                </a:solidFill>
                <a:effectLst/>
                <a:cs typeface="Calibri"/>
              </a:rPr>
              <a:t>reset. To reset your password, go to your portal and select the TIDE icon. On the login page select </a:t>
            </a:r>
            <a:r>
              <a:rPr lang="en-US" sz="1800" b="0" i="1" u="none" strike="noStrike">
                <a:solidFill>
                  <a:srgbClr val="595959"/>
                </a:solidFill>
                <a:effectLst/>
                <a:cs typeface="Calibri"/>
              </a:rPr>
              <a:t>Request a new one for this school year</a:t>
            </a:r>
            <a:r>
              <a:rPr lang="en-US" sz="1800" b="0" i="0" u="none" strike="noStrike">
                <a:solidFill>
                  <a:srgbClr val="595959"/>
                </a:solidFill>
                <a:effectLst/>
                <a:cs typeface="Calibri"/>
              </a:rPr>
              <a:t>. </a:t>
            </a:r>
            <a:endParaRPr lang="en-US">
              <a:cs typeface="Calibri"/>
            </a:endParaRPr>
          </a:p>
          <a:p>
            <a:endParaRPr lang="en-US"/>
          </a:p>
          <a:p>
            <a:endParaRPr lang="en-US"/>
          </a:p>
          <a:p>
            <a:endParaRPr lang="en-US"/>
          </a:p>
        </p:txBody>
      </p:sp>
      <p:sp>
        <p:nvSpPr>
          <p:cNvPr id="4" name="Slide Number Placeholder 3"/>
          <p:cNvSpPr>
            <a:spLocks noGrp="1"/>
          </p:cNvSpPr>
          <p:nvPr>
            <p:ph type="sldNum" sz="quarter" idx="10"/>
          </p:nvPr>
        </p:nvSpPr>
        <p:spPr/>
        <p:txBody>
          <a:bodyPr/>
          <a:lstStyle/>
          <a:p>
            <a:fld id="{10FBD5D1-EC6A-49BA-A260-9EA64558D1CE}" type="slidenum">
              <a:rPr lang="en-US"/>
              <a:pPr/>
              <a:t>7</a:t>
            </a:fld>
            <a:endParaRPr lang="en-US"/>
          </a:p>
        </p:txBody>
      </p:sp>
      <p:sp>
        <p:nvSpPr>
          <p:cNvPr id="7" name="Slide Image Placeholder 6">
            <a:extLst>
              <a:ext uri="{FF2B5EF4-FFF2-40B4-BE49-F238E27FC236}">
                <a16:creationId xmlns:a16="http://schemas.microsoft.com/office/drawing/2014/main" id="{7FCF3E6A-ED03-4068-981B-F7287FE16ED8}"/>
              </a:ext>
            </a:extLst>
          </p:cNvPr>
          <p:cNvSpPr>
            <a:spLocks noGrp="1" noRot="1" noChangeAspect="1"/>
          </p:cNvSpPr>
          <p:nvPr>
            <p:ph type="sldImg"/>
          </p:nvPr>
        </p:nvSpPr>
        <p:spPr/>
      </p:sp>
    </p:spTree>
    <p:extLst>
      <p:ext uri="{BB962C8B-B14F-4D97-AF65-F5344CB8AC3E}">
        <p14:creationId xmlns:p14="http://schemas.microsoft.com/office/powerpoint/2010/main" val="39971329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a:t>In addition to universal tools, which are available to all students, designated supports </a:t>
            </a:r>
            <a:r>
              <a:rPr lang="en-US"/>
              <a:t>are available for use by any student for whom the need has been indicated by an educator. A</a:t>
            </a:r>
            <a:r>
              <a:rPr lang="en-US" altLang="en-US"/>
              <a:t>ccommodations </a:t>
            </a:r>
            <a:r>
              <a:rPr lang="en-US"/>
              <a:t>are changes in procedures or materials that increase equitable access during the test. Accommodations are available for students with documentation of the need for the accommodations on an Individualized Education Program (IEP) or Section 504 accommodation plan.</a:t>
            </a:r>
          </a:p>
          <a:p>
            <a:endParaRPr lang="en-US" altLang="en-US"/>
          </a:p>
          <a:p>
            <a:r>
              <a:rPr lang="en-US"/>
              <a:t>Color Contrast is an accessibility resource that is available to eligible students. By default, tests are presented with black text on a white background. Students who require a different combination of font color and background color may choose a different color combination when logging into the test. </a:t>
            </a:r>
          </a:p>
        </p:txBody>
      </p:sp>
      <p:sp>
        <p:nvSpPr>
          <p:cNvPr id="7578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3FEA6222-E8ED-4415-A932-72829B0F651E}" type="slidenum">
              <a:rPr lang="en-US" altLang="en-US" smtClean="0"/>
              <a:pPr/>
              <a:t>76</a:t>
            </a:fld>
            <a:endParaRPr lang="en-US" altLang="en-US"/>
          </a:p>
        </p:txBody>
      </p:sp>
      <p:sp>
        <p:nvSpPr>
          <p:cNvPr id="5" name="Slide Image Placeholder 4">
            <a:extLst>
              <a:ext uri="{FF2B5EF4-FFF2-40B4-BE49-F238E27FC236}">
                <a16:creationId xmlns:a16="http://schemas.microsoft.com/office/drawing/2014/main" id="{068B6597-579B-4069-ACB9-FDD39714A5E5}"/>
              </a:ext>
            </a:extLst>
          </p:cNvPr>
          <p:cNvSpPr>
            <a:spLocks noGrp="1" noRot="1" noChangeAspect="1"/>
          </p:cNvSpPr>
          <p:nvPr>
            <p:ph type="sldImg"/>
          </p:nvPr>
        </p:nvSpPr>
        <p:spPr/>
      </p:sp>
    </p:spTree>
    <p:extLst>
      <p:ext uri="{BB962C8B-B14F-4D97-AF65-F5344CB8AC3E}">
        <p14:creationId xmlns:p14="http://schemas.microsoft.com/office/powerpoint/2010/main" val="25735933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Masking tool allows students to cover up a distracting area of the test page. To use this tool, students click the Masking button and then click and drag their mouse to select a rectangular area on the screen that they wish to mask. To deactivate masking mode, students must click the Masking button again. Masked areas remain on the screen even after masking mode is deactivated. To remove a masked area, students click the X button in the upper-right corner of the masked area.</a:t>
            </a:r>
          </a:p>
        </p:txBody>
      </p:sp>
      <p:sp>
        <p:nvSpPr>
          <p:cNvPr id="4" name="Slide Number Placeholder 3"/>
          <p:cNvSpPr>
            <a:spLocks noGrp="1"/>
          </p:cNvSpPr>
          <p:nvPr>
            <p:ph type="sldNum" sz="quarter" idx="10"/>
          </p:nvPr>
        </p:nvSpPr>
        <p:spPr/>
        <p:txBody>
          <a:bodyPr/>
          <a:lstStyle/>
          <a:p>
            <a:fld id="{73E18F1F-5A84-4C55-B1EA-7EBC853F01F5}" type="slidenum">
              <a:rPr lang="en-US" smtClean="0"/>
              <a:pPr/>
              <a:t>77</a:t>
            </a:fld>
            <a:endParaRPr lang="en-US"/>
          </a:p>
        </p:txBody>
      </p:sp>
      <p:sp>
        <p:nvSpPr>
          <p:cNvPr id="7" name="Slide Image Placeholder 6">
            <a:extLst>
              <a:ext uri="{FF2B5EF4-FFF2-40B4-BE49-F238E27FC236}">
                <a16:creationId xmlns:a16="http://schemas.microsoft.com/office/drawing/2014/main" id="{A409B8DE-EFD1-4F71-86AD-A38D666904E7}"/>
              </a:ext>
            </a:extLst>
          </p:cNvPr>
          <p:cNvSpPr>
            <a:spLocks noGrp="1" noRot="1" noChangeAspect="1"/>
          </p:cNvSpPr>
          <p:nvPr>
            <p:ph type="sldImg"/>
          </p:nvPr>
        </p:nvSpPr>
        <p:spPr/>
      </p:sp>
    </p:spTree>
    <p:extLst>
      <p:ext uri="{BB962C8B-B14F-4D97-AF65-F5344CB8AC3E}">
        <p14:creationId xmlns:p14="http://schemas.microsoft.com/office/powerpoint/2010/main" val="1597487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Notes Placeholder 2"/>
          <p:cNvSpPr>
            <a:spLocks noGrp="1"/>
          </p:cNvSpPr>
          <p:nvPr>
            <p:ph type="body" idx="1"/>
          </p:nvPr>
        </p:nvSpPr>
        <p:spPr/>
        <p:txBody>
          <a:bodyPr/>
          <a:lstStyle/>
          <a:p>
            <a:r>
              <a:rPr lang="en-US" altLang="en-US"/>
              <a:t>Text-to-Speech (TTS) allows eligible students to listen to test content. TTS must be set up in TIDE prior to testing. It is available as an embedded accommodation for students with an identified need on an IEP. </a:t>
            </a:r>
          </a:p>
          <a:p>
            <a:endParaRPr lang="en-US" altLang="en-US"/>
          </a:p>
          <a:p>
            <a:r>
              <a:rPr lang="en-US"/>
              <a:t>Please note that a test may include text that is not permissible to be read aloud. This text will be skipped when using TTS.</a:t>
            </a:r>
            <a:endParaRPr lang="en-US" altLang="en-US"/>
          </a:p>
          <a:p>
            <a:endParaRPr lang="en-US" altLang="en-US"/>
          </a:p>
          <a:p>
            <a:r>
              <a:rPr lang="en-US" altLang="en-US"/>
              <a:t>To use this tool, the student will select the desired Text-to-Speech option from the pop-up menu to hear the audio (for example: Speak Question, Speak Options, Speak Passage). We recommend that students who will be using this feature have the opportunity to try it by taking the practice test prior to testing. As mentioned earlier, you should ensure that all students requiring the Text-to-Speech feature have headphones and that they have completed the audio check successfully.</a:t>
            </a:r>
            <a:endParaRPr lang="en-US" altLang="en-US">
              <a:cs typeface="Calibri"/>
            </a:endParaRPr>
          </a:p>
          <a:p>
            <a:endParaRPr lang="en-US" altLang="en-US"/>
          </a:p>
          <a:p>
            <a:pPr>
              <a:defRPr/>
            </a:pPr>
            <a:endParaRPr lang="en-US" sz="1200" kern="1200">
              <a:solidFill>
                <a:schemeClr val="tx1"/>
              </a:solidFill>
              <a:effectLst/>
              <a:latin typeface="Calibri"/>
              <a:cs typeface="Calibri"/>
            </a:endParaRPr>
          </a:p>
          <a:p>
            <a:endParaRPr lang="en-US" altLang="en-US"/>
          </a:p>
        </p:txBody>
      </p:sp>
      <p:sp>
        <p:nvSpPr>
          <p:cNvPr id="7680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208A6FC2-E632-4C30-8868-F193DA12A564}" type="slidenum">
              <a:rPr lang="en-US" altLang="en-US" smtClean="0"/>
              <a:pPr/>
              <a:t>78</a:t>
            </a:fld>
            <a:endParaRPr lang="en-US" altLang="en-US"/>
          </a:p>
        </p:txBody>
      </p:sp>
      <p:sp>
        <p:nvSpPr>
          <p:cNvPr id="4" name="Slide Image Placeholder 3">
            <a:extLst>
              <a:ext uri="{FF2B5EF4-FFF2-40B4-BE49-F238E27FC236}">
                <a16:creationId xmlns:a16="http://schemas.microsoft.com/office/drawing/2014/main" id="{6ED2BEDD-DA3A-47BB-885B-3D70F8E0696C}"/>
              </a:ext>
            </a:extLst>
          </p:cNvPr>
          <p:cNvSpPr>
            <a:spLocks noGrp="1" noRot="1" noChangeAspect="1"/>
          </p:cNvSpPr>
          <p:nvPr>
            <p:ph type="sldImg"/>
          </p:nvPr>
        </p:nvSpPr>
        <p:spPr/>
      </p:sp>
    </p:spTree>
    <p:extLst>
      <p:ext uri="{BB962C8B-B14F-4D97-AF65-F5344CB8AC3E}">
        <p14:creationId xmlns:p14="http://schemas.microsoft.com/office/powerpoint/2010/main" val="19103714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Notes Placeholder 2"/>
          <p:cNvSpPr>
            <a:spLocks noGrp="1"/>
          </p:cNvSpPr>
          <p:nvPr>
            <p:ph type="body" idx="1"/>
          </p:nvPr>
        </p:nvSpPr>
        <p:spPr/>
        <p:txBody>
          <a:bodyPr/>
          <a:lstStyle/>
          <a:p>
            <a:r>
              <a:rPr lang="en-US" altLang="en-US"/>
              <a:t>Students can use the Item Tutorial tool to get more information about a particular item type. Selecting Tutorial from the context menu for a question opens a pop-up box that will show the student how that type of item works (for example, whether they should select an answer, drag-and-drop answers, etc.). The tutorial does not include any sound. </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sp>
        <p:nvSpPr>
          <p:cNvPr id="809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7E353F13-78F8-4D9E-8AF8-219E0900E10F}" type="slidenum">
              <a:rPr lang="en-US" altLang="en-US" smtClean="0"/>
              <a:pPr/>
              <a:t>79</a:t>
            </a:fld>
            <a:endParaRPr lang="en-US" altLang="en-US"/>
          </a:p>
        </p:txBody>
      </p:sp>
      <p:sp>
        <p:nvSpPr>
          <p:cNvPr id="4" name="Slide Image Placeholder 3">
            <a:extLst>
              <a:ext uri="{FF2B5EF4-FFF2-40B4-BE49-F238E27FC236}">
                <a16:creationId xmlns:a16="http://schemas.microsoft.com/office/drawing/2014/main" id="{E375F86C-0FB5-4279-9005-66E80B0ADB71}"/>
              </a:ext>
            </a:extLst>
          </p:cNvPr>
          <p:cNvSpPr>
            <a:spLocks noGrp="1" noRot="1" noChangeAspect="1"/>
          </p:cNvSpPr>
          <p:nvPr>
            <p:ph type="sldImg"/>
          </p:nvPr>
        </p:nvSpPr>
        <p:spPr/>
      </p:sp>
    </p:spTree>
    <p:extLst>
      <p:ext uri="{BB962C8B-B14F-4D97-AF65-F5344CB8AC3E}">
        <p14:creationId xmlns:p14="http://schemas.microsoft.com/office/powerpoint/2010/main" val="22950579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Notes Placeholder 2"/>
          <p:cNvSpPr>
            <a:spLocks noGrp="1"/>
          </p:cNvSpPr>
          <p:nvPr>
            <p:ph type="body" idx="1"/>
          </p:nvPr>
        </p:nvSpPr>
        <p:spPr/>
        <p:txBody>
          <a:bodyPr/>
          <a:lstStyle/>
          <a:p>
            <a:r>
              <a:rPr lang="en-US" altLang="en-US"/>
              <a:t> You may also allow students to pause if they are taking a break from testing or if they need to leave the room for any reason. Whether they have been instructed to do so or not, students have the ability to pause their test at any time by clicking the Pause button in the upper-left corner of the screen. When they do so, a pop-up message will appear, asking them to confirm that they want to pause the test. Students should click Yes to confirm the pause or No to resume testing.</a:t>
            </a:r>
          </a:p>
        </p:txBody>
      </p:sp>
      <p:sp>
        <p:nvSpPr>
          <p:cNvPr id="6554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4A80D515-0DD9-43B5-9CF0-8A1DC29A24EC}" type="slidenum">
              <a:rPr lang="en-US" altLang="en-US" smtClean="0"/>
              <a:pPr/>
              <a:t>80</a:t>
            </a:fld>
            <a:endParaRPr lang="en-US" altLang="en-US"/>
          </a:p>
        </p:txBody>
      </p:sp>
      <p:sp>
        <p:nvSpPr>
          <p:cNvPr id="4" name="Slide Image Placeholder 3">
            <a:extLst>
              <a:ext uri="{FF2B5EF4-FFF2-40B4-BE49-F238E27FC236}">
                <a16:creationId xmlns:a16="http://schemas.microsoft.com/office/drawing/2014/main" id="{F8F935B9-5DD8-4C1E-A083-2FE364B4FB3A}"/>
              </a:ext>
            </a:extLst>
          </p:cNvPr>
          <p:cNvSpPr>
            <a:spLocks noGrp="1" noRot="1" noChangeAspect="1"/>
          </p:cNvSpPr>
          <p:nvPr>
            <p:ph type="sldImg"/>
          </p:nvPr>
        </p:nvSpPr>
        <p:spPr/>
      </p:sp>
    </p:spTree>
    <p:extLst>
      <p:ext uri="{BB962C8B-B14F-4D97-AF65-F5344CB8AC3E}">
        <p14:creationId xmlns:p14="http://schemas.microsoft.com/office/powerpoint/2010/main" val="28107839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As a security measure, after </a:t>
            </a:r>
            <a:r>
              <a:rPr lang="en-US">
                <a:solidFill>
                  <a:srgbClr val="53565A"/>
                </a:solidFill>
              </a:rPr>
              <a:t>a predetermined amount of time</a:t>
            </a:r>
            <a:r>
              <a:rPr lang="en-US" sz="1200">
                <a:solidFill>
                  <a:srgbClr val="53565A"/>
                </a:solidFill>
                <a:latin typeface="Calibri"/>
              </a:rPr>
              <a:t> of inactivity</a:t>
            </a:r>
            <a:r>
              <a:rPr lang="en-US"/>
              <a:t>, students are logged out, and their tests are paused automatically. Inactivity is determined by whether the student is interacting with the test by selecting answers or using navigation tools. Clicking an empty space on the screen is not considered activity. Students will receive a warning message prior to being logged out and must click OK on the pop-up message within 60 seconds in order to avoid automatic logout and pausing of their test. If a student’s test is paused due to inactivity, the same rules apply as when the student intentionally pauses the test. The student can log in to the test again and resume.</a:t>
            </a:r>
          </a:p>
          <a:p>
            <a:endParaRPr lang="en-US"/>
          </a:p>
          <a:p>
            <a:r>
              <a:rPr lang="en-US"/>
              <a:t>Additionally, if a screen saver is activated during testing, the security breach feature will log the student out of the test. To avoid any such interruption, schools should either deactivate screen savers before students start testing or ensure that screen savers are set to more than the allocated testing time.</a:t>
            </a:r>
            <a:endParaRPr lang="en-US">
              <a:cs typeface="Calibri"/>
            </a:endParaRPr>
          </a:p>
        </p:txBody>
      </p:sp>
      <p:sp>
        <p:nvSpPr>
          <p:cNvPr id="819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FFC73CBB-093A-47D9-8AD0-75E15F648EBF}" type="slidenum">
              <a:rPr lang="en-US" altLang="en-US" smtClean="0"/>
              <a:pPr/>
              <a:t>81</a:t>
            </a:fld>
            <a:endParaRPr lang="en-US" altLang="en-US"/>
          </a:p>
        </p:txBody>
      </p:sp>
      <p:sp>
        <p:nvSpPr>
          <p:cNvPr id="5" name="Slide Image Placeholder 4">
            <a:extLst>
              <a:ext uri="{FF2B5EF4-FFF2-40B4-BE49-F238E27FC236}">
                <a16:creationId xmlns:a16="http://schemas.microsoft.com/office/drawing/2014/main" id="{CE58F7E2-0127-475D-A360-D3AB49E2E19D}"/>
              </a:ext>
            </a:extLst>
          </p:cNvPr>
          <p:cNvSpPr>
            <a:spLocks noGrp="1" noRot="1" noChangeAspect="1"/>
          </p:cNvSpPr>
          <p:nvPr>
            <p:ph type="sldImg"/>
          </p:nvPr>
        </p:nvSpPr>
        <p:spPr/>
      </p:sp>
    </p:spTree>
    <p:extLst>
      <p:ext uri="{BB962C8B-B14F-4D97-AF65-F5344CB8AC3E}">
        <p14:creationId xmlns:p14="http://schemas.microsoft.com/office/powerpoint/2010/main" val="33744666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Notes Placeholder 2"/>
          <p:cNvSpPr>
            <a:spLocks noGrp="1"/>
          </p:cNvSpPr>
          <p:nvPr>
            <p:ph type="body" idx="1"/>
          </p:nvPr>
        </p:nvSpPr>
        <p:spPr/>
        <p:txBody>
          <a:bodyPr/>
          <a:lstStyle/>
          <a:p>
            <a:r>
              <a:rPr lang="en-US" altLang="en-US"/>
              <a:t>Some tests, such as Grades 6-8 FAST Mathematics tests, are separated into segments. When students reach the end of a test segment, they will see a message on the review screen advising that they cannot return to change their answers in the current segment once they have moved on. Once they confirm they want to end the segment, a warning will appear asking if they are sure they want to leave the current segment and move on to the next segment. Test Administrators should ensure that students understand the outcome of ending the test segment and encourage students to check their answers before moving on.</a:t>
            </a:r>
          </a:p>
          <a:p>
            <a:endParaRPr lang="en-US" altLang="en-US"/>
          </a:p>
          <a:p>
            <a:r>
              <a:rPr lang="en-US" altLang="en-US"/>
              <a:t>Students should click Yes to move to the next segment and No to return to the review screen. </a:t>
            </a:r>
            <a:endParaRPr lang="en-US" altLang="en-US">
              <a:cs typeface="Calibri"/>
            </a:endParaRPr>
          </a:p>
        </p:txBody>
      </p:sp>
      <p:sp>
        <p:nvSpPr>
          <p:cNvPr id="8294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948429CE-6888-45BF-8BC5-4884F848B5AC}" type="slidenum">
              <a:rPr lang="en-US" altLang="en-US" smtClean="0"/>
              <a:pPr/>
              <a:t>82</a:t>
            </a:fld>
            <a:endParaRPr lang="en-US" altLang="en-US"/>
          </a:p>
        </p:txBody>
      </p:sp>
      <p:sp>
        <p:nvSpPr>
          <p:cNvPr id="4" name="Slide Image Placeholder 3">
            <a:extLst>
              <a:ext uri="{FF2B5EF4-FFF2-40B4-BE49-F238E27FC236}">
                <a16:creationId xmlns:a16="http://schemas.microsoft.com/office/drawing/2014/main" id="{F37D2969-B40F-484E-8A99-D2547079F327}"/>
              </a:ext>
            </a:extLst>
          </p:cNvPr>
          <p:cNvSpPr>
            <a:spLocks noGrp="1" noRot="1" noChangeAspect="1"/>
          </p:cNvSpPr>
          <p:nvPr>
            <p:ph type="sldImg"/>
          </p:nvPr>
        </p:nvSpPr>
        <p:spPr/>
      </p:sp>
    </p:spTree>
    <p:extLst>
      <p:ext uri="{BB962C8B-B14F-4D97-AF65-F5344CB8AC3E}">
        <p14:creationId xmlns:p14="http://schemas.microsoft.com/office/powerpoint/2010/main" val="12906439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Notes Placeholder 2"/>
          <p:cNvSpPr>
            <a:spLocks noGrp="1"/>
          </p:cNvSpPr>
          <p:nvPr>
            <p:ph type="body" idx="1"/>
          </p:nvPr>
        </p:nvSpPr>
        <p:spPr/>
        <p:txBody>
          <a:bodyPr/>
          <a:lstStyle/>
          <a:p>
            <a:r>
              <a:rPr lang="en-US" altLang="en-US"/>
              <a:t>When students answer the final question on the test, the End Test button will appear in the upper-left section of the screen. The End Test button does not become visible until the student has selected at least one response to every question on the test. If students click the Next button at this point, they will see a pop-up message advising them to click the End Test button when they have completed reviewing their answers. They may also click the Back button to go back and revisit previous items, subject to the pause rule if it has been applied during the test.</a:t>
            </a:r>
          </a:p>
          <a:p>
            <a:endParaRPr lang="en-US" altLang="en-US"/>
          </a:p>
          <a:p>
            <a:endParaRPr lang="en-US" altLang="en-US"/>
          </a:p>
        </p:txBody>
      </p:sp>
      <p:sp>
        <p:nvSpPr>
          <p:cNvPr id="839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C8D3C3D7-5E83-42BC-92D4-BF2DA540ED67}" type="slidenum">
              <a:rPr lang="en-US" altLang="en-US" smtClean="0"/>
              <a:pPr/>
              <a:t>83</a:t>
            </a:fld>
            <a:endParaRPr lang="en-US" altLang="en-US"/>
          </a:p>
        </p:txBody>
      </p:sp>
      <p:sp>
        <p:nvSpPr>
          <p:cNvPr id="4" name="Slide Image Placeholder 3">
            <a:extLst>
              <a:ext uri="{FF2B5EF4-FFF2-40B4-BE49-F238E27FC236}">
                <a16:creationId xmlns:a16="http://schemas.microsoft.com/office/drawing/2014/main" id="{B07654EE-8036-4001-8E74-8257BAFF8345}"/>
              </a:ext>
            </a:extLst>
          </p:cNvPr>
          <p:cNvSpPr>
            <a:spLocks noGrp="1" noRot="1" noChangeAspect="1"/>
          </p:cNvSpPr>
          <p:nvPr>
            <p:ph type="sldImg"/>
          </p:nvPr>
        </p:nvSpPr>
        <p:spPr/>
      </p:sp>
    </p:spTree>
    <p:extLst>
      <p:ext uri="{BB962C8B-B14F-4D97-AF65-F5344CB8AC3E}">
        <p14:creationId xmlns:p14="http://schemas.microsoft.com/office/powerpoint/2010/main" val="12245624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When students are ready to end the test, they should click the End Test button. A pop-up message will appear allowing them to select Yes if they are ready to finish the test and No if they are not. If students click No, they will return to the last item of the test and can revisit previous items. If students click Yes, they will be taken to the review screen, where they have the choice to review their answers or submit the test. Their ability to review and change answers is subject to the pause rule, if applicable, for this test.</a:t>
            </a:r>
            <a:endParaRPr lang="en-US">
              <a:cs typeface="Calibri"/>
            </a:endParaRPr>
          </a:p>
          <a:p>
            <a:endParaRPr lang="en-US"/>
          </a:p>
          <a:p>
            <a:r>
              <a:rPr lang="en-US"/>
              <a:t>Students who are ready to submit their tests should click Submit Test to finish. They will receive a confirmation pop-up message asking if they are sure they want to submit. Clicking No will return them to the review screen. Clicking Yes will take them to Test Completion page, which shows a message indicating that the test was successfully submitted and advises the student to log out.</a:t>
            </a:r>
            <a:endParaRPr lang="en-US">
              <a:cs typeface="Calibri"/>
            </a:endParaRPr>
          </a:p>
        </p:txBody>
      </p:sp>
      <p:sp>
        <p:nvSpPr>
          <p:cNvPr id="849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9A6D321D-E7FD-4331-BB67-819E9384E6DD}" type="slidenum">
              <a:rPr lang="en-US" altLang="en-US" smtClean="0"/>
              <a:pPr/>
              <a:t>84</a:t>
            </a:fld>
            <a:endParaRPr lang="en-US" altLang="en-US"/>
          </a:p>
        </p:txBody>
      </p:sp>
      <p:sp>
        <p:nvSpPr>
          <p:cNvPr id="5" name="Slide Image Placeholder 4">
            <a:extLst>
              <a:ext uri="{FF2B5EF4-FFF2-40B4-BE49-F238E27FC236}">
                <a16:creationId xmlns:a16="http://schemas.microsoft.com/office/drawing/2014/main" id="{23E1B485-AAAE-4DFD-8572-2F8046A55003}"/>
              </a:ext>
            </a:extLst>
          </p:cNvPr>
          <p:cNvSpPr>
            <a:spLocks noGrp="1" noRot="1" noChangeAspect="1"/>
          </p:cNvSpPr>
          <p:nvPr>
            <p:ph type="sldImg"/>
          </p:nvPr>
        </p:nvSpPr>
        <p:spPr/>
      </p:sp>
    </p:spTree>
    <p:extLst>
      <p:ext uri="{BB962C8B-B14F-4D97-AF65-F5344CB8AC3E}">
        <p14:creationId xmlns:p14="http://schemas.microsoft.com/office/powerpoint/2010/main" val="32151239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Notes Placeholder 2"/>
          <p:cNvSpPr>
            <a:spLocks noGrp="1"/>
          </p:cNvSpPr>
          <p:nvPr>
            <p:ph type="body" idx="1"/>
          </p:nvPr>
        </p:nvSpPr>
        <p:spPr/>
        <p:txBody>
          <a:bodyPr/>
          <a:lstStyle/>
          <a:p>
            <a:r>
              <a:rPr lang="en-US"/>
              <a:t>You can find the TIDE User Guide and other helpful resources on the portal. However, if you still require assistance with troubleshooting a technical issue, you may also contact the Help Desk. When contacting your Help Desk, please be ready to provide the following information: </a:t>
            </a:r>
          </a:p>
          <a:p>
            <a:endParaRPr lang="en-US"/>
          </a:p>
          <a:p>
            <a:r>
              <a:rPr lang="en-US"/>
              <a:t>Any error messages that are appearing (including codes)</a:t>
            </a:r>
            <a:endParaRPr lang="en-US">
              <a:cs typeface="Calibri"/>
            </a:endParaRPr>
          </a:p>
          <a:p>
            <a:r>
              <a:rPr lang="en-US"/>
              <a:t>Your operating system and browser information</a:t>
            </a:r>
            <a:endParaRPr lang="en-US">
              <a:cs typeface="Calibri"/>
            </a:endParaRPr>
          </a:p>
          <a:p>
            <a:r>
              <a:rPr lang="en-US"/>
              <a:t>Your network configuration information</a:t>
            </a:r>
            <a:endParaRPr lang="en-US">
              <a:cs typeface="Calibri"/>
            </a:endParaRPr>
          </a:p>
          <a:p>
            <a:r>
              <a:rPr lang="en-US"/>
              <a:t>Your contact information for follow-up by telephone or email</a:t>
            </a:r>
            <a:endParaRPr lang="en-US">
              <a:cs typeface="Calibri"/>
            </a:endParaRPr>
          </a:p>
          <a:p>
            <a:r>
              <a:rPr lang="en-US"/>
              <a:t>Any other relevant information, such as test names or content areas, student IDs, session IDs, and search criteria</a:t>
            </a:r>
            <a:endParaRPr lang="en-US">
              <a:cs typeface="Calibri"/>
            </a:endParaRPr>
          </a:p>
          <a:p>
            <a:endParaRPr lang="en-US"/>
          </a:p>
          <a:p>
            <a:r>
              <a:rPr lang="en-US"/>
              <a:t>If you are a school level user and you have questions about test administration or policy issues, please contact your District Test Coordinator.</a:t>
            </a:r>
            <a:endParaRPr lang="en-US">
              <a:cs typeface="Calibri"/>
            </a:endParaRPr>
          </a:p>
          <a:p>
            <a:endParaRPr lang="en-US"/>
          </a:p>
        </p:txBody>
      </p:sp>
      <p:sp>
        <p:nvSpPr>
          <p:cNvPr id="870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84217" indent="-301621">
              <a:defRPr>
                <a:solidFill>
                  <a:schemeClr val="tx1"/>
                </a:solidFill>
                <a:latin typeface="Calibri" pitchFamily="34" charset="0"/>
              </a:defRPr>
            </a:lvl2pPr>
            <a:lvl3pPr marL="1206486" indent="-241297">
              <a:defRPr>
                <a:solidFill>
                  <a:schemeClr val="tx1"/>
                </a:solidFill>
                <a:latin typeface="Calibri" pitchFamily="34" charset="0"/>
              </a:defRPr>
            </a:lvl3pPr>
            <a:lvl4pPr marL="1689081" indent="-241297">
              <a:defRPr>
                <a:solidFill>
                  <a:schemeClr val="tx1"/>
                </a:solidFill>
                <a:latin typeface="Calibri" pitchFamily="34" charset="0"/>
              </a:defRPr>
            </a:lvl4pPr>
            <a:lvl5pPr marL="2171674" indent="-241297">
              <a:defRPr>
                <a:solidFill>
                  <a:schemeClr val="tx1"/>
                </a:solidFill>
                <a:latin typeface="Calibri" pitchFamily="34" charset="0"/>
              </a:defRPr>
            </a:lvl5pPr>
            <a:lvl6pPr marL="2654269" indent="-241297" fontAlgn="base">
              <a:spcBef>
                <a:spcPct val="0"/>
              </a:spcBef>
              <a:spcAft>
                <a:spcPct val="0"/>
              </a:spcAft>
              <a:defRPr>
                <a:solidFill>
                  <a:schemeClr val="tx1"/>
                </a:solidFill>
                <a:latin typeface="Calibri" pitchFamily="34" charset="0"/>
              </a:defRPr>
            </a:lvl6pPr>
            <a:lvl7pPr marL="3136863" indent="-241297" fontAlgn="base">
              <a:spcBef>
                <a:spcPct val="0"/>
              </a:spcBef>
              <a:spcAft>
                <a:spcPct val="0"/>
              </a:spcAft>
              <a:defRPr>
                <a:solidFill>
                  <a:schemeClr val="tx1"/>
                </a:solidFill>
                <a:latin typeface="Calibri" pitchFamily="34" charset="0"/>
              </a:defRPr>
            </a:lvl7pPr>
            <a:lvl8pPr marL="3619458" indent="-241297" fontAlgn="base">
              <a:spcBef>
                <a:spcPct val="0"/>
              </a:spcBef>
              <a:spcAft>
                <a:spcPct val="0"/>
              </a:spcAft>
              <a:defRPr>
                <a:solidFill>
                  <a:schemeClr val="tx1"/>
                </a:solidFill>
                <a:latin typeface="Calibri" pitchFamily="34" charset="0"/>
              </a:defRPr>
            </a:lvl8pPr>
            <a:lvl9pPr marL="4102052" indent="-241297" fontAlgn="base">
              <a:spcBef>
                <a:spcPct val="0"/>
              </a:spcBef>
              <a:spcAft>
                <a:spcPct val="0"/>
              </a:spcAft>
              <a:defRPr>
                <a:solidFill>
                  <a:schemeClr val="tx1"/>
                </a:solidFill>
                <a:latin typeface="Calibri" pitchFamily="34" charset="0"/>
              </a:defRPr>
            </a:lvl9pPr>
          </a:lstStyle>
          <a:p>
            <a:fld id="{6CAD19E9-9505-4D50-9FC9-21C440EF26E2}" type="slidenum">
              <a:rPr lang="en-US" altLang="en-US" smtClean="0"/>
              <a:pPr/>
              <a:t>85</a:t>
            </a:fld>
            <a:endParaRPr lang="en-US" altLang="en-US"/>
          </a:p>
        </p:txBody>
      </p:sp>
      <p:sp>
        <p:nvSpPr>
          <p:cNvPr id="4" name="Slide Image Placeholder 3">
            <a:extLst>
              <a:ext uri="{FF2B5EF4-FFF2-40B4-BE49-F238E27FC236}">
                <a16:creationId xmlns:a16="http://schemas.microsoft.com/office/drawing/2014/main" id="{9DF59EE6-5559-42ED-AA78-875A4DC19FAE}"/>
              </a:ext>
            </a:extLst>
          </p:cNvPr>
          <p:cNvSpPr>
            <a:spLocks noGrp="1" noRot="1" noChangeAspect="1"/>
          </p:cNvSpPr>
          <p:nvPr>
            <p:ph type="sldImg"/>
          </p:nvPr>
        </p:nvSpPr>
        <p:spPr/>
      </p:sp>
    </p:spTree>
    <p:extLst>
      <p:ext uri="{BB962C8B-B14F-4D97-AF65-F5344CB8AC3E}">
        <p14:creationId xmlns:p14="http://schemas.microsoft.com/office/powerpoint/2010/main" val="2876577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A banner appears at the top of each TIDE page showing the current test administration, your name, and your current user role. On the left, there is a drop-down list for accessing other Cambium Assessment applications such as the Test Administrator Interface and the reporting system. You will also find a Help button that displays the TIDE User Guide, an Inbox button, a Manage Account drop-down list where you may manage your account details, and a Log Out button.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8</a:t>
            </a:fld>
            <a:endParaRPr lang="en-US"/>
          </a:p>
        </p:txBody>
      </p:sp>
      <p:sp>
        <p:nvSpPr>
          <p:cNvPr id="7" name="Slide Image Placeholder 6">
            <a:extLst>
              <a:ext uri="{FF2B5EF4-FFF2-40B4-BE49-F238E27FC236}">
                <a16:creationId xmlns:a16="http://schemas.microsoft.com/office/drawing/2014/main" id="{9CE91920-144C-4645-8267-D29A0AD74F4F}"/>
              </a:ext>
            </a:extLst>
          </p:cNvPr>
          <p:cNvSpPr>
            <a:spLocks noGrp="1" noRot="1" noChangeAspect="1"/>
          </p:cNvSpPr>
          <p:nvPr>
            <p:ph type="sldImg"/>
          </p:nvPr>
        </p:nvSpPr>
        <p:spPr/>
      </p:sp>
    </p:spTree>
    <p:extLst>
      <p:ext uri="{BB962C8B-B14F-4D97-AF65-F5344CB8AC3E}">
        <p14:creationId xmlns:p14="http://schemas.microsoft.com/office/powerpoint/2010/main" val="29809953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Notes Placeholder 2"/>
          <p:cNvSpPr>
            <a:spLocks noGrp="1"/>
          </p:cNvSpPr>
          <p:nvPr>
            <p:ph type="body" idx="1"/>
          </p:nvPr>
        </p:nvSpPr>
        <p:spPr/>
        <p:txBody>
          <a:bodyPr/>
          <a:lstStyle/>
          <a:p>
            <a:r>
              <a:rPr lang="en-US"/>
              <a:t>Thank you for taking the time to view this training module. If you have general questions or need further information, visit the portal, or consult the Florida Help Desk for assistance.</a:t>
            </a:r>
          </a:p>
          <a:p>
            <a:endParaRPr lang="en-US" altLang="en-US">
              <a:cs typeface="Calibri"/>
            </a:endParaRPr>
          </a:p>
        </p:txBody>
      </p:sp>
      <p:sp>
        <p:nvSpPr>
          <p:cNvPr id="870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6CAD19E9-9505-4D50-9FC9-21C440EF26E2}" type="slidenum">
              <a:rPr lang="en-US" altLang="en-US" smtClean="0"/>
              <a:pPr/>
              <a:t>86</a:t>
            </a:fld>
            <a:endParaRPr lang="en-US" altLang="en-US"/>
          </a:p>
        </p:txBody>
      </p:sp>
      <p:sp>
        <p:nvSpPr>
          <p:cNvPr id="4" name="Slide Image Placeholder 3">
            <a:extLst>
              <a:ext uri="{FF2B5EF4-FFF2-40B4-BE49-F238E27FC236}">
                <a16:creationId xmlns:a16="http://schemas.microsoft.com/office/drawing/2014/main" id="{F561E635-4293-4E9D-9AB9-C630106FA1E7}"/>
              </a:ext>
            </a:extLst>
          </p:cNvPr>
          <p:cNvSpPr>
            <a:spLocks noGrp="1" noRot="1" noChangeAspect="1"/>
          </p:cNvSpPr>
          <p:nvPr>
            <p:ph type="sldImg"/>
          </p:nvPr>
        </p:nvSpPr>
        <p:spPr/>
      </p:sp>
    </p:spTree>
    <p:extLst>
      <p:ext uri="{BB962C8B-B14F-4D97-AF65-F5344CB8AC3E}">
        <p14:creationId xmlns:p14="http://schemas.microsoft.com/office/powerpoint/2010/main" val="2376713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Manage Account drop-down list allows you to switch to a different administration, change the role you are using in TIDE (if you have been assigned multiple roles), update your contact information, and reset your password.</a:t>
            </a:r>
          </a:p>
        </p:txBody>
      </p:sp>
      <p:sp>
        <p:nvSpPr>
          <p:cNvPr id="4" name="Slide Number Placeholder 3"/>
          <p:cNvSpPr>
            <a:spLocks noGrp="1"/>
          </p:cNvSpPr>
          <p:nvPr>
            <p:ph type="sldNum" sz="quarter" idx="10"/>
          </p:nvPr>
        </p:nvSpPr>
        <p:spPr/>
        <p:txBody>
          <a:bodyPr/>
          <a:lstStyle/>
          <a:p>
            <a:fld id="{DBA2C2E2-0E08-480B-A22D-C2F2EBF6A27D}" type="slidenum">
              <a:rPr lang="en-US" smtClean="0"/>
              <a:pPr/>
              <a:t>9</a:t>
            </a:fld>
            <a:endParaRPr lang="en-US"/>
          </a:p>
        </p:txBody>
      </p:sp>
      <p:sp>
        <p:nvSpPr>
          <p:cNvPr id="7" name="Slide Image Placeholder 6">
            <a:extLst>
              <a:ext uri="{FF2B5EF4-FFF2-40B4-BE49-F238E27FC236}">
                <a16:creationId xmlns:a16="http://schemas.microsoft.com/office/drawing/2014/main" id="{217528C1-4407-4A23-A3E1-F8F978C3E742}"/>
              </a:ext>
            </a:extLst>
          </p:cNvPr>
          <p:cNvSpPr>
            <a:spLocks noGrp="1" noRot="1" noChangeAspect="1"/>
          </p:cNvSpPr>
          <p:nvPr>
            <p:ph type="sldImg"/>
          </p:nvPr>
        </p:nvSpPr>
        <p:spPr/>
      </p:sp>
    </p:spTree>
    <p:extLst>
      <p:ext uri="{BB962C8B-B14F-4D97-AF65-F5344CB8AC3E}">
        <p14:creationId xmlns:p14="http://schemas.microsoft.com/office/powerpoint/2010/main" val="1373899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latin typeface="Calibri" panose="020F0502020204030204" pitchFamily="34" charset="0"/>
              </a:defRPr>
            </a:lvl1pPr>
          </a:lstStyle>
          <a:p>
            <a:r>
              <a:rPr lang="en-US"/>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Calibri" panose="020F0502020204030204" pitchFamily="34" charset="0"/>
                <a:ea typeface="Calibri" panose="020F0502020204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Calibri" panose="020F0502020204030204" pitchFamily="34" charset="0"/>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 Presenter’s Name | Presenter’s Name</a:t>
            </a:r>
            <a:br>
              <a:rPr lang="en-US"/>
            </a:br>
            <a:r>
              <a:rPr lang="en-US"/>
              <a:t>or</a:t>
            </a:r>
          </a:p>
          <a:p>
            <a:pPr lvl="0"/>
            <a:r>
              <a:rPr lang="en-US"/>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latin typeface="Calibri" panose="020F0502020204030204" pitchFamily="34" charset="0"/>
                <a:cs typeface="Calibri"/>
              </a:defRPr>
            </a:lvl1pPr>
          </a:lstStyle>
          <a:p>
            <a:r>
              <a:rPr kumimoji="0" lang="en-US" sz="2400" b="0" i="0" u="none" strike="noStrike" kern="1200" cap="none" spc="0" normalizeH="0" baseline="0" noProof="0">
                <a:ln>
                  <a:noFill/>
                </a:ln>
                <a:solidFill>
                  <a:srgbClr val="595959"/>
                </a:solidFill>
                <a:effectLst/>
                <a:uLnTx/>
                <a:uFillTx/>
                <a:latin typeface="+mj-lt"/>
                <a:cs typeface="Calibri"/>
              </a:rPr>
              <a:t>Slide Title Placeholder. </a:t>
            </a:r>
            <a:br>
              <a:rPr kumimoji="0" lang="en-US" sz="2400" b="0" i="0" u="none" strike="noStrike" kern="1200" cap="none" spc="0" normalizeH="0" baseline="0" noProof="0">
                <a:ln>
                  <a:noFill/>
                </a:ln>
                <a:solidFill>
                  <a:srgbClr val="595959"/>
                </a:solidFill>
                <a:effectLst/>
                <a:uLnTx/>
                <a:uFillTx/>
                <a:latin typeface="+mj-lt"/>
                <a:cs typeface="Calibri"/>
              </a:rPr>
            </a:br>
            <a:r>
              <a:rPr kumimoji="0" lang="en-US" sz="24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Calibri" panose="020F0502020204030204" pitchFamily="34" charset="0"/>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a:t>PRESENTER’S JOB TITLE</a:t>
            </a:r>
          </a:p>
          <a:p>
            <a:r>
              <a:rPr lang="en-US"/>
              <a:t>202.403.####</a:t>
            </a:r>
          </a:p>
          <a:p>
            <a:r>
              <a:rPr lang="en-US" err="1"/>
              <a:t>email.address@cambiumassessment.com</a:t>
            </a:r>
            <a:endParaRPr lang="en-US"/>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latin typeface="Calibri" panose="020F0502020204030204" pitchFamily="34" charset="0"/>
              </a:defRPr>
            </a:lvl1pPr>
          </a:lstStyle>
          <a:p>
            <a:r>
              <a:rPr lang="en-US" spc="-2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Calibri" panose="020F0502020204030204" pitchFamily="34" charset="0"/>
                <a:cs typeface="Calibri" panose="020F0502020204030204" pitchFamily="34" charset="0"/>
              </a:defRPr>
            </a:lvl1pPr>
            <a:lvl2pPr marL="230188" indent="-230188">
              <a:buFont typeface="Arial" pitchFamily="34" charset="0"/>
              <a:buChar char="•"/>
              <a:defRPr>
                <a:solidFill>
                  <a:schemeClr val="tx2">
                    <a:lumMod val="75000"/>
                  </a:schemeClr>
                </a:solidFill>
                <a:latin typeface="Calibri" panose="020F0502020204030204" pitchFamily="34" charset="0"/>
              </a:defRPr>
            </a:lvl2pPr>
            <a:lvl3pPr marL="465138" indent="-228600">
              <a:defRPr>
                <a:solidFill>
                  <a:schemeClr val="tx2">
                    <a:lumMod val="75000"/>
                  </a:schemeClr>
                </a:solidFill>
                <a:latin typeface="Calibri" panose="020F0502020204030204" pitchFamily="34" charset="0"/>
              </a:defRPr>
            </a:lvl3pPr>
            <a:lvl4pPr marL="685800" indent="-228600">
              <a:defRPr>
                <a:solidFill>
                  <a:schemeClr val="tx2">
                    <a:lumMod val="75000"/>
                  </a:schemeClr>
                </a:solidFill>
                <a:latin typeface="Calibri" panose="020F0502020204030204" pitchFamily="34" charset="0"/>
              </a:defRPr>
            </a:lvl4pPr>
            <a:lvl5pPr marL="912813" indent="-228600">
              <a:defRPr>
                <a:solidFill>
                  <a:schemeClr val="tx2">
                    <a:lumMod val="75000"/>
                  </a:schemeClr>
                </a:solidFill>
                <a:latin typeface="Calibri" panose="020F0502020204030204" pitchFamily="34" charset="0"/>
              </a:defRPr>
            </a:lvl5pPr>
            <a:lvl6pPr marL="1146175" indent="-228600">
              <a:defRPr>
                <a:solidFill>
                  <a:schemeClr val="tx2">
                    <a:lumMod val="75000"/>
                  </a:schemeClr>
                </a:solidFill>
                <a:latin typeface="Calibri" panose="020F0502020204030204" pitchFamily="34" charset="0"/>
              </a:defRPr>
            </a:lvl6pPr>
            <a:lvl7pPr marL="1374775" indent="-228600">
              <a:defRPr>
                <a:solidFill>
                  <a:schemeClr val="tx2">
                    <a:lumMod val="75000"/>
                  </a:schemeClr>
                </a:solidFill>
                <a:latin typeface="Calibri" panose="020F0502020204030204" pitchFamily="34" charset="0"/>
              </a:defRPr>
            </a:lvl7pPr>
            <a:lvl8pPr marL="1600200" indent="-228600">
              <a:defRPr>
                <a:solidFill>
                  <a:schemeClr val="tx2">
                    <a:lumMod val="75000"/>
                  </a:schemeClr>
                </a:solidFill>
                <a:latin typeface="Calibri" panose="020F0502020204030204" pitchFamily="34" charset="0"/>
              </a:defRPr>
            </a:lvl8pPr>
            <a:lvl9pPr marL="1827213" indent="-228600">
              <a:defRPr>
                <a:solidFill>
                  <a:schemeClr val="tx2">
                    <a:lumMod val="75000"/>
                  </a:schemeClr>
                </a:solidFill>
                <a:latin typeface="Calibri" panose="020F0502020204030204" pitchFamily="34" charset="0"/>
              </a:defRPr>
            </a:lvl9pPr>
          </a:lstStyle>
          <a:p>
            <a:pPr lvl="0"/>
            <a:r>
              <a:rPr lang="en-US"/>
              <a:t>Click to edit Master text</a:t>
            </a:r>
          </a:p>
          <a:p>
            <a:pPr lvl="1"/>
            <a:r>
              <a:rPr lang="en-US"/>
              <a:t> </a:t>
            </a:r>
          </a:p>
          <a:p>
            <a:pPr lvl="2"/>
            <a:r>
              <a:rPr lang="en-US"/>
              <a:t> </a:t>
            </a:r>
          </a:p>
          <a:p>
            <a:pPr lvl="3"/>
            <a:r>
              <a:rPr lang="en-US"/>
              <a:t> </a:t>
            </a:r>
          </a:p>
          <a:p>
            <a:pPr lvl="4"/>
            <a:r>
              <a:rPr lang="en-US"/>
              <a:t> </a:t>
            </a:r>
          </a:p>
          <a:p>
            <a:pPr lvl="5"/>
            <a:r>
              <a:rPr lang="en-US"/>
              <a:t> </a:t>
            </a:r>
          </a:p>
          <a:p>
            <a:pPr lvl="6"/>
            <a:r>
              <a:rPr lang="en-US"/>
              <a:t> </a:t>
            </a:r>
          </a:p>
          <a:p>
            <a:pPr lvl="7"/>
            <a:r>
              <a:rPr lang="en-US"/>
              <a:t> </a:t>
            </a:r>
          </a:p>
          <a:p>
            <a:pPr lvl="8"/>
            <a:r>
              <a:rPr lang="en-US"/>
              <a:t> </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421310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Calibri" panose="020F0502020204030204" pitchFamily="34" charset="0"/>
                <a:cs typeface="Calibri" panose="020F0502020204030204" pitchFamily="34" charset="0"/>
              </a:defRPr>
            </a:lvl1pPr>
            <a:lvl2pPr>
              <a:defRPr sz="1800">
                <a:solidFill>
                  <a:schemeClr val="tx2">
                    <a:lumMod val="75000"/>
                  </a:schemeClr>
                </a:solidFill>
                <a:latin typeface="Calibri" panose="020F0502020204030204" pitchFamily="34" charset="0"/>
                <a:cs typeface="Calibri" panose="020F0502020204030204" pitchFamily="34" charset="0"/>
              </a:defRPr>
            </a:lvl2pPr>
            <a:lvl3pPr>
              <a:defRPr sz="1400" baseline="0">
                <a:solidFill>
                  <a:schemeClr val="tx2">
                    <a:lumMod val="75000"/>
                  </a:schemeClr>
                </a:solidFill>
                <a:latin typeface="Calibri" panose="020F0502020204030204" pitchFamily="34" charset="0"/>
                <a:cs typeface="Calibri" panose="020F0502020204030204" pitchFamily="34" charset="0"/>
              </a:defRPr>
            </a:lvl3pPr>
            <a:lvl4pPr marL="915988" indent="-228600">
              <a:defRPr sz="1400" baseline="0">
                <a:solidFill>
                  <a:schemeClr val="tx2">
                    <a:lumMod val="75000"/>
                  </a:schemeClr>
                </a:solidFill>
                <a:latin typeface="Calibri" panose="020F0502020204030204" pitchFamily="34" charset="0"/>
                <a:cs typeface="Arial" pitchFamily="34" charset="0"/>
              </a:defRPr>
            </a:lvl4pPr>
            <a:lvl5pPr marL="1143000" indent="-228600">
              <a:defRPr sz="1400" baseline="0">
                <a:solidFill>
                  <a:schemeClr val="tx2">
                    <a:lumMod val="75000"/>
                  </a:schemeClr>
                </a:solidFill>
                <a:latin typeface="Calibri" panose="020F0502020204030204" pitchFamily="34" charset="0"/>
                <a:cs typeface="Arial" pitchFamily="34" charset="0"/>
              </a:defRPr>
            </a:lvl5pPr>
            <a:lvl6pPr marL="1377950" indent="-228600">
              <a:defRPr sz="1400" baseline="0">
                <a:solidFill>
                  <a:schemeClr val="tx2">
                    <a:lumMod val="75000"/>
                  </a:schemeClr>
                </a:solidFill>
                <a:latin typeface="Calibri" panose="020F0502020204030204" pitchFamily="34" charset="0"/>
              </a:defRPr>
            </a:lvl6pPr>
            <a:lvl7pPr marL="1597025" indent="-228600">
              <a:defRPr sz="1400" baseline="0">
                <a:solidFill>
                  <a:schemeClr val="tx2">
                    <a:lumMod val="75000"/>
                  </a:schemeClr>
                </a:solidFill>
                <a:latin typeface="Calibri" panose="020F0502020204030204" pitchFamily="34" charset="0"/>
              </a:defRPr>
            </a:lvl7pPr>
            <a:lvl8pPr marL="1830388" indent="-228600">
              <a:defRPr sz="1400" baseline="0">
                <a:solidFill>
                  <a:schemeClr val="tx2">
                    <a:lumMod val="75000"/>
                  </a:schemeClr>
                </a:solidFill>
                <a:latin typeface="Calibri" panose="020F0502020204030204" pitchFamily="34" charset="0"/>
              </a:defRPr>
            </a:lvl8pPr>
            <a:lvl9pPr marL="2057400" indent="-228600">
              <a:defRPr sz="1400" baseline="0">
                <a:solidFill>
                  <a:schemeClr val="tx2">
                    <a:lumMod val="75000"/>
                  </a:schemeClr>
                </a:solidFill>
                <a:latin typeface="Calibri" panose="020F0502020204030204" pitchFamily="34" charset="0"/>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58210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a:solidFill>
                <a:schemeClr val="tx2"/>
              </a:solidFill>
              <a:latin typeface="Calibri" panose="020F0502020204030204" pitchFamily="34" charset="0"/>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070228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latin typeface="Calibri" panose="020F0502020204030204" pitchFamily="34" charset="0"/>
              </a:defRPr>
            </a:lvl1pPr>
          </a:lstStyle>
          <a:p>
            <a:r>
              <a:rPr lang="en-US"/>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Calibri" panose="020F0502020204030204" pitchFamily="34" charset="0"/>
                <a:ea typeface="Calibri" panose="020F0502020204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Calibri" panose="020F0502020204030204" pitchFamily="34" charset="0"/>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 Presenter’s Name | Presenter’s Name</a:t>
            </a:r>
            <a:br>
              <a:rPr lang="en-US"/>
            </a:br>
            <a:r>
              <a:rPr lang="en-US"/>
              <a:t>or</a:t>
            </a:r>
          </a:p>
          <a:p>
            <a:pPr lvl="0"/>
            <a:r>
              <a:rPr lang="en-US"/>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a:solidFill>
                <a:schemeClr val="tx2"/>
              </a:solidFill>
              <a:latin typeface="Calibri" panose="020F0502020204030204" pitchFamily="34" charset="0"/>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atin typeface="Calibri" panose="020F0502020204030204" pitchFamily="34" charset="0"/>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latin typeface="Calibri" panose="020F0502020204030204" pitchFamily="34" charset="0"/>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latin typeface="Calibri" panose="020F0502020204030204" pitchFamily="34" charset="0"/>
                <a:cs typeface="Calibri"/>
              </a:defRPr>
            </a:lvl1pPr>
          </a:lstStyle>
          <a:p>
            <a:r>
              <a:rPr kumimoji="0" lang="en-US" sz="2400" b="0" i="0" u="none" strike="noStrike" kern="1200" cap="none" spc="0" normalizeH="0" baseline="0" noProof="0">
                <a:ln>
                  <a:noFill/>
                </a:ln>
                <a:solidFill>
                  <a:srgbClr val="595959"/>
                </a:solidFill>
                <a:effectLst/>
                <a:uLnTx/>
                <a:uFillTx/>
                <a:latin typeface="+mj-lt"/>
                <a:cs typeface="Calibri"/>
              </a:rPr>
              <a:t>Slide Title Placeholder. </a:t>
            </a:r>
            <a:br>
              <a:rPr kumimoji="0" lang="en-US" sz="2400" b="0" i="0" u="none" strike="noStrike" kern="1200" cap="none" spc="0" normalizeH="0" baseline="0" noProof="0">
                <a:ln>
                  <a:noFill/>
                </a:ln>
                <a:solidFill>
                  <a:srgbClr val="595959"/>
                </a:solidFill>
                <a:effectLst/>
                <a:uLnTx/>
                <a:uFillTx/>
                <a:latin typeface="+mj-lt"/>
                <a:cs typeface="Calibri"/>
              </a:rPr>
            </a:br>
            <a:r>
              <a:rPr kumimoji="0" lang="en-US" sz="24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24329688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Calibri" panose="020F0502020204030204" pitchFamily="34" charset="0"/>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a:t>PRESENTER’S JOB TITLE</a:t>
            </a:r>
          </a:p>
          <a:p>
            <a:r>
              <a:rPr lang="en-US"/>
              <a:t>202.403.####</a:t>
            </a:r>
          </a:p>
          <a:p>
            <a:r>
              <a:rPr lang="en-US" err="1"/>
              <a:t>email.address@cambiumassessment.com</a:t>
            </a:r>
            <a:endParaRPr lang="en-US"/>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latin typeface="Calibri" panose="020F0502020204030204" pitchFamily="34" charset="0"/>
              </a:defRPr>
            </a:lvl1pPr>
          </a:lstStyle>
          <a:p>
            <a:r>
              <a:rPr lang="en-US" spc="-2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Calibri" panose="020F0502020204030204" pitchFamily="34" charset="0"/>
                <a:cs typeface="Calibri" panose="020F0502020204030204" pitchFamily="34" charset="0"/>
              </a:defRPr>
            </a:lvl1pPr>
            <a:lvl2pPr marL="230188" indent="-230188">
              <a:buFont typeface="Arial" pitchFamily="34" charset="0"/>
              <a:buChar char="•"/>
              <a:defRPr>
                <a:solidFill>
                  <a:schemeClr val="tx2">
                    <a:lumMod val="75000"/>
                  </a:schemeClr>
                </a:solidFill>
                <a:latin typeface="Calibri" panose="020F0502020204030204" pitchFamily="34" charset="0"/>
              </a:defRPr>
            </a:lvl2pPr>
            <a:lvl3pPr marL="465138" indent="-228600">
              <a:defRPr>
                <a:solidFill>
                  <a:schemeClr val="tx2">
                    <a:lumMod val="75000"/>
                  </a:schemeClr>
                </a:solidFill>
                <a:latin typeface="Calibri" panose="020F0502020204030204" pitchFamily="34" charset="0"/>
              </a:defRPr>
            </a:lvl3pPr>
            <a:lvl4pPr marL="685800" indent="-228600">
              <a:defRPr>
                <a:solidFill>
                  <a:schemeClr val="tx2">
                    <a:lumMod val="75000"/>
                  </a:schemeClr>
                </a:solidFill>
                <a:latin typeface="Calibri" panose="020F0502020204030204" pitchFamily="34" charset="0"/>
              </a:defRPr>
            </a:lvl4pPr>
            <a:lvl5pPr marL="912813" indent="-228600">
              <a:defRPr>
                <a:solidFill>
                  <a:schemeClr val="tx2">
                    <a:lumMod val="75000"/>
                  </a:schemeClr>
                </a:solidFill>
                <a:latin typeface="Calibri" panose="020F0502020204030204" pitchFamily="34" charset="0"/>
              </a:defRPr>
            </a:lvl5pPr>
            <a:lvl6pPr marL="1146175" indent="-228600">
              <a:defRPr>
                <a:solidFill>
                  <a:schemeClr val="tx2">
                    <a:lumMod val="75000"/>
                  </a:schemeClr>
                </a:solidFill>
                <a:latin typeface="Calibri" panose="020F0502020204030204" pitchFamily="34" charset="0"/>
              </a:defRPr>
            </a:lvl6pPr>
            <a:lvl7pPr marL="1374775" indent="-228600">
              <a:defRPr>
                <a:solidFill>
                  <a:schemeClr val="tx2">
                    <a:lumMod val="75000"/>
                  </a:schemeClr>
                </a:solidFill>
                <a:latin typeface="Calibri" panose="020F0502020204030204" pitchFamily="34" charset="0"/>
              </a:defRPr>
            </a:lvl7pPr>
            <a:lvl8pPr marL="1600200" indent="-228600">
              <a:defRPr>
                <a:solidFill>
                  <a:schemeClr val="tx2">
                    <a:lumMod val="75000"/>
                  </a:schemeClr>
                </a:solidFill>
                <a:latin typeface="Calibri" panose="020F0502020204030204" pitchFamily="34" charset="0"/>
              </a:defRPr>
            </a:lvl8pPr>
            <a:lvl9pPr marL="1827213" indent="-228600">
              <a:defRPr>
                <a:solidFill>
                  <a:schemeClr val="tx2">
                    <a:lumMod val="75000"/>
                  </a:schemeClr>
                </a:solidFill>
                <a:latin typeface="Calibri" panose="020F0502020204030204" pitchFamily="34" charset="0"/>
              </a:defRPr>
            </a:lvl9pPr>
          </a:lstStyle>
          <a:p>
            <a:pPr lvl="0"/>
            <a:r>
              <a:rPr lang="en-US"/>
              <a:t>Click to edit Master text</a:t>
            </a:r>
          </a:p>
          <a:p>
            <a:pPr lvl="1"/>
            <a:r>
              <a:rPr lang="en-US"/>
              <a:t> </a:t>
            </a:r>
          </a:p>
          <a:p>
            <a:pPr lvl="2"/>
            <a:r>
              <a:rPr lang="en-US"/>
              <a:t> </a:t>
            </a:r>
          </a:p>
          <a:p>
            <a:pPr lvl="3"/>
            <a:r>
              <a:rPr lang="en-US"/>
              <a:t> </a:t>
            </a:r>
          </a:p>
          <a:p>
            <a:pPr lvl="4"/>
            <a:r>
              <a:rPr lang="en-US"/>
              <a:t> </a:t>
            </a:r>
          </a:p>
          <a:p>
            <a:pPr lvl="5"/>
            <a:r>
              <a:rPr lang="en-US"/>
              <a:t> </a:t>
            </a:r>
          </a:p>
          <a:p>
            <a:pPr lvl="6"/>
            <a:r>
              <a:rPr lang="en-US"/>
              <a:t> </a:t>
            </a:r>
          </a:p>
          <a:p>
            <a:pPr lvl="7"/>
            <a:r>
              <a:rPr lang="en-US"/>
              <a:t> </a:t>
            </a:r>
          </a:p>
          <a:p>
            <a:pPr lvl="8"/>
            <a:r>
              <a:rPr lang="en-US"/>
              <a:t> </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1028761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1488" y="1400205"/>
            <a:ext cx="10966265" cy="3852006"/>
          </a:xfrm>
        </p:spPr>
        <p:txBody>
          <a:bodyPr/>
          <a:lstStyle>
            <a:lvl1pPr>
              <a:defRPr>
                <a:solidFill>
                  <a:schemeClr val="tx2">
                    <a:lumMod val="75000"/>
                  </a:schemeClr>
                </a:solidFill>
                <a:latin typeface="Calibri" panose="020F0502020204030204" pitchFamily="34" charset="0"/>
                <a:cs typeface="Calibri" panose="020F0502020204030204" pitchFamily="34" charset="0"/>
              </a:defRPr>
            </a:lvl1pPr>
            <a:lvl2pPr>
              <a:defRPr sz="1800">
                <a:solidFill>
                  <a:schemeClr val="tx2">
                    <a:lumMod val="75000"/>
                  </a:schemeClr>
                </a:solidFill>
                <a:latin typeface="Calibri" panose="020F0502020204030204" pitchFamily="34" charset="0"/>
                <a:cs typeface="Calibri" panose="020F0502020204030204" pitchFamily="34" charset="0"/>
              </a:defRPr>
            </a:lvl2pPr>
            <a:lvl3pPr>
              <a:defRPr sz="1400" baseline="0">
                <a:solidFill>
                  <a:schemeClr val="tx2">
                    <a:lumMod val="75000"/>
                  </a:schemeClr>
                </a:solidFill>
                <a:latin typeface="Calibri" panose="020F0502020204030204" pitchFamily="34" charset="0"/>
                <a:cs typeface="Calibri" panose="020F0502020204030204" pitchFamily="34" charset="0"/>
              </a:defRPr>
            </a:lvl3pPr>
            <a:lvl4pPr marL="915988" indent="-228600">
              <a:defRPr sz="1400" baseline="0">
                <a:solidFill>
                  <a:schemeClr val="tx2">
                    <a:lumMod val="75000"/>
                  </a:schemeClr>
                </a:solidFill>
                <a:latin typeface="Calibri" panose="020F0502020204030204" pitchFamily="34" charset="0"/>
                <a:cs typeface="Arial" pitchFamily="34" charset="0"/>
              </a:defRPr>
            </a:lvl4pPr>
            <a:lvl5pPr marL="1143000" indent="-228600">
              <a:defRPr sz="1400" baseline="0">
                <a:solidFill>
                  <a:schemeClr val="tx2">
                    <a:lumMod val="75000"/>
                  </a:schemeClr>
                </a:solidFill>
                <a:latin typeface="Calibri" panose="020F0502020204030204" pitchFamily="34" charset="0"/>
                <a:cs typeface="Arial" pitchFamily="34" charset="0"/>
              </a:defRPr>
            </a:lvl5pPr>
            <a:lvl6pPr marL="1377950" indent="-228600">
              <a:defRPr sz="1400" baseline="0">
                <a:solidFill>
                  <a:schemeClr val="tx2">
                    <a:lumMod val="75000"/>
                  </a:schemeClr>
                </a:solidFill>
                <a:latin typeface="Calibri" panose="020F0502020204030204" pitchFamily="34" charset="0"/>
              </a:defRPr>
            </a:lvl6pPr>
            <a:lvl7pPr marL="1597025" indent="-228600">
              <a:defRPr sz="1400" baseline="0">
                <a:solidFill>
                  <a:schemeClr val="tx2">
                    <a:lumMod val="75000"/>
                  </a:schemeClr>
                </a:solidFill>
                <a:latin typeface="Calibri" panose="020F0502020204030204" pitchFamily="34" charset="0"/>
              </a:defRPr>
            </a:lvl7pPr>
            <a:lvl8pPr marL="1830388" indent="-228600">
              <a:defRPr sz="1400" baseline="0">
                <a:solidFill>
                  <a:schemeClr val="tx2">
                    <a:lumMod val="75000"/>
                  </a:schemeClr>
                </a:solidFill>
                <a:latin typeface="Calibri" panose="020F0502020204030204" pitchFamily="34" charset="0"/>
              </a:defRPr>
            </a:lvl8pPr>
            <a:lvl9pPr marL="2057400" indent="-228600">
              <a:defRPr sz="1400" baseline="0">
                <a:solidFill>
                  <a:schemeClr val="tx2">
                    <a:lumMod val="75000"/>
                  </a:schemeClr>
                </a:solidFill>
                <a:latin typeface="Calibri" panose="020F0502020204030204" pitchFamily="34" charset="0"/>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756070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atin typeface="Calibri" panose="020F0502020204030204" pitchFamily="34" charset="0"/>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2291583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latin typeface="Calibri" panose="020F0502020204030204" pitchFamily="34" charset="0"/>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a:t>Bullet 1, bullet character 149. Standard screen content and all bullet text is Franklin Gothic Book 22 pts., Text 1 color (RGB 83/86/90).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58AE716E-68DD-2249-A7FA-8AEF0B14DF81}" type="slidenum">
              <a:rPr lang="en-US" smtClean="0"/>
              <a:pPr/>
              <a:t>‹#›</a:t>
            </a:fld>
            <a:endParaRPr lang="en-US"/>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31" r:id="rId18"/>
    <p:sldLayoutId id="2147483832" r:id="rId19"/>
    <p:sldLayoutId id="2147483833"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Calibri" panose="020F0502020204030204" pitchFamily="34" charset="0"/>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Calibri" panose="020F0502020204030204" pitchFamily="34" charset="0"/>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Calibri" panose="020F0502020204030204" pitchFamily="34" charset="0"/>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Calibri" panose="020F0502020204030204" pitchFamily="34" charset="0"/>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Calibri" panose="020F0502020204030204" pitchFamily="34" charset="0"/>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Calibri" panose="020F0502020204030204" pitchFamily="34" charset="0"/>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a:t>Bullet 1, bullet character 149. Standard screen content and all bullet text is Franklin Gothic Book 22 pts., Text 1 color (RGB 83/86/90).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58AE716E-68DD-2249-A7FA-8AEF0B14DF81}" type="slidenum">
              <a:rPr lang="en-US" smtClean="0"/>
              <a:pPr/>
              <a:t>‹#›</a:t>
            </a:fld>
            <a:endParaRPr lang="en-US"/>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10" r:id="rId18"/>
    <p:sldLayoutId id="2147483811" r:id="rId19"/>
    <p:sldLayoutId id="2147483812"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Calibri" panose="020F0502020204030204" pitchFamily="34" charset="0"/>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Calibri" panose="020F0502020204030204" pitchFamily="34" charset="0"/>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Calibri" panose="020F0502020204030204" pitchFamily="34" charset="0"/>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Calibri" panose="020F0502020204030204" pitchFamily="34" charset="0"/>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Calibri" panose="020F0502020204030204" pitchFamily="34" charset="0"/>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Calibri" panose="020F0502020204030204" pitchFamily="34" charset="0"/>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0.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0.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0.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0.xml"/><Relationship Id="rId5" Type="http://schemas.openxmlformats.org/officeDocument/2006/relationships/image" Target="../media/image47.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0.xml"/><Relationship Id="rId5" Type="http://schemas.openxmlformats.org/officeDocument/2006/relationships/image" Target="../media/image49.pn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19.xml"/><Relationship Id="rId5" Type="http://schemas.openxmlformats.org/officeDocument/2006/relationships/image" Target="../media/image52.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20.xml"/><Relationship Id="rId5" Type="http://schemas.openxmlformats.org/officeDocument/2006/relationships/image" Target="../media/image55.png"/><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45.png"/><Relationship Id="rId7"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20.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hyperlink" Target="https://flfast.org/teachers.html" TargetMode="Externa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0.xml"/><Relationship Id="rId1" Type="http://schemas.openxmlformats.org/officeDocument/2006/relationships/tags" Target="../tags/tag1.xml"/><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0.xml"/><Relationship Id="rId1" Type="http://schemas.openxmlformats.org/officeDocument/2006/relationships/tags" Target="../tags/tag2.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20.xml"/><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7.xml"/><Relationship Id="rId1" Type="http://schemas.openxmlformats.org/officeDocument/2006/relationships/slideLayout" Target="../slideLayouts/slideLayout20.xml"/><Relationship Id="rId4" Type="http://schemas.openxmlformats.org/officeDocument/2006/relationships/image" Target="../media/image72.png"/></Relationships>
</file>

<file path=ppt/slides/_rels/slide6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8.xml"/><Relationship Id="rId1" Type="http://schemas.openxmlformats.org/officeDocument/2006/relationships/slideLayout" Target="../slideLayouts/slideLayout20.xml"/><Relationship Id="rId4" Type="http://schemas.openxmlformats.org/officeDocument/2006/relationships/image" Target="../media/image74.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0.xml"/><Relationship Id="rId1" Type="http://schemas.openxmlformats.org/officeDocument/2006/relationships/tags" Target="../tags/tag3.xml"/><Relationship Id="rId4" Type="http://schemas.openxmlformats.org/officeDocument/2006/relationships/image" Target="../media/image75.png"/></Relationships>
</file>

<file path=ppt/slides/_rels/slide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0.xml"/><Relationship Id="rId1" Type="http://schemas.openxmlformats.org/officeDocument/2006/relationships/slideLayout" Target="../slideLayouts/slideLayout20.xml"/><Relationship Id="rId4" Type="http://schemas.openxmlformats.org/officeDocument/2006/relationships/image" Target="../media/image77.png"/></Relationships>
</file>

<file path=ppt/slides/_rels/slide6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1.xml"/><Relationship Id="rId1" Type="http://schemas.openxmlformats.org/officeDocument/2006/relationships/slideLayout" Target="../slideLayouts/slideLayout20.xml"/><Relationship Id="rId4" Type="http://schemas.openxmlformats.org/officeDocument/2006/relationships/image" Target="../media/image79.png"/></Relationships>
</file>

<file path=ppt/slides/_rels/slide6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2.xml"/><Relationship Id="rId1" Type="http://schemas.openxmlformats.org/officeDocument/2006/relationships/slideLayout" Target="../slideLayouts/slideLayout20.xml"/><Relationship Id="rId4" Type="http://schemas.openxmlformats.org/officeDocument/2006/relationships/image" Target="../media/image81.png"/></Relationships>
</file>

<file path=ppt/slides/_rels/slide6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3.xml"/><Relationship Id="rId1" Type="http://schemas.openxmlformats.org/officeDocument/2006/relationships/slideLayout" Target="../slideLayouts/slideLayout20.xml"/><Relationship Id="rId4" Type="http://schemas.openxmlformats.org/officeDocument/2006/relationships/image" Target="../media/image8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4.xml"/><Relationship Id="rId1" Type="http://schemas.openxmlformats.org/officeDocument/2006/relationships/slideLayout" Target="../slideLayouts/slideLayout20.xml"/><Relationship Id="rId4" Type="http://schemas.openxmlformats.org/officeDocument/2006/relationships/image" Target="../media/image85.png"/></Relationships>
</file>

<file path=ppt/slides/_rels/slide7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5.xml"/><Relationship Id="rId1" Type="http://schemas.openxmlformats.org/officeDocument/2006/relationships/slideLayout" Target="../slideLayouts/slideLayout20.xml"/><Relationship Id="rId4" Type="http://schemas.openxmlformats.org/officeDocument/2006/relationships/image" Target="../media/image87.png"/></Relationships>
</file>

<file path=ppt/slides/_rels/slide7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6.xml"/><Relationship Id="rId1" Type="http://schemas.openxmlformats.org/officeDocument/2006/relationships/slideLayout" Target="../slideLayouts/slideLayout20.xml"/><Relationship Id="rId4" Type="http://schemas.openxmlformats.org/officeDocument/2006/relationships/image" Target="../media/image89.png"/></Relationships>
</file>

<file path=ppt/slides/_rels/slide7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7.xml"/><Relationship Id="rId1" Type="http://schemas.openxmlformats.org/officeDocument/2006/relationships/slideLayout" Target="../slideLayouts/slideLayout20.xml"/><Relationship Id="rId4" Type="http://schemas.openxmlformats.org/officeDocument/2006/relationships/image" Target="../media/image91.png"/></Relationships>
</file>

<file path=ppt/slides/_rels/slide7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8.xml"/><Relationship Id="rId1" Type="http://schemas.openxmlformats.org/officeDocument/2006/relationships/slideLayout" Target="../slideLayouts/slideLayout20.xml"/><Relationship Id="rId4" Type="http://schemas.openxmlformats.org/officeDocument/2006/relationships/image" Target="../media/image93.png"/></Relationships>
</file>

<file path=ppt/slides/_rels/slide7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9.xml"/><Relationship Id="rId1" Type="http://schemas.openxmlformats.org/officeDocument/2006/relationships/slideLayout" Target="../slideLayouts/slideLayout20.xml"/><Relationship Id="rId5" Type="http://schemas.openxmlformats.org/officeDocument/2006/relationships/image" Target="../media/image96.png"/><Relationship Id="rId4" Type="http://schemas.openxmlformats.org/officeDocument/2006/relationships/image" Target="../media/image95.png"/></Relationships>
</file>

<file path=ppt/slides/_rels/slide7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0.xml"/><Relationship Id="rId1" Type="http://schemas.openxmlformats.org/officeDocument/2006/relationships/slideLayout" Target="../slideLayouts/slideLayout20.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7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71.xml"/><Relationship Id="rId1" Type="http://schemas.openxmlformats.org/officeDocument/2006/relationships/slideLayout" Target="../slideLayouts/slideLayout20.xml"/><Relationship Id="rId4" Type="http://schemas.openxmlformats.org/officeDocument/2006/relationships/image" Target="../media/image102.png"/></Relationships>
</file>

<file path=ppt/slides/_rels/slide7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2.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74.xml"/><Relationship Id="rId1" Type="http://schemas.openxmlformats.org/officeDocument/2006/relationships/slideLayout" Target="../slideLayouts/slideLayout20.xml"/><Relationship Id="rId4" Type="http://schemas.openxmlformats.org/officeDocument/2006/relationships/image" Target="../media/image106.png"/></Relationships>
</file>

<file path=ppt/slides/_rels/slide8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75.xml"/><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76.xml"/><Relationship Id="rId1" Type="http://schemas.openxmlformats.org/officeDocument/2006/relationships/slideLayout" Target="../slideLayouts/slideLayout20.xml"/><Relationship Id="rId4" Type="http://schemas.openxmlformats.org/officeDocument/2006/relationships/image" Target="../media/image109.png"/></Relationships>
</file>

<file path=ppt/slides/_rels/slide8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7.xml"/><Relationship Id="rId1" Type="http://schemas.openxmlformats.org/officeDocument/2006/relationships/slideLayout" Target="../slideLayouts/slideLayout20.xml"/><Relationship Id="rId4" Type="http://schemas.openxmlformats.org/officeDocument/2006/relationships/image" Target="../media/image111.png"/></Relationships>
</file>

<file path=ppt/slides/_rels/slide8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78.xml"/><Relationship Id="rId1" Type="http://schemas.openxmlformats.org/officeDocument/2006/relationships/slideLayout" Target="../slideLayouts/slideLayout20.xml"/><Relationship Id="rId4" Type="http://schemas.openxmlformats.org/officeDocument/2006/relationships/image" Target="../media/image113.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hyperlink" Target="mailto:FloridaHelpDesk@cambiumassessment.com" TargetMode="External"/><Relationship Id="rId2" Type="http://schemas.openxmlformats.org/officeDocument/2006/relationships/notesSlide" Target="../notesSlides/notesSlide80.xml"/><Relationship Id="rId1" Type="http://schemas.openxmlformats.org/officeDocument/2006/relationships/slideLayout" Target="../slideLayouts/slideLayout39.xml"/></Relationships>
</file>

<file path=ppt/slides/_rels/slide87.xml.rels><?xml version="1.0" encoding="UTF-8" standalone="yes"?>
<Relationships xmlns="http://schemas.openxmlformats.org/package/2006/relationships"><Relationship Id="rId3" Type="http://schemas.openxmlformats.org/officeDocument/2006/relationships/hyperlink" Target="mailto:nhazewinkel@ecsdfl.us" TargetMode="External"/><Relationship Id="rId2" Type="http://schemas.openxmlformats.org/officeDocument/2006/relationships/hyperlink" Target="mailto:hrykard@ecsdfl.us" TargetMode="Externa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9290" y="1250188"/>
            <a:ext cx="8540496" cy="1321242"/>
          </a:xfrm>
        </p:spPr>
        <p:txBody>
          <a:bodyPr>
            <a:normAutofit fontScale="90000"/>
          </a:bodyPr>
          <a:lstStyle/>
          <a:p>
            <a:r>
              <a:rPr lang="en-US" b="1" cap="none" dirty="0"/>
              <a:t>FAST Grades 3–10</a:t>
            </a:r>
            <a:br>
              <a:rPr lang="en-US" b="1" cap="none" dirty="0"/>
            </a:br>
            <a:r>
              <a:rPr lang="en-US" b="1" cap="none" dirty="0"/>
              <a:t>Progress Monitoring Training</a:t>
            </a:r>
            <a:br>
              <a:rPr lang="en-US" cap="none" dirty="0"/>
            </a:br>
            <a:r>
              <a:rPr lang="en-US" sz="4000" b="1" cap="none" dirty="0"/>
              <a:t>Cambium's Testing Systems: TIDE and TDS</a:t>
            </a:r>
            <a:endParaRPr lang="en-US" b="1" cap="none" dirty="0">
              <a:latin typeface="Calibri"/>
            </a:endParaRPr>
          </a:p>
        </p:txBody>
      </p:sp>
      <p:sp>
        <p:nvSpPr>
          <p:cNvPr id="3" name="Subtitle 2"/>
          <p:cNvSpPr>
            <a:spLocks noGrp="1"/>
          </p:cNvSpPr>
          <p:nvPr>
            <p:ph type="subTitle" idx="1"/>
          </p:nvPr>
        </p:nvSpPr>
        <p:spPr>
          <a:xfrm>
            <a:off x="2589492" y="3653166"/>
            <a:ext cx="9332574" cy="2251601"/>
          </a:xfrm>
        </p:spPr>
        <p:txBody>
          <a:bodyPr>
            <a:normAutofit/>
          </a:bodyPr>
          <a:lstStyle/>
          <a:p>
            <a:pPr algn="l"/>
            <a:endParaRPr lang="en-US" sz="2200" cap="none" dirty="0">
              <a:latin typeface="Calibri"/>
            </a:endParaRPr>
          </a:p>
          <a:p>
            <a:pPr algn="l"/>
            <a:endParaRPr lang="en-US" sz="2200" cap="none" dirty="0">
              <a:latin typeface="Calibri"/>
            </a:endParaRPr>
          </a:p>
        </p:txBody>
      </p:sp>
      <p:sp>
        <p:nvSpPr>
          <p:cNvPr id="5" name="Rectangle 4">
            <a:extLst>
              <a:ext uri="{FF2B5EF4-FFF2-40B4-BE49-F238E27FC236}">
                <a16:creationId xmlns:a16="http://schemas.microsoft.com/office/drawing/2014/main" id="{EAC7422E-06FC-41E5-9B75-0EC48875A7BC}"/>
              </a:ext>
            </a:extLst>
          </p:cNvPr>
          <p:cNvSpPr/>
          <p:nvPr/>
        </p:nvSpPr>
        <p:spPr>
          <a:xfrm>
            <a:off x="9276250" y="6461326"/>
            <a:ext cx="2861681" cy="215444"/>
          </a:xfrm>
          <a:prstGeom prst="rect">
            <a:avLst/>
          </a:prstGeom>
        </p:spPr>
        <p:txBody>
          <a:bodyPr wrap="none">
            <a:spAutoFit/>
          </a:bodyPr>
          <a:lstStyle/>
          <a:p>
            <a:r>
              <a:rPr lang="en-US" sz="800">
                <a:solidFill>
                  <a:schemeClr val="bg1"/>
                </a:solidFill>
                <a:latin typeface="Calibri" panose="020F0502020204030204" pitchFamily="34" charset="0"/>
              </a:rPr>
              <a:t>Copyright © 2022 Cambium Assessment, Inc. All rights reserved.</a:t>
            </a:r>
          </a:p>
        </p:txBody>
      </p:sp>
      <p:pic>
        <p:nvPicPr>
          <p:cNvPr id="6" name="Picture 5" descr="Logo&#10;&#10;Description automatically generated">
            <a:extLst>
              <a:ext uri="{FF2B5EF4-FFF2-40B4-BE49-F238E27FC236}">
                <a16:creationId xmlns:a16="http://schemas.microsoft.com/office/drawing/2014/main" id="{90F8FD4A-7928-4A33-9AF1-7DDBBD4E712B}"/>
              </a:ext>
            </a:extLst>
          </p:cNvPr>
          <p:cNvPicPr>
            <a:picLocks noChangeAspect="1"/>
          </p:cNvPicPr>
          <p:nvPr/>
        </p:nvPicPr>
        <p:blipFill>
          <a:blip r:embed="rId3"/>
          <a:stretch>
            <a:fillRect/>
          </a:stretch>
        </p:blipFill>
        <p:spPr>
          <a:xfrm>
            <a:off x="4154763" y="4778966"/>
            <a:ext cx="2217954" cy="740844"/>
          </a:xfrm>
          <a:prstGeom prst="rect">
            <a:avLst/>
          </a:prstGeom>
        </p:spPr>
      </p:pic>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05" y="135781"/>
            <a:ext cx="11016200" cy="518012"/>
          </a:xfrm>
        </p:spPr>
        <p:txBody>
          <a:bodyPr>
            <a:noAutofit/>
          </a:bodyPr>
          <a:lstStyle/>
          <a:p>
            <a:r>
              <a:rPr lang="en-US" sz="4000">
                <a:latin typeface="Calibri"/>
              </a:rPr>
              <a:t>Navigation Toolbars</a:t>
            </a:r>
          </a:p>
        </p:txBody>
      </p:sp>
      <p:sp>
        <p:nvSpPr>
          <p:cNvPr id="13" name="Slide Number Placeholder 3">
            <a:extLst>
              <a:ext uri="{FF2B5EF4-FFF2-40B4-BE49-F238E27FC236}">
                <a16:creationId xmlns:a16="http://schemas.microsoft.com/office/drawing/2014/main" id="{6A61D2C0-5415-4136-8338-5A16464F9139}"/>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10" name="Group 9">
            <a:extLst>
              <a:ext uri="{FF2B5EF4-FFF2-40B4-BE49-F238E27FC236}">
                <a16:creationId xmlns:a16="http://schemas.microsoft.com/office/drawing/2014/main" id="{87247650-86A6-481E-A479-C97FC6EBA590}"/>
              </a:ext>
            </a:extLst>
          </p:cNvPr>
          <p:cNvGrpSpPr/>
          <p:nvPr/>
        </p:nvGrpSpPr>
        <p:grpSpPr>
          <a:xfrm>
            <a:off x="653146" y="968829"/>
            <a:ext cx="10813824" cy="4604880"/>
            <a:chOff x="653146" y="968829"/>
            <a:chExt cx="10813824" cy="4604880"/>
          </a:xfrm>
          <a:effectLst>
            <a:outerShdw blurRad="50800" dist="38100" dir="2700000" algn="tl" rotWithShape="0">
              <a:prstClr val="black">
                <a:alpha val="40000"/>
              </a:prstClr>
            </a:outerShdw>
          </a:effectLst>
        </p:grpSpPr>
        <p:pic>
          <p:nvPicPr>
            <p:cNvPr id="8" name="Picture 7">
              <a:extLst>
                <a:ext uri="{FF2B5EF4-FFF2-40B4-BE49-F238E27FC236}">
                  <a16:creationId xmlns:a16="http://schemas.microsoft.com/office/drawing/2014/main" id="{A04732E3-FC3C-46BD-A676-79229C021FD1}"/>
                </a:ext>
              </a:extLst>
            </p:cNvPr>
            <p:cNvPicPr>
              <a:picLocks noChangeAspect="1"/>
            </p:cNvPicPr>
            <p:nvPr/>
          </p:nvPicPr>
          <p:blipFill>
            <a:blip r:embed="rId3"/>
            <a:stretch>
              <a:fillRect/>
            </a:stretch>
          </p:blipFill>
          <p:spPr>
            <a:xfrm>
              <a:off x="725030" y="968829"/>
              <a:ext cx="10741940" cy="4604880"/>
            </a:xfrm>
            <a:prstGeom prst="rect">
              <a:avLst/>
            </a:prstGeom>
          </p:spPr>
        </p:pic>
        <p:sp>
          <p:nvSpPr>
            <p:cNvPr id="4" name="Rectangle 3">
              <a:extLst>
                <a:ext uri="{FF2B5EF4-FFF2-40B4-BE49-F238E27FC236}">
                  <a16:creationId xmlns:a16="http://schemas.microsoft.com/office/drawing/2014/main" id="{119BA3E2-F7BC-406C-8F04-DFFADAC6794E}"/>
                </a:ext>
              </a:extLst>
            </p:cNvPr>
            <p:cNvSpPr/>
            <p:nvPr/>
          </p:nvSpPr>
          <p:spPr>
            <a:xfrm>
              <a:off x="681874" y="2132937"/>
              <a:ext cx="286692" cy="19274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5" name="Rectangle 4">
              <a:extLst>
                <a:ext uri="{FF2B5EF4-FFF2-40B4-BE49-F238E27FC236}">
                  <a16:creationId xmlns:a16="http://schemas.microsoft.com/office/drawing/2014/main" id="{6B8ABC67-648F-49FB-ABCB-51FA028EB688}"/>
                </a:ext>
              </a:extLst>
            </p:cNvPr>
            <p:cNvSpPr/>
            <p:nvPr/>
          </p:nvSpPr>
          <p:spPr>
            <a:xfrm>
              <a:off x="653146" y="968829"/>
              <a:ext cx="10789285" cy="6037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9" name="Down Arrow 9">
              <a:extLst>
                <a:ext uri="{FF2B5EF4-FFF2-40B4-BE49-F238E27FC236}">
                  <a16:creationId xmlns:a16="http://schemas.microsoft.com/office/drawing/2014/main" id="{260CD025-69F7-4E8C-8E79-05980728538D}"/>
                </a:ext>
              </a:extLst>
            </p:cNvPr>
            <p:cNvSpPr>
              <a:spLocks noChangeAspect="1"/>
            </p:cNvSpPr>
            <p:nvPr/>
          </p:nvSpPr>
          <p:spPr>
            <a:xfrm rot="10800000">
              <a:off x="1001406" y="2663033"/>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spTree>
    <p:extLst>
      <p:ext uri="{BB962C8B-B14F-4D97-AF65-F5344CB8AC3E}">
        <p14:creationId xmlns:p14="http://schemas.microsoft.com/office/powerpoint/2010/main" val="3645260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126" y="135781"/>
            <a:ext cx="11016200" cy="518012"/>
          </a:xfrm>
        </p:spPr>
        <p:txBody>
          <a:bodyPr>
            <a:noAutofit/>
          </a:bodyPr>
          <a:lstStyle/>
          <a:p>
            <a:r>
              <a:rPr lang="en-US" sz="4000">
                <a:latin typeface="Calibri"/>
              </a:rPr>
              <a:t>Help Text</a:t>
            </a:r>
          </a:p>
        </p:txBody>
      </p:sp>
      <p:sp>
        <p:nvSpPr>
          <p:cNvPr id="11" name="Slide Number Placeholder 3">
            <a:extLst>
              <a:ext uri="{FF2B5EF4-FFF2-40B4-BE49-F238E27FC236}">
                <a16:creationId xmlns:a16="http://schemas.microsoft.com/office/drawing/2014/main" id="{86FB5EEF-BA5B-48A1-88A8-374D0C9470C5}"/>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6" name="Group 5">
            <a:extLst>
              <a:ext uri="{FF2B5EF4-FFF2-40B4-BE49-F238E27FC236}">
                <a16:creationId xmlns:a16="http://schemas.microsoft.com/office/drawing/2014/main" id="{ED79CF23-F4E7-4E5F-93AB-E4DBE6F70558}"/>
              </a:ext>
            </a:extLst>
          </p:cNvPr>
          <p:cNvGrpSpPr/>
          <p:nvPr/>
        </p:nvGrpSpPr>
        <p:grpSpPr>
          <a:xfrm>
            <a:off x="446384" y="1308554"/>
            <a:ext cx="11309267" cy="3721961"/>
            <a:chOff x="279697" y="1320460"/>
            <a:chExt cx="11309267" cy="3721961"/>
          </a:xfrm>
        </p:grpSpPr>
        <p:pic>
          <p:nvPicPr>
            <p:cNvPr id="5" name="Picture 4">
              <a:extLst>
                <a:ext uri="{FF2B5EF4-FFF2-40B4-BE49-F238E27FC236}">
                  <a16:creationId xmlns:a16="http://schemas.microsoft.com/office/drawing/2014/main" id="{C3BF5EB8-2BCA-44A5-BEB2-4E25452472FB}"/>
                </a:ext>
              </a:extLst>
            </p:cNvPr>
            <p:cNvPicPr>
              <a:picLocks noChangeAspect="1"/>
            </p:cNvPicPr>
            <p:nvPr/>
          </p:nvPicPr>
          <p:blipFill>
            <a:blip r:embed="rId3"/>
            <a:stretch>
              <a:fillRect/>
            </a:stretch>
          </p:blipFill>
          <p:spPr>
            <a:xfrm>
              <a:off x="279697" y="1320460"/>
              <a:ext cx="11309267" cy="37219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603036" y="2844799"/>
              <a:ext cx="4611221" cy="9978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0" name="Down Arrow 9">
              <a:extLst>
                <a:ext uri="{FF2B5EF4-FFF2-40B4-BE49-F238E27FC236}">
                  <a16:creationId xmlns:a16="http://schemas.microsoft.com/office/drawing/2014/main" id="{5D5FE73E-3779-461D-8343-19E3C3145C9E}"/>
                </a:ext>
              </a:extLst>
            </p:cNvPr>
            <p:cNvSpPr>
              <a:spLocks noChangeAspect="1"/>
            </p:cNvSpPr>
            <p:nvPr/>
          </p:nvSpPr>
          <p:spPr>
            <a:xfrm rot="10800000">
              <a:off x="8740340" y="1711617"/>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4" name="Down Arrow 9">
              <a:extLst>
                <a:ext uri="{FF2B5EF4-FFF2-40B4-BE49-F238E27FC236}">
                  <a16:creationId xmlns:a16="http://schemas.microsoft.com/office/drawing/2014/main" id="{566A02A1-437F-48B2-9DF9-EE6BD1C843CA}"/>
                </a:ext>
              </a:extLst>
            </p:cNvPr>
            <p:cNvSpPr>
              <a:spLocks noChangeAspect="1"/>
            </p:cNvSpPr>
            <p:nvPr/>
          </p:nvSpPr>
          <p:spPr>
            <a:xfrm rot="5400000">
              <a:off x="3134485" y="2408103"/>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3" name="Rectangle 12">
              <a:extLst>
                <a:ext uri="{FF2B5EF4-FFF2-40B4-BE49-F238E27FC236}">
                  <a16:creationId xmlns:a16="http://schemas.microsoft.com/office/drawing/2014/main" id="{3B60BAD5-9F7A-4F27-91A4-E8DED2D4E0D8}"/>
                </a:ext>
              </a:extLst>
            </p:cNvPr>
            <p:cNvSpPr/>
            <p:nvPr/>
          </p:nvSpPr>
          <p:spPr>
            <a:xfrm>
              <a:off x="279697" y="1326285"/>
              <a:ext cx="2264229" cy="404993"/>
            </a:xfrm>
            <a:prstGeom prst="rect">
              <a:avLst/>
            </a:prstGeom>
            <a:solidFill>
              <a:srgbClr val="EFF8F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5" name="Rectangle 14">
              <a:extLst>
                <a:ext uri="{FF2B5EF4-FFF2-40B4-BE49-F238E27FC236}">
                  <a16:creationId xmlns:a16="http://schemas.microsoft.com/office/drawing/2014/main" id="{AD535534-D1E6-4532-A27B-A6E7C737EF0F}"/>
                </a:ext>
              </a:extLst>
            </p:cNvPr>
            <p:cNvSpPr/>
            <p:nvPr/>
          </p:nvSpPr>
          <p:spPr>
            <a:xfrm>
              <a:off x="8588992" y="1324487"/>
              <a:ext cx="1655927" cy="191552"/>
            </a:xfrm>
            <a:prstGeom prst="rect">
              <a:avLst/>
            </a:prstGeom>
            <a:solidFill>
              <a:srgbClr val="EFF8F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6" name="Rectangle 15">
              <a:extLst>
                <a:ext uri="{FF2B5EF4-FFF2-40B4-BE49-F238E27FC236}">
                  <a16:creationId xmlns:a16="http://schemas.microsoft.com/office/drawing/2014/main" id="{EEE0C1CE-EE89-4446-AED9-0A02B414B0F8}"/>
                </a:ext>
              </a:extLst>
            </p:cNvPr>
            <p:cNvSpPr/>
            <p:nvPr/>
          </p:nvSpPr>
          <p:spPr>
            <a:xfrm>
              <a:off x="10526812" y="1343013"/>
              <a:ext cx="991898" cy="191552"/>
            </a:xfrm>
            <a:prstGeom prst="rect">
              <a:avLst/>
            </a:prstGeom>
            <a:solidFill>
              <a:srgbClr val="EFF8F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spTree>
    <p:extLst>
      <p:ext uri="{BB962C8B-B14F-4D97-AF65-F5344CB8AC3E}">
        <p14:creationId xmlns:p14="http://schemas.microsoft.com/office/powerpoint/2010/main" val="2595706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A6CB-866A-4D7B-AD1C-46C76685A904}"/>
              </a:ext>
            </a:extLst>
          </p:cNvPr>
          <p:cNvSpPr>
            <a:spLocks noGrp="1"/>
          </p:cNvSpPr>
          <p:nvPr>
            <p:ph type="title"/>
          </p:nvPr>
        </p:nvSpPr>
        <p:spPr>
          <a:xfrm>
            <a:off x="386126" y="115729"/>
            <a:ext cx="11016200" cy="518012"/>
          </a:xfrm>
        </p:spPr>
        <p:txBody>
          <a:bodyPr>
            <a:noAutofit/>
          </a:bodyPr>
          <a:lstStyle/>
          <a:p>
            <a:r>
              <a:rPr lang="en-US" sz="4000">
                <a:latin typeface="Calibri"/>
              </a:rPr>
              <a:t>Quick Search</a:t>
            </a:r>
          </a:p>
        </p:txBody>
      </p:sp>
      <p:sp>
        <p:nvSpPr>
          <p:cNvPr id="7" name="Slide Number Placeholder 3">
            <a:extLst>
              <a:ext uri="{FF2B5EF4-FFF2-40B4-BE49-F238E27FC236}">
                <a16:creationId xmlns:a16="http://schemas.microsoft.com/office/drawing/2014/main" id="{040F8572-6C08-4EC3-B3F2-9A64A3F58D6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3" name="Group 2">
            <a:extLst>
              <a:ext uri="{FF2B5EF4-FFF2-40B4-BE49-F238E27FC236}">
                <a16:creationId xmlns:a16="http://schemas.microsoft.com/office/drawing/2014/main" id="{8D76EC52-DFA8-AAE6-8DDB-B2C7D09CB324}"/>
              </a:ext>
            </a:extLst>
          </p:cNvPr>
          <p:cNvGrpSpPr/>
          <p:nvPr/>
        </p:nvGrpSpPr>
        <p:grpSpPr>
          <a:xfrm>
            <a:off x="153889" y="1644745"/>
            <a:ext cx="11309267" cy="3721961"/>
            <a:chOff x="153889" y="1644745"/>
            <a:chExt cx="11309267" cy="3721961"/>
          </a:xfrm>
          <a:effectLst>
            <a:outerShdw blurRad="50800" dist="38100" dir="2700000" algn="tl" rotWithShape="0">
              <a:prstClr val="black">
                <a:alpha val="40000"/>
              </a:prstClr>
            </a:outerShdw>
          </a:effectLst>
        </p:grpSpPr>
        <p:pic>
          <p:nvPicPr>
            <p:cNvPr id="12" name="Picture 11">
              <a:extLst>
                <a:ext uri="{FF2B5EF4-FFF2-40B4-BE49-F238E27FC236}">
                  <a16:creationId xmlns:a16="http://schemas.microsoft.com/office/drawing/2014/main" id="{1BFEA019-6C93-44D2-8508-52624A9FA931}"/>
                </a:ext>
              </a:extLst>
            </p:cNvPr>
            <p:cNvPicPr>
              <a:picLocks noChangeAspect="1"/>
            </p:cNvPicPr>
            <p:nvPr/>
          </p:nvPicPr>
          <p:blipFill>
            <a:blip r:embed="rId3"/>
            <a:stretch>
              <a:fillRect/>
            </a:stretch>
          </p:blipFill>
          <p:spPr>
            <a:xfrm>
              <a:off x="153889" y="1644745"/>
              <a:ext cx="11309267" cy="3721961"/>
            </a:xfrm>
            <a:prstGeom prst="rect">
              <a:avLst/>
            </a:prstGeom>
          </p:spPr>
        </p:pic>
        <p:sp>
          <p:nvSpPr>
            <p:cNvPr id="13" name="Rectangle 12">
              <a:extLst>
                <a:ext uri="{FF2B5EF4-FFF2-40B4-BE49-F238E27FC236}">
                  <a16:creationId xmlns:a16="http://schemas.microsoft.com/office/drawing/2014/main" id="{42128406-4FCE-4144-9221-F2A7D8B10F02}"/>
                </a:ext>
              </a:extLst>
            </p:cNvPr>
            <p:cNvSpPr/>
            <p:nvPr/>
          </p:nvSpPr>
          <p:spPr>
            <a:xfrm>
              <a:off x="10119112" y="2160895"/>
              <a:ext cx="1323320" cy="2679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4" name="Down Arrow 9">
              <a:extLst>
                <a:ext uri="{FF2B5EF4-FFF2-40B4-BE49-F238E27FC236}">
                  <a16:creationId xmlns:a16="http://schemas.microsoft.com/office/drawing/2014/main" id="{083E09B1-B666-4038-BACE-6EC1A8C46E0A}"/>
                </a:ext>
              </a:extLst>
            </p:cNvPr>
            <p:cNvSpPr>
              <a:spLocks noChangeAspect="1"/>
            </p:cNvSpPr>
            <p:nvPr/>
          </p:nvSpPr>
          <p:spPr>
            <a:xfrm rot="10800000">
              <a:off x="10637426" y="2472443"/>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6" name="Rectangle 15">
              <a:extLst>
                <a:ext uri="{FF2B5EF4-FFF2-40B4-BE49-F238E27FC236}">
                  <a16:creationId xmlns:a16="http://schemas.microsoft.com/office/drawing/2014/main" id="{6BF51F83-EEF6-4AA3-A013-F8788144F324}"/>
                </a:ext>
              </a:extLst>
            </p:cNvPr>
            <p:cNvSpPr/>
            <p:nvPr/>
          </p:nvSpPr>
          <p:spPr>
            <a:xfrm>
              <a:off x="153889" y="1663270"/>
              <a:ext cx="2264229" cy="420799"/>
            </a:xfrm>
            <a:prstGeom prst="rect">
              <a:avLst/>
            </a:prstGeom>
            <a:solidFill>
              <a:srgbClr val="EFF8F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7" name="Rectangle 16">
              <a:extLst>
                <a:ext uri="{FF2B5EF4-FFF2-40B4-BE49-F238E27FC236}">
                  <a16:creationId xmlns:a16="http://schemas.microsoft.com/office/drawing/2014/main" id="{B6A01645-F917-454E-9987-A7AB6662AAA6}"/>
                </a:ext>
              </a:extLst>
            </p:cNvPr>
            <p:cNvSpPr/>
            <p:nvPr/>
          </p:nvSpPr>
          <p:spPr>
            <a:xfrm>
              <a:off x="8463184" y="1648772"/>
              <a:ext cx="1655927" cy="191552"/>
            </a:xfrm>
            <a:prstGeom prst="rect">
              <a:avLst/>
            </a:prstGeom>
            <a:solidFill>
              <a:srgbClr val="EFF8F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8" name="Rectangle 17">
              <a:extLst>
                <a:ext uri="{FF2B5EF4-FFF2-40B4-BE49-F238E27FC236}">
                  <a16:creationId xmlns:a16="http://schemas.microsoft.com/office/drawing/2014/main" id="{7F8696BE-65A8-4DC3-89DA-378F765F279B}"/>
                </a:ext>
              </a:extLst>
            </p:cNvPr>
            <p:cNvSpPr/>
            <p:nvPr/>
          </p:nvSpPr>
          <p:spPr>
            <a:xfrm>
              <a:off x="10401004" y="1667298"/>
              <a:ext cx="991898" cy="191552"/>
            </a:xfrm>
            <a:prstGeom prst="rect">
              <a:avLst/>
            </a:prstGeom>
            <a:solidFill>
              <a:srgbClr val="EFF8F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spTree>
    <p:extLst>
      <p:ext uri="{BB962C8B-B14F-4D97-AF65-F5344CB8AC3E}">
        <p14:creationId xmlns:p14="http://schemas.microsoft.com/office/powerpoint/2010/main" val="154145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16205" y="135781"/>
            <a:ext cx="11016200" cy="518012"/>
          </a:xfrm>
        </p:spPr>
        <p:txBody>
          <a:bodyPr>
            <a:noAutofit/>
          </a:bodyPr>
          <a:lstStyle/>
          <a:p>
            <a:r>
              <a:rPr lang="en-US" sz="4000">
                <a:latin typeface="Calibri"/>
              </a:rPr>
              <a:t>Roles and Permissions</a:t>
            </a:r>
          </a:p>
        </p:txBody>
      </p:sp>
      <p:sp>
        <p:nvSpPr>
          <p:cNvPr id="3" name="Rectangle 2"/>
          <p:cNvSpPr/>
          <p:nvPr/>
        </p:nvSpPr>
        <p:spPr>
          <a:xfrm>
            <a:off x="991849" y="5363694"/>
            <a:ext cx="10208303" cy="400110"/>
          </a:xfrm>
          <a:prstGeom prst="rect">
            <a:avLst/>
          </a:prstGeom>
        </p:spPr>
        <p:txBody>
          <a:bodyPr wrap="square" lIns="91440" tIns="45720" rIns="91440" bIns="45720" anchor="t">
            <a:spAutoFit/>
          </a:bodyPr>
          <a:lstStyle/>
          <a:p>
            <a:pPr algn="ctr"/>
            <a:r>
              <a:rPr lang="en-US" sz="2000">
                <a:solidFill>
                  <a:srgbClr val="53565A"/>
                </a:solidFill>
                <a:latin typeface="Calibri"/>
                <a:ea typeface="Arial" pitchFamily="34" charset="0"/>
                <a:cs typeface="Calibri"/>
              </a:rPr>
              <a:t>For a detailed list of user roles and associated permissions, see the </a:t>
            </a:r>
            <a:r>
              <a:rPr lang="en-US" sz="2000" i="1">
                <a:solidFill>
                  <a:srgbClr val="53565A"/>
                </a:solidFill>
                <a:latin typeface="Calibri"/>
                <a:ea typeface="Arial" pitchFamily="34" charset="0"/>
                <a:cs typeface="Calibri"/>
              </a:rPr>
              <a:t>TIDE User Guide</a:t>
            </a:r>
            <a:r>
              <a:rPr lang="en-US" sz="2000">
                <a:solidFill>
                  <a:srgbClr val="53565A"/>
                </a:solidFill>
                <a:latin typeface="Calibri"/>
                <a:ea typeface="Arial" pitchFamily="34" charset="0"/>
                <a:cs typeface="Calibri"/>
              </a:rPr>
              <a:t>.</a:t>
            </a:r>
          </a:p>
        </p:txBody>
      </p:sp>
      <p:sp>
        <p:nvSpPr>
          <p:cNvPr id="6" name="Slide Number Placeholder 3">
            <a:extLst>
              <a:ext uri="{FF2B5EF4-FFF2-40B4-BE49-F238E27FC236}">
                <a16:creationId xmlns:a16="http://schemas.microsoft.com/office/drawing/2014/main" id="{80754837-0041-41D1-B80B-7B76B13735E1}"/>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aphicFrame>
        <p:nvGraphicFramePr>
          <p:cNvPr id="10" name="Table 9">
            <a:extLst>
              <a:ext uri="{FF2B5EF4-FFF2-40B4-BE49-F238E27FC236}">
                <a16:creationId xmlns:a16="http://schemas.microsoft.com/office/drawing/2014/main" id="{CEE99689-0DAB-431F-A138-8856BD5ED75A}"/>
              </a:ext>
            </a:extLst>
          </p:cNvPr>
          <p:cNvGraphicFramePr>
            <a:graphicFrameLocks noGrp="1"/>
          </p:cNvGraphicFramePr>
          <p:nvPr>
            <p:extLst>
              <p:ext uri="{D42A27DB-BD31-4B8C-83A1-F6EECF244321}">
                <p14:modId xmlns:p14="http://schemas.microsoft.com/office/powerpoint/2010/main" val="2445486631"/>
              </p:ext>
            </p:extLst>
          </p:nvPr>
        </p:nvGraphicFramePr>
        <p:xfrm>
          <a:off x="1667510" y="1069748"/>
          <a:ext cx="8817610" cy="4172807"/>
        </p:xfrm>
        <a:graphic>
          <a:graphicData uri="http://schemas.openxmlformats.org/drawingml/2006/table">
            <a:tbl>
              <a:tblPr/>
              <a:tblGrid>
                <a:gridCol w="3101251">
                  <a:extLst>
                    <a:ext uri="{9D8B030D-6E8A-4147-A177-3AD203B41FA5}">
                      <a16:colId xmlns:a16="http://schemas.microsoft.com/office/drawing/2014/main" val="979150138"/>
                    </a:ext>
                  </a:extLst>
                </a:gridCol>
                <a:gridCol w="1793696">
                  <a:extLst>
                    <a:ext uri="{9D8B030D-6E8A-4147-A177-3AD203B41FA5}">
                      <a16:colId xmlns:a16="http://schemas.microsoft.com/office/drawing/2014/main" val="196692845"/>
                    </a:ext>
                  </a:extLst>
                </a:gridCol>
                <a:gridCol w="2439092">
                  <a:extLst>
                    <a:ext uri="{9D8B030D-6E8A-4147-A177-3AD203B41FA5}">
                      <a16:colId xmlns:a16="http://schemas.microsoft.com/office/drawing/2014/main" val="1416520278"/>
                    </a:ext>
                  </a:extLst>
                </a:gridCol>
                <a:gridCol w="1483571">
                  <a:extLst>
                    <a:ext uri="{9D8B030D-6E8A-4147-A177-3AD203B41FA5}">
                      <a16:colId xmlns:a16="http://schemas.microsoft.com/office/drawing/2014/main" val="83311176"/>
                    </a:ext>
                  </a:extLst>
                </a:gridCol>
              </a:tblGrid>
              <a:tr h="605013">
                <a:tc>
                  <a:txBody>
                    <a:bodyPr/>
                    <a:lstStyle/>
                    <a:p>
                      <a:pPr algn="l" fontAlgn="base"/>
                      <a:r>
                        <a:rPr lang="en-US" sz="1400" b="1" i="0">
                          <a:solidFill>
                            <a:srgbClr val="FFFFFF"/>
                          </a:solidFill>
                          <a:effectLst/>
                          <a:latin typeface="Calibri" panose="020F0502020204030204" pitchFamily="34" charset="0"/>
                        </a:rPr>
                        <a:t>Task​</a:t>
                      </a:r>
                      <a:endParaRPr lang="en-US" b="1" i="0">
                        <a:solidFill>
                          <a:srgbClr val="FFFFFF"/>
                        </a:solidFill>
                        <a:effectLst/>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5E9E"/>
                    </a:solidFill>
                  </a:tcPr>
                </a:tc>
                <a:tc>
                  <a:txBody>
                    <a:bodyPr/>
                    <a:lstStyle/>
                    <a:p>
                      <a:pPr algn="ctr" fontAlgn="base"/>
                      <a:r>
                        <a:rPr lang="en-US" sz="1400" b="1" i="0">
                          <a:solidFill>
                            <a:srgbClr val="FFFFFF"/>
                          </a:solidFill>
                          <a:effectLst/>
                          <a:latin typeface="Calibri" panose="020F0502020204030204" pitchFamily="34" charset="0"/>
                        </a:rPr>
                        <a:t>District Administrator​</a:t>
                      </a:r>
                      <a:endParaRPr lang="en-US" b="1" i="0">
                        <a:solidFill>
                          <a:srgbClr val="FFFFFF"/>
                        </a:solidFill>
                        <a:effectLst/>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5E9E"/>
                    </a:solidFill>
                  </a:tcPr>
                </a:tc>
                <a:tc>
                  <a:txBody>
                    <a:bodyPr/>
                    <a:lstStyle/>
                    <a:p>
                      <a:pPr algn="ctr" fontAlgn="base"/>
                      <a:r>
                        <a:rPr lang="en-US" sz="1400" b="1" i="0">
                          <a:solidFill>
                            <a:srgbClr val="FFFFFF"/>
                          </a:solidFill>
                          <a:effectLst/>
                          <a:latin typeface="Calibri" panose="020F0502020204030204" pitchFamily="34" charset="0"/>
                        </a:rPr>
                        <a:t>School Assessment Coordinator​</a:t>
                      </a:r>
                      <a:endParaRPr lang="en-US" b="1" i="0">
                        <a:solidFill>
                          <a:srgbClr val="FFFFFF"/>
                        </a:solidFill>
                        <a:effectLst/>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5E9E"/>
                    </a:solidFill>
                  </a:tcPr>
                </a:tc>
                <a:tc>
                  <a:txBody>
                    <a:bodyPr/>
                    <a:lstStyle/>
                    <a:p>
                      <a:pPr algn="ctr" fontAlgn="base"/>
                      <a:r>
                        <a:rPr lang="en-US" sz="1400" b="1" i="0">
                          <a:solidFill>
                            <a:srgbClr val="FFFFFF"/>
                          </a:solidFill>
                          <a:effectLst/>
                          <a:latin typeface="Calibri" panose="020F0502020204030204" pitchFamily="34" charset="0"/>
                        </a:rPr>
                        <a:t>Test Administrator​</a:t>
                      </a:r>
                      <a:endParaRPr lang="en-US" b="1" i="0">
                        <a:solidFill>
                          <a:srgbClr val="FFFFFF"/>
                        </a:solidFill>
                        <a:effectLst/>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5E9E"/>
                    </a:solidFill>
                  </a:tcPr>
                </a:tc>
                <a:extLst>
                  <a:ext uri="{0D108BD9-81ED-4DB2-BD59-A6C34878D82A}">
                    <a16:rowId xmlns:a16="http://schemas.microsoft.com/office/drawing/2014/main" val="180016574"/>
                  </a:ext>
                </a:extLst>
              </a:tr>
              <a:tr h="453760">
                <a:tc>
                  <a:txBody>
                    <a:bodyPr/>
                    <a:lstStyle/>
                    <a:p>
                      <a:pPr algn="l" fontAlgn="base"/>
                      <a:r>
                        <a:rPr lang="en-US" sz="1400" b="0" i="0" u="none" strike="noStrike">
                          <a:solidFill>
                            <a:srgbClr val="53565A"/>
                          </a:solidFill>
                          <a:effectLst/>
                          <a:latin typeface="Calibri" panose="020F0502020204030204" pitchFamily="34" charset="0"/>
                        </a:rPr>
                        <a:t>Adding Students</a:t>
                      </a:r>
                      <a:r>
                        <a:rPr lang="en-US" sz="1400" b="0" i="0">
                          <a:solidFill>
                            <a:srgbClr val="53565A"/>
                          </a:solidFill>
                          <a:effectLst/>
                          <a:latin typeface="Calibri" panose="020F0502020204030204" pitchFamily="34" charset="0"/>
                        </a:rPr>
                        <a:t>​</a:t>
                      </a:r>
                      <a:endParaRPr lang="en-US" b="0" i="0">
                        <a:solidFill>
                          <a:srgbClr val="53565A"/>
                        </a:solidFill>
                        <a:effectLst/>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base"/>
                      <a:r>
                        <a:rPr lang="en-US" sz="1400" b="0" i="0">
                          <a:solidFill>
                            <a:srgbClr val="53565A"/>
                          </a:solidFill>
                          <a:effectLst/>
                          <a:latin typeface="Wingdings" panose="05000000000000000000" pitchFamily="2" charset="2"/>
                        </a:rPr>
                        <a:t></a:t>
                      </a:r>
                      <a:endParaRPr lang="en-US" b="0" i="0">
                        <a:solidFill>
                          <a:srgbClr val="53565A"/>
                        </a:solidFill>
                        <a:effectLst/>
                        <a:latin typeface="Calibri" panose="020F0502020204030204" pitchFamily="34" charset="0"/>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base"/>
                      <a:r>
                        <a:rPr lang="en-US" sz="1400" b="0" i="0">
                          <a:solidFill>
                            <a:srgbClr val="53565A"/>
                          </a:solidFill>
                          <a:effectLst/>
                          <a:latin typeface="Wingdings" panose="05000000000000000000" pitchFamily="2" charset="2"/>
                        </a:rPr>
                        <a:t></a:t>
                      </a:r>
                      <a:endParaRPr lang="en-US" b="0" i="0">
                        <a:solidFill>
                          <a:srgbClr val="53565A"/>
                        </a:solidFill>
                        <a:effectLst/>
                        <a:latin typeface="Calibri" panose="020F0502020204030204" pitchFamily="34" charset="0"/>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base"/>
                      <a:r>
                        <a:rPr lang="en-US" sz="1400" b="0" i="0">
                          <a:solidFill>
                            <a:srgbClr val="53565A"/>
                          </a:solidFill>
                          <a:effectLst/>
                          <a:latin typeface="Calibri" panose="020F0502020204030204" pitchFamily="34" charset="0"/>
                        </a:rPr>
                        <a:t> ​</a:t>
                      </a:r>
                      <a:endParaRPr lang="en-US" b="0" i="0">
                        <a:solidFill>
                          <a:srgbClr val="53565A"/>
                        </a:solidFill>
                        <a:effectLst/>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extLst>
                  <a:ext uri="{0D108BD9-81ED-4DB2-BD59-A6C34878D82A}">
                    <a16:rowId xmlns:a16="http://schemas.microsoft.com/office/drawing/2014/main" val="276083911"/>
                  </a:ext>
                </a:extLst>
              </a:tr>
              <a:tr h="444862">
                <a:tc>
                  <a:txBody>
                    <a:bodyPr/>
                    <a:lstStyle/>
                    <a:p>
                      <a:pPr algn="l" fontAlgn="base"/>
                      <a:r>
                        <a:rPr lang="en-US" sz="1400" b="0" i="0" u="none" strike="noStrike">
                          <a:solidFill>
                            <a:srgbClr val="53565A"/>
                          </a:solidFill>
                          <a:effectLst/>
                          <a:latin typeface="Calibri" panose="020F0502020204030204" pitchFamily="34" charset="0"/>
                        </a:rPr>
                        <a:t>Viewing and Editing Students</a:t>
                      </a:r>
                      <a:r>
                        <a:rPr lang="en-US" sz="1400" b="0" i="0">
                          <a:solidFill>
                            <a:srgbClr val="53565A"/>
                          </a:solidFill>
                          <a:effectLst/>
                          <a:latin typeface="Calibri" panose="020F0502020204030204" pitchFamily="34" charset="0"/>
                        </a:rPr>
                        <a:t>​</a:t>
                      </a:r>
                      <a:endParaRPr lang="en-US" b="0" i="0">
                        <a:solidFill>
                          <a:srgbClr val="53565A"/>
                        </a:solidFill>
                        <a:effectLst/>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base"/>
                      <a:r>
                        <a:rPr lang="en-US" sz="1400" b="0" i="0">
                          <a:solidFill>
                            <a:srgbClr val="53565A"/>
                          </a:solidFill>
                          <a:effectLst/>
                          <a:latin typeface="Wingdings" panose="05000000000000000000" pitchFamily="2" charset="2"/>
                        </a:rPr>
                        <a:t></a:t>
                      </a:r>
                      <a:endParaRPr lang="en-US" b="0" i="0">
                        <a:solidFill>
                          <a:srgbClr val="53565A"/>
                        </a:solidFill>
                        <a:effectLst/>
                        <a:latin typeface="Calibri" panose="020F0502020204030204" pitchFamily="34" charset="0"/>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base"/>
                      <a:r>
                        <a:rPr lang="en-US" sz="1400" b="0" i="0">
                          <a:solidFill>
                            <a:srgbClr val="53565A"/>
                          </a:solidFill>
                          <a:effectLst/>
                          <a:latin typeface="Wingdings" panose="05000000000000000000" pitchFamily="2" charset="2"/>
                        </a:rPr>
                        <a:t></a:t>
                      </a:r>
                      <a:endParaRPr lang="en-US" b="0" i="0">
                        <a:solidFill>
                          <a:srgbClr val="53565A"/>
                        </a:solidFill>
                        <a:effectLst/>
                        <a:latin typeface="Calibri" panose="020F0502020204030204" pitchFamily="34" charset="0"/>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base"/>
                      <a:r>
                        <a:rPr lang="en-US" sz="1400" b="0" i="0">
                          <a:solidFill>
                            <a:srgbClr val="53565A"/>
                          </a:solidFill>
                          <a:effectLst/>
                          <a:latin typeface="Calibri" panose="020F0502020204030204" pitchFamily="34" charset="0"/>
                        </a:rPr>
                        <a:t>View only ​</a:t>
                      </a:r>
                      <a:endParaRPr lang="en-US" b="0" i="0">
                        <a:solidFill>
                          <a:srgbClr val="53565A"/>
                        </a:solidFill>
                        <a:effectLst/>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extLst>
                  <a:ext uri="{0D108BD9-81ED-4DB2-BD59-A6C34878D82A}">
                    <a16:rowId xmlns:a16="http://schemas.microsoft.com/office/drawing/2014/main" val="3536591440"/>
                  </a:ext>
                </a:extLst>
              </a:tr>
              <a:tr h="444862">
                <a:tc>
                  <a:txBody>
                    <a:bodyPr/>
                    <a:lstStyle/>
                    <a:p>
                      <a:pPr algn="l" fontAlgn="base"/>
                      <a:r>
                        <a:rPr lang="en-US" sz="1400" b="0" i="0" u="none" strike="noStrike">
                          <a:solidFill>
                            <a:srgbClr val="53565A"/>
                          </a:solidFill>
                          <a:effectLst/>
                          <a:latin typeface="Calibri" panose="020F0502020204030204" pitchFamily="34" charset="0"/>
                        </a:rPr>
                        <a:t>Adding User Accounts</a:t>
                      </a:r>
                      <a:r>
                        <a:rPr lang="en-US" sz="1400" b="0" i="0">
                          <a:solidFill>
                            <a:srgbClr val="53565A"/>
                          </a:solidFill>
                          <a:effectLst/>
                          <a:latin typeface="Calibri" panose="020F0502020204030204" pitchFamily="34" charset="0"/>
                        </a:rPr>
                        <a:t>​</a:t>
                      </a:r>
                      <a:endParaRPr lang="en-US" b="0" i="0">
                        <a:solidFill>
                          <a:srgbClr val="53565A"/>
                        </a:solidFill>
                        <a:effectLst/>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base"/>
                      <a:r>
                        <a:rPr lang="en-US" sz="1400" b="0" i="0">
                          <a:solidFill>
                            <a:srgbClr val="53565A"/>
                          </a:solidFill>
                          <a:effectLst/>
                          <a:latin typeface="Wingdings" panose="05000000000000000000" pitchFamily="2" charset="2"/>
                        </a:rPr>
                        <a:t></a:t>
                      </a:r>
                      <a:endParaRPr lang="en-US" b="0" i="0">
                        <a:solidFill>
                          <a:srgbClr val="53565A"/>
                        </a:solidFill>
                        <a:effectLst/>
                        <a:latin typeface="Calibri" panose="020F0502020204030204" pitchFamily="34" charset="0"/>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base"/>
                      <a:r>
                        <a:rPr lang="en-US" sz="1400" b="0" i="0">
                          <a:solidFill>
                            <a:srgbClr val="53565A"/>
                          </a:solidFill>
                          <a:effectLst/>
                          <a:latin typeface="Wingdings" panose="05000000000000000000" pitchFamily="2" charset="2"/>
                        </a:rPr>
                        <a:t></a:t>
                      </a:r>
                      <a:endParaRPr lang="en-US" b="0" i="0">
                        <a:solidFill>
                          <a:srgbClr val="53565A"/>
                        </a:solidFill>
                        <a:effectLst/>
                        <a:latin typeface="Calibri" panose="020F0502020204030204" pitchFamily="34" charset="0"/>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auto"/>
                      <a:r>
                        <a:rPr lang="en-US" sz="1400" b="0" i="0">
                          <a:solidFill>
                            <a:srgbClr val="53565A"/>
                          </a:solidFill>
                          <a:effectLst/>
                          <a:latin typeface="Calibri" panose="020F0502020204030204" pitchFamily="34" charset="0"/>
                        </a:rPr>
                        <a:t>​</a:t>
                      </a: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extLst>
                  <a:ext uri="{0D108BD9-81ED-4DB2-BD59-A6C34878D82A}">
                    <a16:rowId xmlns:a16="http://schemas.microsoft.com/office/drawing/2014/main" val="4094993713"/>
                  </a:ext>
                </a:extLst>
              </a:tr>
              <a:tr h="444862">
                <a:tc>
                  <a:txBody>
                    <a:bodyPr/>
                    <a:lstStyle/>
                    <a:p>
                      <a:pPr algn="l" fontAlgn="base"/>
                      <a:r>
                        <a:rPr lang="en-US" sz="1400" b="0" i="0" u="none" strike="noStrike">
                          <a:solidFill>
                            <a:srgbClr val="53565A"/>
                          </a:solidFill>
                          <a:effectLst/>
                          <a:latin typeface="Calibri" panose="020F0502020204030204" pitchFamily="34" charset="0"/>
                        </a:rPr>
                        <a:t>Viewing and Editing User Details</a:t>
                      </a:r>
                      <a:r>
                        <a:rPr lang="en-US" sz="1400" b="0" i="0">
                          <a:solidFill>
                            <a:srgbClr val="53565A"/>
                          </a:solidFill>
                          <a:effectLst/>
                          <a:latin typeface="Calibri" panose="020F0502020204030204" pitchFamily="34" charset="0"/>
                        </a:rPr>
                        <a:t>​</a:t>
                      </a:r>
                      <a:endParaRPr lang="en-US" b="0" i="0">
                        <a:solidFill>
                          <a:srgbClr val="53565A"/>
                        </a:solidFill>
                        <a:effectLst/>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base"/>
                      <a:r>
                        <a:rPr lang="en-US" sz="1400" b="0" i="0">
                          <a:solidFill>
                            <a:srgbClr val="53565A"/>
                          </a:solidFill>
                          <a:effectLst/>
                          <a:latin typeface="Wingdings" panose="05000000000000000000" pitchFamily="2" charset="2"/>
                        </a:rPr>
                        <a:t></a:t>
                      </a:r>
                      <a:endParaRPr lang="en-US" b="0" i="0">
                        <a:solidFill>
                          <a:srgbClr val="53565A"/>
                        </a:solidFill>
                        <a:effectLst/>
                        <a:latin typeface="Calibri" panose="020F0502020204030204" pitchFamily="34" charset="0"/>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base"/>
                      <a:r>
                        <a:rPr lang="en-US" sz="1400" b="0" i="0">
                          <a:solidFill>
                            <a:srgbClr val="53565A"/>
                          </a:solidFill>
                          <a:effectLst/>
                          <a:latin typeface="Wingdings" panose="05000000000000000000" pitchFamily="2" charset="2"/>
                        </a:rPr>
                        <a:t></a:t>
                      </a:r>
                      <a:endParaRPr lang="en-US" b="0" i="0">
                        <a:solidFill>
                          <a:srgbClr val="53565A"/>
                        </a:solidFill>
                        <a:effectLst/>
                        <a:latin typeface="Calibri" panose="020F0502020204030204" pitchFamily="34" charset="0"/>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auto"/>
                      <a:r>
                        <a:rPr lang="en-US" sz="1400" b="0" i="0">
                          <a:solidFill>
                            <a:srgbClr val="53565A"/>
                          </a:solidFill>
                          <a:effectLst/>
                          <a:latin typeface="Calibri" panose="020F0502020204030204" pitchFamily="34" charset="0"/>
                        </a:rPr>
                        <a:t>​</a:t>
                      </a: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extLst>
                  <a:ext uri="{0D108BD9-81ED-4DB2-BD59-A6C34878D82A}">
                    <a16:rowId xmlns:a16="http://schemas.microsoft.com/office/drawing/2014/main" val="2877545707"/>
                  </a:ext>
                </a:extLst>
              </a:tr>
              <a:tr h="444862">
                <a:tc>
                  <a:txBody>
                    <a:bodyPr/>
                    <a:lstStyle/>
                    <a:p>
                      <a:pPr algn="l" fontAlgn="base"/>
                      <a:r>
                        <a:rPr lang="en-US" sz="1400" b="0" i="0" u="none" strike="noStrike">
                          <a:solidFill>
                            <a:srgbClr val="53565A"/>
                          </a:solidFill>
                          <a:effectLst/>
                          <a:latin typeface="Calibri" panose="020F0502020204030204" pitchFamily="34" charset="0"/>
                        </a:rPr>
                        <a:t>Creating Invalidation Requests</a:t>
                      </a:r>
                      <a:r>
                        <a:rPr lang="en-US" sz="1400" b="0" i="0">
                          <a:solidFill>
                            <a:srgbClr val="53565A"/>
                          </a:solidFill>
                          <a:effectLst/>
                          <a:latin typeface="Calibri" panose="020F0502020204030204" pitchFamily="34" charset="0"/>
                        </a:rPr>
                        <a:t>​</a:t>
                      </a:r>
                      <a:endParaRPr lang="en-US" b="0" i="0">
                        <a:solidFill>
                          <a:srgbClr val="53565A"/>
                        </a:solidFill>
                        <a:effectLst/>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base"/>
                      <a:r>
                        <a:rPr lang="en-US" sz="1400" b="0" i="0">
                          <a:solidFill>
                            <a:srgbClr val="53565A"/>
                          </a:solidFill>
                          <a:effectLst/>
                          <a:latin typeface="Wingdings" panose="05000000000000000000" pitchFamily="2" charset="2"/>
                        </a:rPr>
                        <a:t></a:t>
                      </a:r>
                      <a:endParaRPr lang="en-US" b="0" i="0">
                        <a:solidFill>
                          <a:srgbClr val="53565A"/>
                        </a:solidFill>
                        <a:effectLst/>
                        <a:latin typeface="Calibri" panose="020F0502020204030204" pitchFamily="34" charset="0"/>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base"/>
                      <a:r>
                        <a:rPr lang="en-US" sz="1400" b="0" i="0">
                          <a:solidFill>
                            <a:srgbClr val="53565A"/>
                          </a:solidFill>
                          <a:effectLst/>
                          <a:latin typeface="Wingdings" panose="05000000000000000000" pitchFamily="2" charset="2"/>
                        </a:rPr>
                        <a:t></a:t>
                      </a:r>
                      <a:endParaRPr lang="en-US" b="0" i="0">
                        <a:solidFill>
                          <a:srgbClr val="53565A"/>
                        </a:solidFill>
                        <a:effectLst/>
                        <a:latin typeface="Calibri" panose="020F0502020204030204" pitchFamily="34" charset="0"/>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base"/>
                      <a:r>
                        <a:rPr lang="en-US" sz="1400" b="0" i="0">
                          <a:solidFill>
                            <a:srgbClr val="53565A"/>
                          </a:solidFill>
                          <a:effectLst/>
                          <a:latin typeface="Calibri" panose="020F0502020204030204" pitchFamily="34" charset="0"/>
                        </a:rPr>
                        <a:t>View only​</a:t>
                      </a:r>
                      <a:endParaRPr lang="en-US" b="0" i="0">
                        <a:solidFill>
                          <a:srgbClr val="53565A"/>
                        </a:solidFill>
                        <a:effectLst/>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extLst>
                  <a:ext uri="{0D108BD9-81ED-4DB2-BD59-A6C34878D82A}">
                    <a16:rowId xmlns:a16="http://schemas.microsoft.com/office/drawing/2014/main" val="2040942406"/>
                  </a:ext>
                </a:extLst>
              </a:tr>
              <a:tr h="444862">
                <a:tc>
                  <a:txBody>
                    <a:bodyPr/>
                    <a:lstStyle/>
                    <a:p>
                      <a:pPr algn="l" fontAlgn="base"/>
                      <a:r>
                        <a:rPr lang="en-US" sz="1400" b="0" i="0" u="none" strike="noStrike">
                          <a:solidFill>
                            <a:srgbClr val="53565A"/>
                          </a:solidFill>
                          <a:effectLst/>
                          <a:latin typeface="Calibri" panose="020F0502020204030204" pitchFamily="34" charset="0"/>
                        </a:rPr>
                        <a:t>Working with Rosters of Students</a:t>
                      </a:r>
                      <a:r>
                        <a:rPr lang="en-US" sz="1400" b="0" i="0">
                          <a:solidFill>
                            <a:srgbClr val="53565A"/>
                          </a:solidFill>
                          <a:effectLst/>
                          <a:latin typeface="Calibri" panose="020F0502020204030204" pitchFamily="34" charset="0"/>
                        </a:rPr>
                        <a:t>​</a:t>
                      </a:r>
                      <a:endParaRPr lang="en-US" b="0" i="0">
                        <a:solidFill>
                          <a:srgbClr val="53565A"/>
                        </a:solidFill>
                        <a:effectLst/>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base"/>
                      <a:r>
                        <a:rPr lang="en-US" sz="1400" b="0" i="0">
                          <a:solidFill>
                            <a:srgbClr val="53565A"/>
                          </a:solidFill>
                          <a:effectLst/>
                          <a:latin typeface="Wingdings" panose="05000000000000000000" pitchFamily="2" charset="2"/>
                        </a:rPr>
                        <a:t></a:t>
                      </a:r>
                      <a:endParaRPr lang="en-US" b="0" i="0">
                        <a:solidFill>
                          <a:srgbClr val="53565A"/>
                        </a:solidFill>
                        <a:effectLst/>
                        <a:latin typeface="Calibri" panose="020F0502020204030204" pitchFamily="34" charset="0"/>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base"/>
                      <a:r>
                        <a:rPr lang="en-US" sz="1400" b="0" i="0">
                          <a:solidFill>
                            <a:srgbClr val="53565A"/>
                          </a:solidFill>
                          <a:effectLst/>
                          <a:latin typeface="Wingdings" panose="05000000000000000000" pitchFamily="2" charset="2"/>
                        </a:rPr>
                        <a:t></a:t>
                      </a:r>
                      <a:endParaRPr lang="en-US" b="0" i="0">
                        <a:solidFill>
                          <a:srgbClr val="53565A"/>
                        </a:solidFill>
                        <a:effectLst/>
                        <a:latin typeface="Calibri" panose="020F0502020204030204" pitchFamily="34" charset="0"/>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base"/>
                      <a:r>
                        <a:rPr lang="en-US" sz="1400" b="0" i="0">
                          <a:solidFill>
                            <a:srgbClr val="53565A"/>
                          </a:solidFill>
                          <a:effectLst/>
                          <a:latin typeface="Calibri" panose="020F0502020204030204" pitchFamily="34" charset="0"/>
                        </a:rPr>
                        <a:t>View only​</a:t>
                      </a:r>
                      <a:endParaRPr lang="en-US" b="0" i="0">
                        <a:solidFill>
                          <a:srgbClr val="53565A"/>
                        </a:solidFill>
                        <a:effectLst/>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extLst>
                  <a:ext uri="{0D108BD9-81ED-4DB2-BD59-A6C34878D82A}">
                    <a16:rowId xmlns:a16="http://schemas.microsoft.com/office/drawing/2014/main" val="423434117"/>
                  </a:ext>
                </a:extLst>
              </a:tr>
              <a:tr h="444862">
                <a:tc>
                  <a:txBody>
                    <a:bodyPr/>
                    <a:lstStyle/>
                    <a:p>
                      <a:pPr algn="l" fontAlgn="base"/>
                      <a:r>
                        <a:rPr lang="en-US" sz="1400" b="0" i="0" u="none" strike="noStrike">
                          <a:solidFill>
                            <a:srgbClr val="53565A"/>
                          </a:solidFill>
                          <a:effectLst/>
                          <a:latin typeface="Calibri" panose="020F0502020204030204" pitchFamily="34" charset="0"/>
                        </a:rPr>
                        <a:t>Monitoring Test Progress </a:t>
                      </a:r>
                      <a:r>
                        <a:rPr lang="en-US" sz="1400" b="0" i="0">
                          <a:solidFill>
                            <a:srgbClr val="53565A"/>
                          </a:solidFill>
                          <a:effectLst/>
                          <a:latin typeface="Calibri" panose="020F0502020204030204" pitchFamily="34" charset="0"/>
                        </a:rPr>
                        <a:t>​</a:t>
                      </a:r>
                      <a:endParaRPr lang="en-US" b="0" i="0">
                        <a:solidFill>
                          <a:srgbClr val="53565A"/>
                        </a:solidFill>
                        <a:effectLst/>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base"/>
                      <a:r>
                        <a:rPr lang="en-US" sz="1400" b="0" i="0">
                          <a:solidFill>
                            <a:srgbClr val="53565A"/>
                          </a:solidFill>
                          <a:effectLst/>
                          <a:latin typeface="Wingdings" panose="05000000000000000000" pitchFamily="2" charset="2"/>
                        </a:rPr>
                        <a:t></a:t>
                      </a:r>
                      <a:endParaRPr lang="en-US" b="0" i="0">
                        <a:solidFill>
                          <a:srgbClr val="53565A"/>
                        </a:solidFill>
                        <a:effectLst/>
                        <a:latin typeface="Calibri" panose="020F0502020204030204" pitchFamily="34" charset="0"/>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base"/>
                      <a:r>
                        <a:rPr lang="en-US" sz="1400" b="0" i="0">
                          <a:solidFill>
                            <a:srgbClr val="53565A"/>
                          </a:solidFill>
                          <a:effectLst/>
                          <a:latin typeface="Wingdings" panose="05000000000000000000" pitchFamily="2" charset="2"/>
                        </a:rPr>
                        <a:t></a:t>
                      </a:r>
                      <a:endParaRPr lang="en-US" b="0" i="0">
                        <a:solidFill>
                          <a:srgbClr val="53565A"/>
                        </a:solidFill>
                        <a:effectLst/>
                        <a:latin typeface="Calibri" panose="020F0502020204030204" pitchFamily="34" charset="0"/>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auto"/>
                      <a:r>
                        <a:rPr lang="en-US" sz="1400" b="0" i="0">
                          <a:solidFill>
                            <a:srgbClr val="53565A"/>
                          </a:solidFill>
                          <a:effectLst/>
                          <a:latin typeface="Calibri" panose="020F0502020204030204" pitchFamily="34" charset="0"/>
                        </a:rPr>
                        <a:t>​</a:t>
                      </a: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extLst>
                  <a:ext uri="{0D108BD9-81ED-4DB2-BD59-A6C34878D82A}">
                    <a16:rowId xmlns:a16="http://schemas.microsoft.com/office/drawing/2014/main" val="1098928554"/>
                  </a:ext>
                </a:extLst>
              </a:tr>
              <a:tr h="444862">
                <a:tc>
                  <a:txBody>
                    <a:bodyPr/>
                    <a:lstStyle/>
                    <a:p>
                      <a:pPr algn="l" fontAlgn="base"/>
                      <a:r>
                        <a:rPr lang="en-US" sz="1400" b="0" i="0" u="none" strike="noStrike">
                          <a:solidFill>
                            <a:srgbClr val="53565A"/>
                          </a:solidFill>
                          <a:effectLst/>
                          <a:latin typeface="Calibri" panose="020F0502020204030204" pitchFamily="34" charset="0"/>
                        </a:rPr>
                        <a:t>FAST Reporting</a:t>
                      </a:r>
                      <a:r>
                        <a:rPr lang="en-US" sz="1400" b="0" i="0">
                          <a:solidFill>
                            <a:srgbClr val="53565A"/>
                          </a:solidFill>
                          <a:effectLst/>
                          <a:latin typeface="Calibri" panose="020F0502020204030204" pitchFamily="34" charset="0"/>
                        </a:rPr>
                        <a:t>​</a:t>
                      </a:r>
                      <a:endParaRPr lang="en-US" b="0" i="0">
                        <a:solidFill>
                          <a:srgbClr val="53565A"/>
                        </a:solidFill>
                        <a:effectLst/>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base"/>
                      <a:r>
                        <a:rPr lang="en-US" sz="1400" b="0" i="0">
                          <a:solidFill>
                            <a:srgbClr val="53565A"/>
                          </a:solidFill>
                          <a:effectLst/>
                          <a:latin typeface="Wingdings" panose="05000000000000000000" pitchFamily="2" charset="2"/>
                        </a:rPr>
                        <a:t></a:t>
                      </a:r>
                      <a:endParaRPr lang="en-US" b="0" i="0">
                        <a:solidFill>
                          <a:srgbClr val="53565A"/>
                        </a:solidFill>
                        <a:effectLst/>
                        <a:latin typeface="Calibri" panose="020F0502020204030204" pitchFamily="34" charset="0"/>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base"/>
                      <a:r>
                        <a:rPr lang="en-US" sz="1400" b="0" i="0">
                          <a:solidFill>
                            <a:srgbClr val="53565A"/>
                          </a:solidFill>
                          <a:effectLst/>
                          <a:latin typeface="Wingdings" panose="05000000000000000000" pitchFamily="2" charset="2"/>
                        </a:rPr>
                        <a:t></a:t>
                      </a:r>
                      <a:endParaRPr lang="en-US" b="0" i="0">
                        <a:solidFill>
                          <a:srgbClr val="53565A"/>
                        </a:solidFill>
                        <a:effectLst/>
                        <a:latin typeface="Calibri" panose="020F0502020204030204" pitchFamily="34" charset="0"/>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tc>
                  <a:txBody>
                    <a:bodyPr/>
                    <a:lstStyle/>
                    <a:p>
                      <a:pPr algn="ctr" fontAlgn="base"/>
                      <a:r>
                        <a:rPr lang="en-US" sz="1400" b="0" i="0">
                          <a:solidFill>
                            <a:srgbClr val="53565A"/>
                          </a:solidFill>
                          <a:effectLst/>
                          <a:latin typeface="Wingdings" panose="05000000000000000000" pitchFamily="2" charset="2"/>
                        </a:rPr>
                        <a:t></a:t>
                      </a:r>
                      <a:endParaRPr lang="en-US" b="0" i="0">
                        <a:solidFill>
                          <a:srgbClr val="53565A"/>
                        </a:solidFill>
                        <a:effectLst/>
                        <a:latin typeface="Calibri" panose="020F0502020204030204" pitchFamily="34" charset="0"/>
                      </a:endParaRPr>
                    </a:p>
                  </a:txBody>
                  <a:tcPr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F0"/>
                    </a:solidFill>
                  </a:tcPr>
                </a:tc>
                <a:extLst>
                  <a:ext uri="{0D108BD9-81ED-4DB2-BD59-A6C34878D82A}">
                    <a16:rowId xmlns:a16="http://schemas.microsoft.com/office/drawing/2014/main" val="68065851"/>
                  </a:ext>
                </a:extLst>
              </a:tr>
            </a:tbl>
          </a:graphicData>
        </a:graphic>
      </p:graphicFrame>
      <p:sp>
        <p:nvSpPr>
          <p:cNvPr id="11" name="Rectangle 2">
            <a:extLst>
              <a:ext uri="{FF2B5EF4-FFF2-40B4-BE49-F238E27FC236}">
                <a16:creationId xmlns:a16="http://schemas.microsoft.com/office/drawing/2014/main" id="{07B40C76-F3B7-40E1-A4BA-E5F1ACA18816}"/>
              </a:ext>
            </a:extLst>
          </p:cNvPr>
          <p:cNvSpPr>
            <a:spLocks noChangeArrowheads="1"/>
          </p:cNvSpPr>
          <p:nvPr/>
        </p:nvSpPr>
        <p:spPr bwMode="auto">
          <a:xfrm>
            <a:off x="1941513" y="17891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6503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2" y="2771599"/>
            <a:ext cx="8540496" cy="1321242"/>
          </a:xfrm>
        </p:spPr>
        <p:txBody>
          <a:bodyPr>
            <a:normAutofit/>
          </a:bodyPr>
          <a:lstStyle/>
          <a:p>
            <a:pPr algn="l"/>
            <a:r>
              <a:rPr lang="en-US" cap="none">
                <a:latin typeface="Calibri"/>
              </a:rPr>
              <a:t>School Assessment Coordinator</a:t>
            </a:r>
            <a:endParaRPr lang="en-US" cap="none"/>
          </a:p>
        </p:txBody>
      </p:sp>
      <p:sp>
        <p:nvSpPr>
          <p:cNvPr id="5" name="Rectangle 4">
            <a:extLst>
              <a:ext uri="{FF2B5EF4-FFF2-40B4-BE49-F238E27FC236}">
                <a16:creationId xmlns:a16="http://schemas.microsoft.com/office/drawing/2014/main" id="{EAC7422E-06FC-41E5-9B75-0EC48875A7BC}"/>
              </a:ext>
            </a:extLst>
          </p:cNvPr>
          <p:cNvSpPr/>
          <p:nvPr/>
        </p:nvSpPr>
        <p:spPr>
          <a:xfrm>
            <a:off x="9276250" y="6461326"/>
            <a:ext cx="2861681" cy="215444"/>
          </a:xfrm>
          <a:prstGeom prst="rect">
            <a:avLst/>
          </a:prstGeom>
        </p:spPr>
        <p:txBody>
          <a:bodyPr wrap="none">
            <a:spAutoFit/>
          </a:bodyPr>
          <a:lstStyle/>
          <a:p>
            <a:r>
              <a:rPr lang="en-US" sz="800">
                <a:solidFill>
                  <a:schemeClr val="bg1"/>
                </a:solidFill>
                <a:latin typeface="Calibri" panose="020F0502020204030204" pitchFamily="34" charset="0"/>
              </a:rPr>
              <a:t>Copyright © 2021 Cambium Assessment, Inc. All rights reserved.</a:t>
            </a:r>
          </a:p>
        </p:txBody>
      </p:sp>
    </p:spTree>
    <p:extLst>
      <p:ext uri="{BB962C8B-B14F-4D97-AF65-F5344CB8AC3E}">
        <p14:creationId xmlns:p14="http://schemas.microsoft.com/office/powerpoint/2010/main" val="686593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F717EF-88F4-41C5-978D-FCC420231979}"/>
              </a:ext>
            </a:extLst>
          </p:cNvPr>
          <p:cNvSpPr>
            <a:spLocks noGrp="1"/>
          </p:cNvSpPr>
          <p:nvPr>
            <p:ph sz="quarter" idx="15"/>
          </p:nvPr>
        </p:nvSpPr>
        <p:spPr>
          <a:xfrm>
            <a:off x="426230" y="735307"/>
            <a:ext cx="11338560" cy="5464754"/>
          </a:xfrm>
        </p:spPr>
        <p:txBody>
          <a:bodyPr>
            <a:normAutofit fontScale="25000" lnSpcReduction="20000"/>
          </a:bodyPr>
          <a:lstStyle/>
          <a:p>
            <a:pPr marL="404495" lvl="1" indent="-404495">
              <a:buFont typeface="Wingdings" pitchFamily="2" charset="2"/>
              <a:buChar char="§"/>
              <a:defRPr/>
            </a:pPr>
            <a:r>
              <a:rPr lang="en-US" sz="9600" b="1" dirty="0">
                <a:solidFill>
                  <a:schemeClr val="tx2"/>
                </a:solidFill>
                <a:latin typeface="Calibri"/>
              </a:rPr>
              <a:t>Above Grade Testing</a:t>
            </a:r>
          </a:p>
          <a:p>
            <a:pPr marL="861695" lvl="2" indent="-404495">
              <a:buFont typeface="Wingdings" pitchFamily="2" charset="2"/>
              <a:buChar char="§"/>
              <a:defRPr/>
            </a:pPr>
            <a:r>
              <a:rPr lang="en-US" sz="9600" dirty="0">
                <a:solidFill>
                  <a:schemeClr val="tx2"/>
                </a:solidFill>
                <a:latin typeface="Calibri"/>
              </a:rPr>
              <a:t>Available for Writing, Reading, and Mathematics.</a:t>
            </a:r>
          </a:p>
          <a:p>
            <a:pPr marL="861695" lvl="2" indent="-404495">
              <a:buFont typeface="Wingdings" pitchFamily="2" charset="2"/>
              <a:buChar char="§"/>
              <a:defRPr/>
            </a:pPr>
            <a:r>
              <a:rPr lang="en-US" sz="9600" dirty="0">
                <a:solidFill>
                  <a:schemeClr val="tx2"/>
                </a:solidFill>
                <a:latin typeface="Calibri"/>
              </a:rPr>
              <a:t>Separate field for each subject. (Writing and Reading are no longer one field.)</a:t>
            </a:r>
            <a:endParaRPr lang="en-US" sz="9600" dirty="0">
              <a:solidFill>
                <a:schemeClr val="tx2"/>
              </a:solidFill>
              <a:cs typeface="Calibri" panose="020F0502020204030204" pitchFamily="34" charset="0"/>
            </a:endParaRPr>
          </a:p>
          <a:p>
            <a:pPr marL="404495" lvl="1" indent="-404495">
              <a:buFont typeface="Wingdings" pitchFamily="2" charset="2"/>
              <a:buChar char="§"/>
              <a:defRPr/>
            </a:pPr>
            <a:r>
              <a:rPr lang="en-US" sz="9600" b="1" dirty="0">
                <a:solidFill>
                  <a:schemeClr val="tx2"/>
                </a:solidFill>
                <a:latin typeface="Calibri"/>
              </a:rPr>
              <a:t>Paper Accommodations</a:t>
            </a:r>
          </a:p>
          <a:p>
            <a:pPr marL="861695" lvl="2" indent="-404495">
              <a:buFont typeface="Wingdings" pitchFamily="2" charset="2"/>
              <a:buChar char="§"/>
              <a:defRPr/>
            </a:pPr>
            <a:r>
              <a:rPr lang="en-US" sz="8000" dirty="0">
                <a:solidFill>
                  <a:schemeClr val="tx2"/>
                </a:solidFill>
                <a:latin typeface="Calibri"/>
              </a:rPr>
              <a:t>A new paper accommodation field will be added for FAST PM only.</a:t>
            </a:r>
          </a:p>
          <a:p>
            <a:pPr marL="861695" lvl="2" indent="-404495">
              <a:buFont typeface="Wingdings" pitchFamily="2" charset="2"/>
              <a:buChar char="§"/>
              <a:defRPr/>
            </a:pPr>
            <a:r>
              <a:rPr lang="en-US" sz="8000" dirty="0">
                <a:solidFill>
                  <a:schemeClr val="tx2"/>
                </a:solidFill>
                <a:latin typeface="Calibri"/>
              </a:rPr>
              <a:t>Students needing a paper accommodation will be marked appropriately in TIDE.</a:t>
            </a:r>
          </a:p>
          <a:p>
            <a:pPr marL="861695" lvl="2" indent="-404495">
              <a:buFont typeface="Wingdings" pitchFamily="2" charset="2"/>
              <a:buChar char="§"/>
              <a:defRPr/>
            </a:pPr>
            <a:r>
              <a:rPr lang="en-US" sz="8000" dirty="0">
                <a:solidFill>
                  <a:schemeClr val="tx2"/>
                </a:solidFill>
                <a:latin typeface="Calibri"/>
              </a:rPr>
              <a:t>If this field is marked “Y”, student will no longer be eligible for online testing.</a:t>
            </a:r>
          </a:p>
          <a:p>
            <a:pPr marL="861695" lvl="2" indent="-404495">
              <a:buFont typeface="Wingdings" pitchFamily="2" charset="2"/>
              <a:buChar char="§"/>
              <a:defRPr/>
            </a:pPr>
            <a:r>
              <a:rPr lang="en-US" sz="8000" dirty="0">
                <a:solidFill>
                  <a:schemeClr val="tx2"/>
                </a:solidFill>
                <a:latin typeface="Calibri"/>
              </a:rPr>
              <a:t>Paper accommodations will not be available for PM 1/PM2. (These fields should be left blank in the initial </a:t>
            </a:r>
            <a:r>
              <a:rPr lang="en-US" sz="8000" dirty="0" err="1">
                <a:solidFill>
                  <a:schemeClr val="tx2"/>
                </a:solidFill>
                <a:latin typeface="Calibri"/>
              </a:rPr>
              <a:t>PreID</a:t>
            </a:r>
            <a:r>
              <a:rPr lang="en-US" sz="8000" dirty="0">
                <a:solidFill>
                  <a:schemeClr val="tx2"/>
                </a:solidFill>
                <a:latin typeface="Calibri"/>
              </a:rPr>
              <a:t> file upload.)</a:t>
            </a:r>
          </a:p>
          <a:p>
            <a:pPr marL="861695" lvl="2" indent="-404495">
              <a:buFont typeface="Wingdings" pitchFamily="2" charset="2"/>
              <a:buChar char="§"/>
              <a:defRPr/>
            </a:pPr>
            <a:r>
              <a:rPr lang="en-US" sz="8000" dirty="0">
                <a:solidFill>
                  <a:schemeClr val="tx2"/>
                </a:solidFill>
                <a:latin typeface="Calibri"/>
              </a:rPr>
              <a:t>DACs will be responsible for ordering paper materials through Additional Orders; there will be no initial order for FAST PM. </a:t>
            </a:r>
            <a:endParaRPr lang="en-US" sz="8000" dirty="0">
              <a:solidFill>
                <a:schemeClr val="tx2"/>
              </a:solidFill>
              <a:cs typeface="Calibri" panose="020F0502020204030204" pitchFamily="34" charset="0"/>
            </a:endParaRPr>
          </a:p>
          <a:p>
            <a:endParaRPr lang="en-US" dirty="0"/>
          </a:p>
        </p:txBody>
      </p:sp>
      <p:sp>
        <p:nvSpPr>
          <p:cNvPr id="3" name="Slide Number Placeholder 2">
            <a:extLst>
              <a:ext uri="{FF2B5EF4-FFF2-40B4-BE49-F238E27FC236}">
                <a16:creationId xmlns:a16="http://schemas.microsoft.com/office/drawing/2014/main" id="{F60C7808-14DC-4D12-87FC-D2DCFCDFE3E9}"/>
              </a:ext>
            </a:extLst>
          </p:cNvPr>
          <p:cNvSpPr>
            <a:spLocks noGrp="1"/>
          </p:cNvSpPr>
          <p:nvPr>
            <p:ph type="sldNum" sz="quarter" idx="17"/>
          </p:nvPr>
        </p:nvSpPr>
        <p:spPr/>
        <p:txBody>
          <a:bodyPr/>
          <a:lstStyle/>
          <a:p>
            <a:fld id="{58AE716E-68DD-2249-A7FA-8AEF0B14DF81}" type="slidenum">
              <a:rPr lang="en-US" smtClean="0"/>
              <a:pPr/>
              <a:t>15</a:t>
            </a:fld>
            <a:endParaRPr lang="en-US"/>
          </a:p>
        </p:txBody>
      </p:sp>
      <p:sp>
        <p:nvSpPr>
          <p:cNvPr id="5" name="Title 4">
            <a:extLst>
              <a:ext uri="{FF2B5EF4-FFF2-40B4-BE49-F238E27FC236}">
                <a16:creationId xmlns:a16="http://schemas.microsoft.com/office/drawing/2014/main" id="{5B677D0A-8CF2-49EE-BA31-B6B9E61243CC}"/>
              </a:ext>
            </a:extLst>
          </p:cNvPr>
          <p:cNvSpPr>
            <a:spLocks noGrp="1"/>
          </p:cNvSpPr>
          <p:nvPr>
            <p:ph type="title"/>
          </p:nvPr>
        </p:nvSpPr>
        <p:spPr/>
        <p:txBody>
          <a:bodyPr/>
          <a:lstStyle/>
          <a:p>
            <a:r>
              <a:rPr lang="en-US" dirty="0"/>
              <a:t>FAST Progress Monitoring</a:t>
            </a:r>
          </a:p>
        </p:txBody>
      </p:sp>
    </p:spTree>
    <p:extLst>
      <p:ext uri="{BB962C8B-B14F-4D97-AF65-F5344CB8AC3E}">
        <p14:creationId xmlns:p14="http://schemas.microsoft.com/office/powerpoint/2010/main" val="3148894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473" y="714222"/>
            <a:ext cx="12338473" cy="5073956"/>
          </a:xfrm>
        </p:spPr>
        <p:txBody>
          <a:bodyPr vert="horz" lIns="0" tIns="0" rIns="0" bIns="0" rtlCol="0" anchor="t">
            <a:noAutofit/>
          </a:bodyPr>
          <a:lstStyle/>
          <a:p>
            <a:pPr marL="572770" lvl="1" indent="-342900">
              <a:lnSpc>
                <a:spcPct val="100000"/>
              </a:lnSpc>
              <a:spcBef>
                <a:spcPts val="1200"/>
              </a:spcBef>
              <a:buFont typeface="Wingdings" panose="05000000000000000000" pitchFamily="2" charset="2"/>
              <a:buChar char="§"/>
              <a:defRPr/>
            </a:pPr>
            <a:r>
              <a:rPr lang="en-US" sz="2600">
                <a:solidFill>
                  <a:schemeClr val="tx2"/>
                </a:solidFill>
                <a:latin typeface="Calibri"/>
              </a:rPr>
              <a:t>Accommodations will no longer be subject specific.</a:t>
            </a:r>
          </a:p>
          <a:p>
            <a:pPr marL="572770" lvl="1" indent="-342900">
              <a:lnSpc>
                <a:spcPct val="100000"/>
              </a:lnSpc>
              <a:spcBef>
                <a:spcPts val="1200"/>
              </a:spcBef>
              <a:buFont typeface="Wingdings" panose="05000000000000000000" pitchFamily="2" charset="2"/>
              <a:buChar char="§"/>
              <a:defRPr/>
            </a:pPr>
            <a:r>
              <a:rPr lang="en-US" sz="2600">
                <a:solidFill>
                  <a:schemeClr val="tx2"/>
                </a:solidFill>
                <a:latin typeface="Calibri"/>
              </a:rPr>
              <a:t>You will indicate “Y” or “Yes” to turn on an accommodation for applicable students.</a:t>
            </a:r>
          </a:p>
          <a:p>
            <a:pPr marL="572770" lvl="1" indent="-342900">
              <a:lnSpc>
                <a:spcPct val="100000"/>
              </a:lnSpc>
              <a:spcBef>
                <a:spcPts val="1200"/>
              </a:spcBef>
              <a:buFont typeface="Wingdings" panose="05000000000000000000" pitchFamily="2" charset="2"/>
              <a:buChar char="§"/>
              <a:defRPr/>
            </a:pPr>
            <a:r>
              <a:rPr lang="en-US" sz="2600">
                <a:solidFill>
                  <a:schemeClr val="tx2"/>
                </a:solidFill>
                <a:latin typeface="Calibri"/>
              </a:rPr>
              <a:t>If an accommodation is selected, it will be applicable for all subjects the student will test.</a:t>
            </a:r>
          </a:p>
          <a:p>
            <a:pPr marL="572770" lvl="1" indent="-342900">
              <a:lnSpc>
                <a:spcPct val="100000"/>
              </a:lnSpc>
              <a:spcBef>
                <a:spcPts val="1200"/>
              </a:spcBef>
              <a:buFont typeface="Wingdings" panose="05000000000000000000" pitchFamily="2" charset="2"/>
              <a:buChar char="§"/>
              <a:defRPr/>
            </a:pPr>
            <a:r>
              <a:rPr lang="en-US" sz="2600">
                <a:solidFill>
                  <a:schemeClr val="tx2"/>
                </a:solidFill>
                <a:latin typeface="Calibri"/>
              </a:rPr>
              <a:t>For example, if text-to-speech is “Yes”, the student will receive this accommodation for all eligible tests.</a:t>
            </a:r>
          </a:p>
          <a:p>
            <a:pPr marL="229870" lvl="1" indent="0">
              <a:lnSpc>
                <a:spcPct val="100000"/>
              </a:lnSpc>
              <a:spcBef>
                <a:spcPts val="1200"/>
              </a:spcBef>
              <a:buNone/>
              <a:defRPr/>
            </a:pPr>
            <a:endParaRPr lang="en-US" sz="2600">
              <a:solidFill>
                <a:schemeClr val="tx2"/>
              </a:solidFill>
              <a:latin typeface="Calibri" panose="020F0502020204030204" pitchFamily="34" charset="0"/>
              <a:cs typeface="Calibri" panose="020F0502020204030204" pitchFamily="34" charset="0"/>
            </a:endParaRPr>
          </a:p>
          <a:p>
            <a:pPr marL="229870" lvl="1" indent="0">
              <a:lnSpc>
                <a:spcPct val="100000"/>
              </a:lnSpc>
              <a:spcBef>
                <a:spcPts val="1200"/>
              </a:spcBef>
              <a:buNone/>
              <a:defRPr/>
            </a:pPr>
            <a:endParaRPr lang="en-US" sz="2600">
              <a:solidFill>
                <a:schemeClr val="tx2"/>
              </a:solidFill>
              <a:latin typeface="Calibri" panose="020F0502020204030204" pitchFamily="34" charset="0"/>
              <a:cs typeface="Calibri" panose="020F0502020204030204" pitchFamily="34" charset="0"/>
            </a:endParaRPr>
          </a:p>
          <a:p>
            <a:pPr marL="401320" lvl="1" indent="-171450">
              <a:lnSpc>
                <a:spcPct val="100000"/>
              </a:lnSpc>
              <a:spcBef>
                <a:spcPts val="1200"/>
              </a:spcBef>
              <a:buFont typeface="Wingdings" panose="05000000000000000000" pitchFamily="2" charset="2"/>
              <a:buChar char="§"/>
              <a:defRPr/>
            </a:pPr>
            <a:endParaRPr lang="en-US" sz="2600">
              <a:solidFill>
                <a:schemeClr val="tx2"/>
              </a:solidFill>
              <a:latin typeface="Calibri" panose="020F0502020204030204" pitchFamily="34" charset="0"/>
              <a:cs typeface="Calibri" panose="020F0502020204030204" pitchFamily="34" charset="0"/>
            </a:endParaRPr>
          </a:p>
          <a:p>
            <a:pPr marL="572770" lvl="1" indent="-342900">
              <a:lnSpc>
                <a:spcPct val="100000"/>
              </a:lnSpc>
              <a:spcBef>
                <a:spcPts val="1200"/>
              </a:spcBef>
              <a:buFont typeface="Wingdings" panose="05000000000000000000" pitchFamily="2" charset="2"/>
              <a:buChar char="§"/>
              <a:defRPr/>
            </a:pPr>
            <a:r>
              <a:rPr lang="en-US" sz="2600">
                <a:solidFill>
                  <a:schemeClr val="tx2"/>
                </a:solidFill>
                <a:latin typeface="Calibri"/>
              </a:rPr>
              <a:t>Class codes have been removed from all layouts – PreID rosters will no longer be generated in TIDE.</a:t>
            </a:r>
          </a:p>
          <a:p>
            <a:pPr marL="229870" lvl="1" indent="0">
              <a:lnSpc>
                <a:spcPct val="100000"/>
              </a:lnSpc>
              <a:buNone/>
              <a:defRPr/>
            </a:pPr>
            <a:endParaRPr lang="en-US" sz="240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Accommodations/Class Codes</a:t>
            </a:r>
          </a:p>
        </p:txBody>
      </p:sp>
      <p:sp>
        <p:nvSpPr>
          <p:cNvPr id="5" name="Slide Number Placeholder 3">
            <a:extLst>
              <a:ext uri="{FF2B5EF4-FFF2-40B4-BE49-F238E27FC236}">
                <a16:creationId xmlns:a16="http://schemas.microsoft.com/office/drawing/2014/main" id="{2FFD9855-2374-495A-88DB-94413FAB4623}"/>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16</a:t>
            </a:fld>
            <a:endParaRPr lang="en-US"/>
          </a:p>
        </p:txBody>
      </p:sp>
      <p:pic>
        <p:nvPicPr>
          <p:cNvPr id="2050" name="Picture 2" descr="image">
            <a:extLst>
              <a:ext uri="{FF2B5EF4-FFF2-40B4-BE49-F238E27FC236}">
                <a16:creationId xmlns:a16="http://schemas.microsoft.com/office/drawing/2014/main" id="{DABC2867-C561-4E8D-A73A-C7CA9C151E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74" t="2296"/>
          <a:stretch/>
        </p:blipFill>
        <p:spPr bwMode="auto">
          <a:xfrm>
            <a:off x="2941820" y="3251200"/>
            <a:ext cx="4157480" cy="2033615"/>
          </a:xfrm>
          <a:prstGeom prst="rect">
            <a:avLst/>
          </a:prstGeom>
          <a:solidFill>
            <a:schemeClr val="bg1">
              <a:lumMod val="75000"/>
            </a:schemeClr>
          </a:solidFill>
          <a:ln w="12700">
            <a:solidFill>
              <a:schemeClr val="bg1">
                <a:lumMod val="75000"/>
              </a:schemeClr>
            </a:solidFill>
          </a:ln>
        </p:spPr>
      </p:pic>
    </p:spTree>
    <p:extLst>
      <p:ext uri="{BB962C8B-B14F-4D97-AF65-F5344CB8AC3E}">
        <p14:creationId xmlns:p14="http://schemas.microsoft.com/office/powerpoint/2010/main" val="6947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DDBA47-9BE9-7813-5C64-DAC9E4FD0D20}"/>
              </a:ext>
            </a:extLst>
          </p:cNvPr>
          <p:cNvSpPr>
            <a:spLocks noGrp="1"/>
          </p:cNvSpPr>
          <p:nvPr>
            <p:ph type="sldNum" sz="quarter" idx="11"/>
          </p:nvPr>
        </p:nvSpPr>
        <p:spPr/>
        <p:txBody>
          <a:bodyPr/>
          <a:lstStyle/>
          <a:p>
            <a:fld id="{58AE716E-68DD-2249-A7FA-8AEF0B14DF81}" type="slidenum">
              <a:rPr lang="en-US" smtClean="0"/>
              <a:pPr/>
              <a:t>17</a:t>
            </a:fld>
            <a:endParaRPr lang="en-US"/>
          </a:p>
        </p:txBody>
      </p:sp>
      <p:sp>
        <p:nvSpPr>
          <p:cNvPr id="4" name="Title 3">
            <a:extLst>
              <a:ext uri="{FF2B5EF4-FFF2-40B4-BE49-F238E27FC236}">
                <a16:creationId xmlns:a16="http://schemas.microsoft.com/office/drawing/2014/main" id="{D2039B88-2F3A-5B62-10DE-C32485691428}"/>
              </a:ext>
            </a:extLst>
          </p:cNvPr>
          <p:cNvSpPr>
            <a:spLocks noGrp="1"/>
          </p:cNvSpPr>
          <p:nvPr>
            <p:ph type="title"/>
          </p:nvPr>
        </p:nvSpPr>
        <p:spPr>
          <a:xfrm>
            <a:off x="413531" y="116397"/>
            <a:ext cx="11369528" cy="518012"/>
          </a:xfrm>
        </p:spPr>
        <p:txBody>
          <a:bodyPr>
            <a:noAutofit/>
          </a:bodyPr>
          <a:lstStyle/>
          <a:p>
            <a:r>
              <a:rPr lang="en-US" sz="4000">
                <a:latin typeface="Calibri"/>
                <a:ea typeface="+mj-lt"/>
              </a:rPr>
              <a:t>TIDE Home Page</a:t>
            </a:r>
          </a:p>
        </p:txBody>
      </p:sp>
      <p:pic>
        <p:nvPicPr>
          <p:cNvPr id="2" name="Picture 5" descr="Graphical user interface, text, application, chat or text message&#10;&#10;Description automatically generated">
            <a:extLst>
              <a:ext uri="{FF2B5EF4-FFF2-40B4-BE49-F238E27FC236}">
                <a16:creationId xmlns:a16="http://schemas.microsoft.com/office/drawing/2014/main" id="{4C4B01D8-E339-9C4C-D129-67F657E9B872}"/>
              </a:ext>
            </a:extLst>
          </p:cNvPr>
          <p:cNvPicPr>
            <a:picLocks noChangeAspect="1"/>
          </p:cNvPicPr>
          <p:nvPr/>
        </p:nvPicPr>
        <p:blipFill>
          <a:blip r:embed="rId3"/>
          <a:stretch>
            <a:fillRect/>
          </a:stretch>
        </p:blipFill>
        <p:spPr>
          <a:xfrm>
            <a:off x="413358" y="1350183"/>
            <a:ext cx="11313090" cy="4001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3387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Graphical user interface, text, application, chat or text message&#10;&#10;Description automatically generated">
            <a:extLst>
              <a:ext uri="{FF2B5EF4-FFF2-40B4-BE49-F238E27FC236}">
                <a16:creationId xmlns:a16="http://schemas.microsoft.com/office/drawing/2014/main" id="{DCD9D0D4-D7B4-7E47-C200-6BAFCC84C04E}"/>
              </a:ext>
            </a:extLst>
          </p:cNvPr>
          <p:cNvPicPr>
            <a:picLocks noChangeAspect="1"/>
          </p:cNvPicPr>
          <p:nvPr/>
        </p:nvPicPr>
        <p:blipFill>
          <a:blip r:embed="rId3"/>
          <a:stretch>
            <a:fillRect/>
          </a:stretch>
        </p:blipFill>
        <p:spPr>
          <a:xfrm>
            <a:off x="762265" y="1363790"/>
            <a:ext cx="10809626" cy="38105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BCDDBA47-9BE9-7813-5C64-DAC9E4FD0D20}"/>
              </a:ext>
            </a:extLst>
          </p:cNvPr>
          <p:cNvSpPr>
            <a:spLocks noGrp="1"/>
          </p:cNvSpPr>
          <p:nvPr>
            <p:ph type="sldNum" sz="quarter" idx="11"/>
          </p:nvPr>
        </p:nvSpPr>
        <p:spPr/>
        <p:txBody>
          <a:bodyPr/>
          <a:lstStyle/>
          <a:p>
            <a:fld id="{58AE716E-68DD-2249-A7FA-8AEF0B14DF81}" type="slidenum">
              <a:rPr lang="en-US" smtClean="0"/>
              <a:pPr/>
              <a:t>18</a:t>
            </a:fld>
            <a:endParaRPr lang="en-US"/>
          </a:p>
        </p:txBody>
      </p:sp>
      <p:sp>
        <p:nvSpPr>
          <p:cNvPr id="4" name="Title 3">
            <a:extLst>
              <a:ext uri="{FF2B5EF4-FFF2-40B4-BE49-F238E27FC236}">
                <a16:creationId xmlns:a16="http://schemas.microsoft.com/office/drawing/2014/main" id="{D2039B88-2F3A-5B62-10DE-C32485691428}"/>
              </a:ext>
            </a:extLst>
          </p:cNvPr>
          <p:cNvSpPr>
            <a:spLocks noGrp="1"/>
          </p:cNvSpPr>
          <p:nvPr>
            <p:ph type="title"/>
          </p:nvPr>
        </p:nvSpPr>
        <p:spPr>
          <a:xfrm>
            <a:off x="413531" y="103697"/>
            <a:ext cx="11369528" cy="518012"/>
          </a:xfrm>
        </p:spPr>
        <p:txBody>
          <a:bodyPr>
            <a:noAutofit/>
          </a:bodyPr>
          <a:lstStyle/>
          <a:p>
            <a:r>
              <a:rPr lang="en-US" sz="4000">
                <a:latin typeface="Calibri"/>
                <a:ea typeface="+mj-lt"/>
              </a:rPr>
              <a:t>TIDE Tasks: Preparing for Testing</a:t>
            </a:r>
          </a:p>
        </p:txBody>
      </p:sp>
      <p:sp>
        <p:nvSpPr>
          <p:cNvPr id="5" name="Arrow: Right 4">
            <a:extLst>
              <a:ext uri="{FF2B5EF4-FFF2-40B4-BE49-F238E27FC236}">
                <a16:creationId xmlns:a16="http://schemas.microsoft.com/office/drawing/2014/main" id="{DB265E4B-B1F6-3A68-5E63-787AD79E2AD7}"/>
              </a:ext>
            </a:extLst>
          </p:cNvPr>
          <p:cNvSpPr/>
          <p:nvPr/>
        </p:nvSpPr>
        <p:spPr>
          <a:xfrm>
            <a:off x="151694" y="2756606"/>
            <a:ext cx="1208314" cy="261257"/>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latin typeface="Calibri" panose="020F0502020204030204" pitchFamily="34" charset="0"/>
            </a:endParaRPr>
          </a:p>
        </p:txBody>
      </p:sp>
      <p:sp>
        <p:nvSpPr>
          <p:cNvPr id="7" name="Rectangle 6">
            <a:extLst>
              <a:ext uri="{FF2B5EF4-FFF2-40B4-BE49-F238E27FC236}">
                <a16:creationId xmlns:a16="http://schemas.microsoft.com/office/drawing/2014/main" id="{65F376F9-0843-B568-A5A0-33D0A76E2557}"/>
              </a:ext>
            </a:extLst>
          </p:cNvPr>
          <p:cNvSpPr/>
          <p:nvPr/>
        </p:nvSpPr>
        <p:spPr>
          <a:xfrm>
            <a:off x="760219" y="1363102"/>
            <a:ext cx="3618827" cy="37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alibri" panose="020F0502020204030204" pitchFamily="34" charset="0"/>
            </a:endParaRPr>
          </a:p>
        </p:txBody>
      </p:sp>
    </p:spTree>
    <p:extLst>
      <p:ext uri="{BB962C8B-B14F-4D97-AF65-F5344CB8AC3E}">
        <p14:creationId xmlns:p14="http://schemas.microsoft.com/office/powerpoint/2010/main" val="4070382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DDBA47-9BE9-7813-5C64-DAC9E4FD0D20}"/>
              </a:ext>
            </a:extLst>
          </p:cNvPr>
          <p:cNvSpPr>
            <a:spLocks noGrp="1"/>
          </p:cNvSpPr>
          <p:nvPr>
            <p:ph type="sldNum" sz="quarter" idx="11"/>
          </p:nvPr>
        </p:nvSpPr>
        <p:spPr/>
        <p:txBody>
          <a:bodyPr/>
          <a:lstStyle/>
          <a:p>
            <a:fld id="{58AE716E-68DD-2249-A7FA-8AEF0B14DF81}" type="slidenum">
              <a:rPr lang="en-US" smtClean="0"/>
              <a:pPr/>
              <a:t>19</a:t>
            </a:fld>
            <a:endParaRPr lang="en-US"/>
          </a:p>
        </p:txBody>
      </p:sp>
      <p:sp>
        <p:nvSpPr>
          <p:cNvPr id="4" name="Title 3">
            <a:extLst>
              <a:ext uri="{FF2B5EF4-FFF2-40B4-BE49-F238E27FC236}">
                <a16:creationId xmlns:a16="http://schemas.microsoft.com/office/drawing/2014/main" id="{D2039B88-2F3A-5B62-10DE-C32485691428}"/>
              </a:ext>
            </a:extLst>
          </p:cNvPr>
          <p:cNvSpPr>
            <a:spLocks noGrp="1"/>
          </p:cNvSpPr>
          <p:nvPr>
            <p:ph type="title"/>
          </p:nvPr>
        </p:nvSpPr>
        <p:spPr>
          <a:xfrm>
            <a:off x="426231" y="129097"/>
            <a:ext cx="11369528" cy="518012"/>
          </a:xfrm>
        </p:spPr>
        <p:txBody>
          <a:bodyPr>
            <a:noAutofit/>
          </a:bodyPr>
          <a:lstStyle/>
          <a:p>
            <a:r>
              <a:rPr lang="en-US" sz="4000">
                <a:latin typeface="Calibri"/>
                <a:ea typeface="+mj-lt"/>
              </a:rPr>
              <a:t>TIDE Tasks: Administering Tests</a:t>
            </a:r>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247449C2-573E-D926-B6AC-AD31308CBC2C}"/>
              </a:ext>
            </a:extLst>
          </p:cNvPr>
          <p:cNvPicPr>
            <a:picLocks noChangeAspect="1"/>
          </p:cNvPicPr>
          <p:nvPr/>
        </p:nvPicPr>
        <p:blipFill>
          <a:blip r:embed="rId3"/>
          <a:stretch>
            <a:fillRect/>
          </a:stretch>
        </p:blipFill>
        <p:spPr>
          <a:xfrm>
            <a:off x="762265" y="1363790"/>
            <a:ext cx="10809626" cy="38105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Arrow: Right 9">
            <a:extLst>
              <a:ext uri="{FF2B5EF4-FFF2-40B4-BE49-F238E27FC236}">
                <a16:creationId xmlns:a16="http://schemas.microsoft.com/office/drawing/2014/main" id="{DB0AB4C1-4AF2-23D6-F490-1048EC42295E}"/>
              </a:ext>
            </a:extLst>
          </p:cNvPr>
          <p:cNvSpPr/>
          <p:nvPr/>
        </p:nvSpPr>
        <p:spPr>
          <a:xfrm>
            <a:off x="4165801" y="2756606"/>
            <a:ext cx="1208314" cy="261257"/>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latin typeface="Calibri" panose="020F0502020204030204" pitchFamily="34" charset="0"/>
            </a:endParaRPr>
          </a:p>
        </p:txBody>
      </p:sp>
      <p:sp>
        <p:nvSpPr>
          <p:cNvPr id="12" name="Rectangle 11">
            <a:extLst>
              <a:ext uri="{FF2B5EF4-FFF2-40B4-BE49-F238E27FC236}">
                <a16:creationId xmlns:a16="http://schemas.microsoft.com/office/drawing/2014/main" id="{585E6287-1D9B-5407-4FEF-409812C8A258}"/>
              </a:ext>
            </a:extLst>
          </p:cNvPr>
          <p:cNvSpPr/>
          <p:nvPr/>
        </p:nvSpPr>
        <p:spPr>
          <a:xfrm>
            <a:off x="4420540" y="1444745"/>
            <a:ext cx="3618827" cy="37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alibri" panose="020F0502020204030204" pitchFamily="34" charset="0"/>
            </a:endParaRPr>
          </a:p>
        </p:txBody>
      </p:sp>
    </p:spTree>
    <p:extLst>
      <p:ext uri="{BB962C8B-B14F-4D97-AF65-F5344CB8AC3E}">
        <p14:creationId xmlns:p14="http://schemas.microsoft.com/office/powerpoint/2010/main" val="3960255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607507" y="743496"/>
            <a:ext cx="8717658" cy="4891424"/>
          </a:xfrm>
        </p:spPr>
        <p:txBody>
          <a:bodyPr vert="horz" lIns="0" tIns="0" rIns="0" bIns="0" rtlCol="0" anchor="t">
            <a:noAutofit/>
          </a:bodyPr>
          <a:lstStyle/>
          <a:p>
            <a:pPr eaLnBrk="1" fontAlgn="auto" hangingPunct="1">
              <a:lnSpc>
                <a:spcPct val="100000"/>
              </a:lnSpc>
              <a:spcBef>
                <a:spcPts val="600"/>
              </a:spcBef>
              <a:defRPr/>
            </a:pPr>
            <a:r>
              <a:rPr lang="en-US" sz="1800" b="1" dirty="0">
                <a:solidFill>
                  <a:srgbClr val="53565A"/>
                </a:solidFill>
                <a:latin typeface="Calibri"/>
              </a:rPr>
              <a:t>Preparing for Testing</a:t>
            </a:r>
          </a:p>
          <a:p>
            <a:pPr marL="342900" indent="-342900" eaLnBrk="1" fontAlgn="auto" hangingPunct="1">
              <a:lnSpc>
                <a:spcPct val="100000"/>
              </a:lnSpc>
              <a:spcBef>
                <a:spcPts val="600"/>
              </a:spcBef>
              <a:buFont typeface="Arial" panose="020B0604020202020204" pitchFamily="34" charset="0"/>
              <a:buChar char="•"/>
              <a:defRPr/>
            </a:pPr>
            <a:r>
              <a:rPr lang="en-US" sz="1800" dirty="0">
                <a:solidFill>
                  <a:srgbClr val="53565A"/>
                </a:solidFill>
                <a:latin typeface="Calibri"/>
              </a:rPr>
              <a:t>Activating your new TIDE account and logging in to TIDE</a:t>
            </a:r>
          </a:p>
          <a:p>
            <a:pPr marL="342900" indent="-342900" eaLnBrk="1" fontAlgn="auto" hangingPunct="1">
              <a:lnSpc>
                <a:spcPct val="100000"/>
              </a:lnSpc>
              <a:spcBef>
                <a:spcPts val="600"/>
              </a:spcBef>
              <a:buFont typeface="Arial" panose="020B0604020202020204" pitchFamily="34" charset="0"/>
              <a:buChar char="•"/>
              <a:defRPr/>
            </a:pPr>
            <a:r>
              <a:rPr lang="en-US" sz="1800" dirty="0">
                <a:solidFill>
                  <a:srgbClr val="53565A"/>
                </a:solidFill>
                <a:latin typeface="Calibri"/>
              </a:rPr>
              <a:t>Navigating the TIDE interface</a:t>
            </a:r>
          </a:p>
          <a:p>
            <a:pPr marL="342900" indent="-342900" eaLnBrk="1" fontAlgn="auto" hangingPunct="1">
              <a:lnSpc>
                <a:spcPct val="100000"/>
              </a:lnSpc>
              <a:spcBef>
                <a:spcPts val="600"/>
              </a:spcBef>
              <a:buFont typeface="Arial" panose="020B0604020202020204" pitchFamily="34" charset="0"/>
              <a:buChar char="•"/>
              <a:defRPr/>
            </a:pPr>
            <a:r>
              <a:rPr lang="en-US" sz="1800" dirty="0">
                <a:solidFill>
                  <a:srgbClr val="53565A"/>
                </a:solidFill>
                <a:latin typeface="Calibri"/>
              </a:rPr>
              <a:t>Understanding account permissions</a:t>
            </a:r>
          </a:p>
          <a:p>
            <a:pPr marL="342900" indent="-342900">
              <a:lnSpc>
                <a:spcPct val="100000"/>
              </a:lnSpc>
              <a:spcBef>
                <a:spcPts val="600"/>
              </a:spcBef>
              <a:buFont typeface="Arial" panose="020B0604020202020204" pitchFamily="34" charset="0"/>
              <a:buChar char="•"/>
              <a:defRPr/>
            </a:pPr>
            <a:r>
              <a:rPr lang="en-US" sz="1800" dirty="0">
                <a:solidFill>
                  <a:srgbClr val="53565A"/>
                </a:solidFill>
                <a:latin typeface="Calibri"/>
              </a:rPr>
              <a:t>Managing user accounts </a:t>
            </a:r>
          </a:p>
          <a:p>
            <a:pPr marL="342900" indent="-342900" eaLnBrk="1" fontAlgn="auto" hangingPunct="1">
              <a:lnSpc>
                <a:spcPct val="100000"/>
              </a:lnSpc>
              <a:spcBef>
                <a:spcPts val="600"/>
              </a:spcBef>
              <a:buFont typeface="Arial" panose="020B0604020202020204" pitchFamily="34" charset="0"/>
              <a:buChar char="•"/>
              <a:defRPr/>
            </a:pPr>
            <a:r>
              <a:rPr lang="en-US" sz="1800" dirty="0">
                <a:solidFill>
                  <a:srgbClr val="53565A"/>
                </a:solidFill>
                <a:latin typeface="Calibri"/>
              </a:rPr>
              <a:t>Managing student information, rosters and test settings </a:t>
            </a:r>
          </a:p>
          <a:p>
            <a:pPr eaLnBrk="1" fontAlgn="auto" hangingPunct="1">
              <a:lnSpc>
                <a:spcPct val="100000"/>
              </a:lnSpc>
              <a:spcBef>
                <a:spcPts val="600"/>
              </a:spcBef>
              <a:defRPr/>
            </a:pPr>
            <a:r>
              <a:rPr lang="en-US" sz="1800" b="1" dirty="0">
                <a:solidFill>
                  <a:srgbClr val="53565A"/>
                </a:solidFill>
                <a:latin typeface="Calibri"/>
              </a:rPr>
              <a:t>Administering Tests</a:t>
            </a:r>
          </a:p>
          <a:p>
            <a:pPr marL="342900" indent="-342900">
              <a:lnSpc>
                <a:spcPct val="100000"/>
              </a:lnSpc>
              <a:spcBef>
                <a:spcPts val="600"/>
              </a:spcBef>
              <a:buFont typeface="Arial" panose="020B0604020202020204" pitchFamily="34" charset="0"/>
              <a:buChar char="•"/>
              <a:defRPr/>
            </a:pPr>
            <a:r>
              <a:rPr lang="en-US" sz="1800" dirty="0">
                <a:solidFill>
                  <a:srgbClr val="53565A"/>
                </a:solidFill>
                <a:latin typeface="Calibri"/>
              </a:rPr>
              <a:t>Print Test Tickets and </a:t>
            </a:r>
            <a:r>
              <a:rPr lang="en-US" sz="1800" dirty="0" err="1">
                <a:solidFill>
                  <a:srgbClr val="53565A"/>
                </a:solidFill>
                <a:latin typeface="Calibri"/>
              </a:rPr>
              <a:t>PreID</a:t>
            </a:r>
            <a:r>
              <a:rPr lang="en-US" sz="1800" dirty="0">
                <a:solidFill>
                  <a:srgbClr val="53565A"/>
                </a:solidFill>
                <a:latin typeface="Calibri"/>
              </a:rPr>
              <a:t> Labels</a:t>
            </a:r>
          </a:p>
          <a:p>
            <a:pPr marL="342900" indent="-342900">
              <a:lnSpc>
                <a:spcPct val="100000"/>
              </a:lnSpc>
              <a:spcBef>
                <a:spcPts val="600"/>
              </a:spcBef>
              <a:buFont typeface="Arial" panose="020B0604020202020204" pitchFamily="34" charset="0"/>
              <a:buChar char="•"/>
              <a:defRPr/>
            </a:pPr>
            <a:r>
              <a:rPr lang="en-US" sz="1800" dirty="0">
                <a:solidFill>
                  <a:srgbClr val="53565A"/>
                </a:solidFill>
                <a:latin typeface="Calibri"/>
              </a:rPr>
              <a:t>Managing invalidations and requests</a:t>
            </a:r>
            <a:endParaRPr lang="en-US" sz="1800" dirty="0">
              <a:latin typeface="Calibri"/>
            </a:endParaRPr>
          </a:p>
          <a:p>
            <a:pPr marL="342900" indent="-342900" eaLnBrk="1" fontAlgn="auto" hangingPunct="1">
              <a:lnSpc>
                <a:spcPct val="100000"/>
              </a:lnSpc>
              <a:spcBef>
                <a:spcPts val="600"/>
              </a:spcBef>
              <a:buFont typeface="Arial" panose="020B0604020202020204" pitchFamily="34" charset="0"/>
              <a:buChar char="•"/>
              <a:defRPr/>
            </a:pPr>
            <a:r>
              <a:rPr lang="en-US" sz="1800" dirty="0">
                <a:solidFill>
                  <a:srgbClr val="53565A"/>
                </a:solidFill>
                <a:latin typeface="Calibri"/>
              </a:rPr>
              <a:t>Monitoring test progress</a:t>
            </a:r>
          </a:p>
          <a:p>
            <a:pPr eaLnBrk="1" fontAlgn="auto" hangingPunct="1">
              <a:lnSpc>
                <a:spcPct val="100000"/>
              </a:lnSpc>
              <a:spcBef>
                <a:spcPts val="600"/>
              </a:spcBef>
              <a:defRPr/>
            </a:pPr>
            <a:r>
              <a:rPr lang="en-US" sz="1800" b="1" dirty="0">
                <a:solidFill>
                  <a:srgbClr val="53565A"/>
                </a:solidFill>
                <a:latin typeface="Calibri"/>
              </a:rPr>
              <a:t>After Testing</a:t>
            </a:r>
          </a:p>
          <a:p>
            <a:pPr marL="342900" indent="-342900">
              <a:lnSpc>
                <a:spcPct val="100000"/>
              </a:lnSpc>
              <a:spcBef>
                <a:spcPts val="600"/>
              </a:spcBef>
              <a:buFont typeface="Arial" panose="020B0604020202020204" pitchFamily="34" charset="0"/>
              <a:buChar char="•"/>
              <a:defRPr/>
            </a:pPr>
            <a:r>
              <a:rPr lang="en-US" sz="1800" dirty="0">
                <a:solidFill>
                  <a:srgbClr val="53565A"/>
                </a:solidFill>
                <a:latin typeface="Calibri"/>
              </a:rPr>
              <a:t>Secure Materials Tracking Reports</a:t>
            </a:r>
          </a:p>
          <a:p>
            <a:pPr marL="342900" indent="-342900">
              <a:lnSpc>
                <a:spcPct val="100000"/>
              </a:lnSpc>
              <a:spcBef>
                <a:spcPts val="600"/>
              </a:spcBef>
              <a:buFont typeface="Arial" panose="020B0604020202020204" pitchFamily="34" charset="0"/>
              <a:buChar char="•"/>
              <a:defRPr/>
            </a:pPr>
            <a:r>
              <a:rPr lang="en-US" sz="1800" dirty="0">
                <a:solidFill>
                  <a:srgbClr val="53565A"/>
                </a:solidFill>
                <a:latin typeface="Calibri"/>
              </a:rPr>
              <a:t>Test Completion Rates</a:t>
            </a:r>
          </a:p>
          <a:p>
            <a:pPr>
              <a:lnSpc>
                <a:spcPct val="100000"/>
              </a:lnSpc>
              <a:spcBef>
                <a:spcPts val="600"/>
              </a:spcBef>
              <a:defRPr/>
            </a:pPr>
            <a:endParaRPr lang="en-US" sz="1800" dirty="0">
              <a:solidFill>
                <a:srgbClr val="53565A"/>
              </a:solidFill>
              <a:latin typeface="Calibri"/>
            </a:endParaRPr>
          </a:p>
        </p:txBody>
      </p:sp>
      <p:sp>
        <p:nvSpPr>
          <p:cNvPr id="12289" name="Title 1"/>
          <p:cNvSpPr>
            <a:spLocks noGrp="1"/>
          </p:cNvSpPr>
          <p:nvPr>
            <p:ph type="title"/>
          </p:nvPr>
        </p:nvSpPr>
        <p:spPr>
          <a:xfrm>
            <a:off x="383898" y="136153"/>
            <a:ext cx="11016200" cy="518012"/>
          </a:xfrm>
        </p:spPr>
        <p:txBody>
          <a:bodyPr>
            <a:noAutofit/>
          </a:bodyPr>
          <a:lstStyle/>
          <a:p>
            <a:r>
              <a:rPr lang="en-US" sz="4000">
                <a:latin typeface="Calibri"/>
                <a:ea typeface="ＭＳ Ｐゴシック"/>
              </a:rPr>
              <a:t>Objectives</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541913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DDBA47-9BE9-7813-5C64-DAC9E4FD0D20}"/>
              </a:ext>
            </a:extLst>
          </p:cNvPr>
          <p:cNvSpPr>
            <a:spLocks noGrp="1"/>
          </p:cNvSpPr>
          <p:nvPr>
            <p:ph type="sldNum" sz="quarter" idx="11"/>
          </p:nvPr>
        </p:nvSpPr>
        <p:spPr/>
        <p:txBody>
          <a:bodyPr/>
          <a:lstStyle/>
          <a:p>
            <a:fld id="{58AE716E-68DD-2249-A7FA-8AEF0B14DF81}" type="slidenum">
              <a:rPr lang="en-US" smtClean="0"/>
              <a:pPr/>
              <a:t>20</a:t>
            </a:fld>
            <a:endParaRPr lang="en-US"/>
          </a:p>
        </p:txBody>
      </p:sp>
      <p:sp>
        <p:nvSpPr>
          <p:cNvPr id="4" name="Title 3">
            <a:extLst>
              <a:ext uri="{FF2B5EF4-FFF2-40B4-BE49-F238E27FC236}">
                <a16:creationId xmlns:a16="http://schemas.microsoft.com/office/drawing/2014/main" id="{D2039B88-2F3A-5B62-10DE-C32485691428}"/>
              </a:ext>
            </a:extLst>
          </p:cNvPr>
          <p:cNvSpPr>
            <a:spLocks noGrp="1"/>
          </p:cNvSpPr>
          <p:nvPr>
            <p:ph type="title"/>
          </p:nvPr>
        </p:nvSpPr>
        <p:spPr>
          <a:xfrm>
            <a:off x="413531" y="129097"/>
            <a:ext cx="11369528" cy="518012"/>
          </a:xfrm>
        </p:spPr>
        <p:txBody>
          <a:bodyPr>
            <a:noAutofit/>
          </a:bodyPr>
          <a:lstStyle/>
          <a:p>
            <a:r>
              <a:rPr lang="en-US" sz="4000">
                <a:latin typeface="Calibri"/>
                <a:ea typeface="+mj-lt"/>
              </a:rPr>
              <a:t>TIDE Tasks: After Testing</a:t>
            </a:r>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D10FFB1D-026C-74F2-60A4-736F650EBCB2}"/>
              </a:ext>
            </a:extLst>
          </p:cNvPr>
          <p:cNvPicPr>
            <a:picLocks noChangeAspect="1"/>
          </p:cNvPicPr>
          <p:nvPr/>
        </p:nvPicPr>
        <p:blipFill>
          <a:blip r:embed="rId3"/>
          <a:stretch>
            <a:fillRect/>
          </a:stretch>
        </p:blipFill>
        <p:spPr>
          <a:xfrm>
            <a:off x="762265" y="1363790"/>
            <a:ext cx="10809626" cy="38105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Arrow: Right 9">
            <a:extLst>
              <a:ext uri="{FF2B5EF4-FFF2-40B4-BE49-F238E27FC236}">
                <a16:creationId xmlns:a16="http://schemas.microsoft.com/office/drawing/2014/main" id="{66E35EFE-EB97-540B-BE79-AA7F90854AE7}"/>
              </a:ext>
            </a:extLst>
          </p:cNvPr>
          <p:cNvSpPr/>
          <p:nvPr/>
        </p:nvSpPr>
        <p:spPr>
          <a:xfrm>
            <a:off x="7812515" y="2797427"/>
            <a:ext cx="1208314" cy="261257"/>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latin typeface="Calibri" panose="020F0502020204030204" pitchFamily="34" charset="0"/>
            </a:endParaRPr>
          </a:p>
        </p:txBody>
      </p:sp>
      <p:sp>
        <p:nvSpPr>
          <p:cNvPr id="12" name="Rectangle 11">
            <a:extLst>
              <a:ext uri="{FF2B5EF4-FFF2-40B4-BE49-F238E27FC236}">
                <a16:creationId xmlns:a16="http://schemas.microsoft.com/office/drawing/2014/main" id="{78B0B474-2406-CA1B-2EAB-69CC6C05394C}"/>
              </a:ext>
            </a:extLst>
          </p:cNvPr>
          <p:cNvSpPr/>
          <p:nvPr/>
        </p:nvSpPr>
        <p:spPr>
          <a:xfrm>
            <a:off x="8053647" y="1363102"/>
            <a:ext cx="3509970" cy="38010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alibri" panose="020F0502020204030204" pitchFamily="34" charset="0"/>
            </a:endParaRPr>
          </a:p>
        </p:txBody>
      </p:sp>
    </p:spTree>
    <p:extLst>
      <p:ext uri="{BB962C8B-B14F-4D97-AF65-F5344CB8AC3E}">
        <p14:creationId xmlns:p14="http://schemas.microsoft.com/office/powerpoint/2010/main" val="3301150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Things All TIDE Users Must Know How To Do</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sp>
        <p:nvSpPr>
          <p:cNvPr id="3" name="Content Placeholder 2">
            <a:extLst>
              <a:ext uri="{FF2B5EF4-FFF2-40B4-BE49-F238E27FC236}">
                <a16:creationId xmlns:a16="http://schemas.microsoft.com/office/drawing/2014/main" id="{2182AEF0-18C8-4E1F-9191-2D43D2D48FA9}"/>
              </a:ext>
            </a:extLst>
          </p:cNvPr>
          <p:cNvSpPr>
            <a:spLocks noGrp="1"/>
          </p:cNvSpPr>
          <p:nvPr>
            <p:ph idx="1"/>
          </p:nvPr>
        </p:nvSpPr>
        <p:spPr>
          <a:xfrm>
            <a:off x="5352143" y="1262742"/>
            <a:ext cx="6090288" cy="4452257"/>
          </a:xfrm>
        </p:spPr>
        <p:txBody>
          <a:bodyPr>
            <a:normAutofit/>
          </a:bodyPr>
          <a:lstStyle/>
          <a:p>
            <a:pPr marL="514350" indent="-514350">
              <a:lnSpc>
                <a:spcPct val="150000"/>
              </a:lnSpc>
              <a:buFont typeface="+mj-lt"/>
              <a:buAutoNum type="arabicParenR"/>
            </a:pPr>
            <a:r>
              <a:rPr lang="en-US" sz="2800" dirty="0">
                <a:solidFill>
                  <a:schemeClr val="tx1"/>
                </a:solidFill>
              </a:rPr>
              <a:t>How to add records one at a time</a:t>
            </a:r>
          </a:p>
          <a:p>
            <a:pPr marL="514350" indent="-514350">
              <a:lnSpc>
                <a:spcPct val="150000"/>
              </a:lnSpc>
              <a:buFont typeface="+mj-lt"/>
              <a:buAutoNum type="arabicParenR"/>
            </a:pPr>
            <a:r>
              <a:rPr lang="en-US" sz="2800" dirty="0">
                <a:solidFill>
                  <a:schemeClr val="tx1"/>
                </a:solidFill>
              </a:rPr>
              <a:t>How to modify records one at a time</a:t>
            </a:r>
          </a:p>
        </p:txBody>
      </p:sp>
      <p:sp>
        <p:nvSpPr>
          <p:cNvPr id="2" name="Rectangle: Rounded Corners 1">
            <a:extLst>
              <a:ext uri="{FF2B5EF4-FFF2-40B4-BE49-F238E27FC236}">
                <a16:creationId xmlns:a16="http://schemas.microsoft.com/office/drawing/2014/main" id="{DC2E96AE-6851-488C-AF57-DF65ECC9DAD3}"/>
              </a:ext>
            </a:extLst>
          </p:cNvPr>
          <p:cNvSpPr/>
          <p:nvPr/>
        </p:nvSpPr>
        <p:spPr>
          <a:xfrm>
            <a:off x="5018314" y="924374"/>
            <a:ext cx="6654058" cy="5009251"/>
          </a:xfrm>
          <a:prstGeom prst="round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6" name="Picture 6" descr="Graphical user interface&#10;&#10;Description automatically generated">
            <a:extLst>
              <a:ext uri="{FF2B5EF4-FFF2-40B4-BE49-F238E27FC236}">
                <a16:creationId xmlns:a16="http://schemas.microsoft.com/office/drawing/2014/main" id="{346686CF-610E-6335-7C67-AF82EF07E958}"/>
              </a:ext>
            </a:extLst>
          </p:cNvPr>
          <p:cNvPicPr>
            <a:picLocks noChangeAspect="1"/>
          </p:cNvPicPr>
          <p:nvPr/>
        </p:nvPicPr>
        <p:blipFill>
          <a:blip r:embed="rId3"/>
          <a:stretch>
            <a:fillRect/>
          </a:stretch>
        </p:blipFill>
        <p:spPr>
          <a:xfrm>
            <a:off x="631723" y="971632"/>
            <a:ext cx="3628103" cy="49638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16330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Graphical user interface&#10;&#10;Description automatically generated">
            <a:extLst>
              <a:ext uri="{FF2B5EF4-FFF2-40B4-BE49-F238E27FC236}">
                <a16:creationId xmlns:a16="http://schemas.microsoft.com/office/drawing/2014/main" id="{C6FD6C5A-F0EF-F44C-5938-F31292380192}"/>
              </a:ext>
            </a:extLst>
          </p:cNvPr>
          <p:cNvPicPr>
            <a:picLocks noChangeAspect="1"/>
          </p:cNvPicPr>
          <p:nvPr/>
        </p:nvPicPr>
        <p:blipFill>
          <a:blip r:embed="rId3"/>
          <a:stretch>
            <a:fillRect/>
          </a:stretch>
        </p:blipFill>
        <p:spPr>
          <a:xfrm>
            <a:off x="8353228" y="850232"/>
            <a:ext cx="3215832" cy="5067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7" descr="Graphical user interface, diagram&#10;&#10;Description automatically generated">
            <a:extLst>
              <a:ext uri="{FF2B5EF4-FFF2-40B4-BE49-F238E27FC236}">
                <a16:creationId xmlns:a16="http://schemas.microsoft.com/office/drawing/2014/main" id="{6C850EDC-6C09-2C34-0AF9-5EAEB533DBA2}"/>
              </a:ext>
            </a:extLst>
          </p:cNvPr>
          <p:cNvPicPr>
            <a:picLocks noChangeAspect="1"/>
          </p:cNvPicPr>
          <p:nvPr/>
        </p:nvPicPr>
        <p:blipFill>
          <a:blip r:embed="rId4"/>
          <a:stretch>
            <a:fillRect/>
          </a:stretch>
        </p:blipFill>
        <p:spPr>
          <a:xfrm>
            <a:off x="4333898" y="850232"/>
            <a:ext cx="3464044" cy="50672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4" descr="Graphical user interface&#10;&#10;Description automatically generated">
            <a:extLst>
              <a:ext uri="{FF2B5EF4-FFF2-40B4-BE49-F238E27FC236}">
                <a16:creationId xmlns:a16="http://schemas.microsoft.com/office/drawing/2014/main" id="{4A11F145-6A2E-46A5-DE19-87ACF50A016B}"/>
              </a:ext>
            </a:extLst>
          </p:cNvPr>
          <p:cNvPicPr>
            <a:picLocks noChangeAspect="1"/>
          </p:cNvPicPr>
          <p:nvPr/>
        </p:nvPicPr>
        <p:blipFill>
          <a:blip r:embed="rId5"/>
          <a:stretch>
            <a:fillRect/>
          </a:stretch>
        </p:blipFill>
        <p:spPr>
          <a:xfrm>
            <a:off x="446990" y="854529"/>
            <a:ext cx="3297020" cy="5058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289" name="Title 1"/>
          <p:cNvSpPr>
            <a:spLocks noGrp="1"/>
          </p:cNvSpPr>
          <p:nvPr>
            <p:ph type="title"/>
          </p:nvPr>
        </p:nvSpPr>
        <p:spPr>
          <a:xfrm>
            <a:off x="413531" y="141797"/>
            <a:ext cx="11016200" cy="518012"/>
          </a:xfrm>
        </p:spPr>
        <p:txBody>
          <a:bodyPr>
            <a:noAutofit/>
          </a:bodyPr>
          <a:lstStyle/>
          <a:p>
            <a:r>
              <a:rPr lang="en-US" sz="4000">
                <a:latin typeface="Calibri"/>
                <a:ea typeface="ＭＳ Ｐゴシック"/>
              </a:rPr>
              <a:t>Add Records One at a Time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sp>
        <p:nvSpPr>
          <p:cNvPr id="33" name="Rectangle 32">
            <a:extLst>
              <a:ext uri="{FF2B5EF4-FFF2-40B4-BE49-F238E27FC236}">
                <a16:creationId xmlns:a16="http://schemas.microsoft.com/office/drawing/2014/main" id="{4A922B9E-4953-4DD5-BAA5-3909EF278D53}"/>
              </a:ext>
            </a:extLst>
          </p:cNvPr>
          <p:cNvSpPr/>
          <p:nvPr/>
        </p:nvSpPr>
        <p:spPr>
          <a:xfrm>
            <a:off x="8664283" y="4111719"/>
            <a:ext cx="2510431" cy="2203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41" name="Rectangle 40">
            <a:extLst>
              <a:ext uri="{FF2B5EF4-FFF2-40B4-BE49-F238E27FC236}">
                <a16:creationId xmlns:a16="http://schemas.microsoft.com/office/drawing/2014/main" id="{2A71DBD3-3616-4F7A-9F17-3EFA1FF5FCE2}"/>
              </a:ext>
            </a:extLst>
          </p:cNvPr>
          <p:cNvSpPr/>
          <p:nvPr/>
        </p:nvSpPr>
        <p:spPr>
          <a:xfrm>
            <a:off x="4701638" y="3376031"/>
            <a:ext cx="2636438" cy="2096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30" name="Rectangle 29">
            <a:extLst>
              <a:ext uri="{FF2B5EF4-FFF2-40B4-BE49-F238E27FC236}">
                <a16:creationId xmlns:a16="http://schemas.microsoft.com/office/drawing/2014/main" id="{9FBAF843-5CC2-4825-85F4-5FB5F66C3FA0}"/>
              </a:ext>
            </a:extLst>
          </p:cNvPr>
          <p:cNvSpPr/>
          <p:nvPr/>
        </p:nvSpPr>
        <p:spPr>
          <a:xfrm>
            <a:off x="794882" y="2905358"/>
            <a:ext cx="2565151" cy="2559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2386054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00831" y="129097"/>
            <a:ext cx="11016200" cy="518012"/>
          </a:xfrm>
        </p:spPr>
        <p:txBody>
          <a:bodyPr>
            <a:noAutofit/>
          </a:bodyPr>
          <a:lstStyle/>
          <a:p>
            <a:r>
              <a:rPr lang="en-US" sz="4000">
                <a:latin typeface="Calibri"/>
                <a:ea typeface="ＭＳ Ｐゴシック"/>
              </a:rPr>
              <a:t>Add Users One at a Time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pic>
        <p:nvPicPr>
          <p:cNvPr id="22" name="Picture 21">
            <a:extLst>
              <a:ext uri="{FF2B5EF4-FFF2-40B4-BE49-F238E27FC236}">
                <a16:creationId xmlns:a16="http://schemas.microsoft.com/office/drawing/2014/main" id="{3F75745F-BC64-43C4-AEBA-9FD22C3D588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699783" y="1516610"/>
            <a:ext cx="8336101" cy="152446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6" name="Rectangle 35">
            <a:extLst>
              <a:ext uri="{FF2B5EF4-FFF2-40B4-BE49-F238E27FC236}">
                <a16:creationId xmlns:a16="http://schemas.microsoft.com/office/drawing/2014/main" id="{4BAF8AF3-EE6B-43A5-AA94-D1B5DDFADBBA}"/>
              </a:ext>
            </a:extLst>
          </p:cNvPr>
          <p:cNvSpPr/>
          <p:nvPr/>
        </p:nvSpPr>
        <p:spPr>
          <a:xfrm>
            <a:off x="6481859" y="2505140"/>
            <a:ext cx="2771947" cy="3142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 name="TextBox 1">
            <a:extLst>
              <a:ext uri="{FF2B5EF4-FFF2-40B4-BE49-F238E27FC236}">
                <a16:creationId xmlns:a16="http://schemas.microsoft.com/office/drawing/2014/main" id="{6A601F2F-2497-4EF8-954E-758BFB46F3ED}"/>
              </a:ext>
            </a:extLst>
          </p:cNvPr>
          <p:cNvSpPr txBox="1"/>
          <p:nvPr/>
        </p:nvSpPr>
        <p:spPr>
          <a:xfrm>
            <a:off x="3699783" y="3041076"/>
            <a:ext cx="7721599" cy="3447098"/>
          </a:xfrm>
          <a:prstGeom prst="rect">
            <a:avLst/>
          </a:prstGeom>
          <a:noFill/>
        </p:spPr>
        <p:txBody>
          <a:bodyPr wrap="square" lIns="91440" tIns="45720" rIns="91440" bIns="45720" rtlCol="0" anchor="t">
            <a:spAutoFit/>
          </a:bodyPr>
          <a:lstStyle/>
          <a:p>
            <a:r>
              <a:rPr lang="en-US" sz="2000" dirty="0">
                <a:latin typeface="Calibri"/>
                <a:cs typeface="Calibri"/>
              </a:rPr>
              <a:t>Reminder: SACs can add other SACs and TAs</a:t>
            </a:r>
          </a:p>
          <a:p>
            <a:pPr>
              <a:spcBef>
                <a:spcPts val="1200"/>
              </a:spcBef>
            </a:pPr>
            <a:r>
              <a:rPr lang="en-US" altLang="en-US" sz="2000" dirty="0">
                <a:solidFill>
                  <a:schemeClr val="tx2"/>
                </a:solidFill>
                <a:latin typeface="Calibri" panose="020F0502020204030204" pitchFamily="34" charset="0"/>
                <a:cs typeface="Calibri" panose="020F0502020204030204" pitchFamily="34" charset="0"/>
              </a:rPr>
              <a:t>When adding users one at a time:</a:t>
            </a:r>
          </a:p>
          <a:p>
            <a:pPr marL="457200" indent="-457200">
              <a:spcBef>
                <a:spcPts val="1200"/>
              </a:spcBef>
              <a:buFont typeface="Wingdings" panose="05000000000000000000" pitchFamily="2" charset="2"/>
              <a:buChar char="§"/>
            </a:pPr>
            <a:r>
              <a:rPr lang="en-US" altLang="en-US" sz="2000" dirty="0">
                <a:solidFill>
                  <a:schemeClr val="tx2"/>
                </a:solidFill>
                <a:latin typeface="Calibri" panose="020F0502020204030204" pitchFamily="34" charset="0"/>
                <a:cs typeface="Calibri" panose="020F0502020204030204" pitchFamily="34" charset="0"/>
              </a:rPr>
              <a:t>Enter the email address for the user you want to add. </a:t>
            </a:r>
          </a:p>
          <a:p>
            <a:pPr marL="457200" indent="-457200">
              <a:spcBef>
                <a:spcPts val="1200"/>
              </a:spcBef>
              <a:buFont typeface="Wingdings" panose="05000000000000000000" pitchFamily="2" charset="2"/>
              <a:buChar char="§"/>
            </a:pPr>
            <a:r>
              <a:rPr lang="en-US" altLang="en-US" sz="2000" dirty="0">
                <a:solidFill>
                  <a:schemeClr val="tx2"/>
                </a:solidFill>
                <a:latin typeface="Calibri" panose="020F0502020204030204" pitchFamily="34" charset="0"/>
                <a:cs typeface="Calibri" panose="020F0502020204030204" pitchFamily="34" charset="0"/>
              </a:rPr>
              <a:t>Click + Add user or add roles to user with this email. </a:t>
            </a:r>
          </a:p>
          <a:p>
            <a:pPr marL="457200" indent="-457200">
              <a:spcBef>
                <a:spcPts val="1200"/>
              </a:spcBef>
              <a:buFont typeface="Wingdings" panose="05000000000000000000" pitchFamily="2" charset="2"/>
              <a:buChar char="§"/>
            </a:pPr>
            <a:r>
              <a:rPr lang="en-US" altLang="en-US" sz="2000" dirty="0">
                <a:solidFill>
                  <a:schemeClr val="tx2"/>
                </a:solidFill>
                <a:latin typeface="Calibri" panose="020F0502020204030204" pitchFamily="34" charset="0"/>
                <a:cs typeface="Calibri" panose="020F0502020204030204" pitchFamily="34" charset="0"/>
              </a:rPr>
              <a:t>If the email exists, then options will be available to add multiple roles for the user. </a:t>
            </a:r>
          </a:p>
          <a:p>
            <a:pPr>
              <a:spcBef>
                <a:spcPts val="1200"/>
              </a:spcBef>
            </a:pPr>
            <a:r>
              <a:rPr lang="en-US" altLang="en-US" sz="2000" dirty="0">
                <a:solidFill>
                  <a:schemeClr val="tx2"/>
                </a:solidFill>
                <a:latin typeface="Calibri" panose="020F0502020204030204" pitchFamily="34" charset="0"/>
                <a:cs typeface="Calibri" panose="020F0502020204030204" pitchFamily="34" charset="0"/>
              </a:rPr>
              <a:t>The new user’s email address will serve as his or her username.</a:t>
            </a:r>
          </a:p>
          <a:p>
            <a:endParaRPr lang="en-US" sz="2800" dirty="0">
              <a:latin typeface="Calibri"/>
              <a:cs typeface="Calibri"/>
            </a:endParaRPr>
          </a:p>
        </p:txBody>
      </p:sp>
      <p:pic>
        <p:nvPicPr>
          <p:cNvPr id="6" name="Picture 4" descr="Graphical user interface&#10;&#10;Description automatically generated">
            <a:extLst>
              <a:ext uri="{FF2B5EF4-FFF2-40B4-BE49-F238E27FC236}">
                <a16:creationId xmlns:a16="http://schemas.microsoft.com/office/drawing/2014/main" id="{54483D7C-CC6B-DAE0-B6E0-9C2B577B9080}"/>
              </a:ext>
            </a:extLst>
          </p:cNvPr>
          <p:cNvPicPr>
            <a:picLocks noChangeAspect="1"/>
          </p:cNvPicPr>
          <p:nvPr/>
        </p:nvPicPr>
        <p:blipFill>
          <a:blip r:embed="rId4"/>
          <a:stretch>
            <a:fillRect/>
          </a:stretch>
        </p:blipFill>
        <p:spPr>
          <a:xfrm>
            <a:off x="256490" y="864555"/>
            <a:ext cx="3297020" cy="5058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C11922FD-A5F6-D281-12B8-E002839DF00C}"/>
              </a:ext>
            </a:extLst>
          </p:cNvPr>
          <p:cNvSpPr/>
          <p:nvPr/>
        </p:nvSpPr>
        <p:spPr>
          <a:xfrm>
            <a:off x="604382" y="2915384"/>
            <a:ext cx="2565151" cy="2559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3011127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13531" y="141797"/>
            <a:ext cx="11016200" cy="518012"/>
          </a:xfrm>
        </p:spPr>
        <p:txBody>
          <a:bodyPr>
            <a:noAutofit/>
          </a:bodyPr>
          <a:lstStyle/>
          <a:p>
            <a:r>
              <a:rPr lang="en-US" sz="4000">
                <a:latin typeface="Calibri"/>
                <a:ea typeface="ＭＳ Ｐゴシック"/>
              </a:rPr>
              <a:t>Add Students One at a Time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pic>
        <p:nvPicPr>
          <p:cNvPr id="6" name="Picture 5">
            <a:extLst>
              <a:ext uri="{FF2B5EF4-FFF2-40B4-BE49-F238E27FC236}">
                <a16:creationId xmlns:a16="http://schemas.microsoft.com/office/drawing/2014/main" id="{78EAED30-032D-4F66-B725-DD9D265921AC}"/>
              </a:ext>
            </a:extLst>
          </p:cNvPr>
          <p:cNvPicPr>
            <a:picLocks noChangeAspect="1"/>
          </p:cNvPicPr>
          <p:nvPr/>
        </p:nvPicPr>
        <p:blipFill>
          <a:blip r:embed="rId3"/>
          <a:stretch>
            <a:fillRect/>
          </a:stretch>
        </p:blipFill>
        <p:spPr>
          <a:xfrm>
            <a:off x="3865835" y="1494162"/>
            <a:ext cx="8150089" cy="3867533"/>
          </a:xfrm>
          <a:prstGeom prst="rect">
            <a:avLst/>
          </a:prstGeom>
          <a:ln>
            <a:solidFill>
              <a:schemeClr val="bg1">
                <a:lumMod val="75000"/>
              </a:schemeClr>
            </a:solidFill>
          </a:ln>
        </p:spPr>
      </p:pic>
      <p:pic>
        <p:nvPicPr>
          <p:cNvPr id="5" name="Picture 7" descr="Graphical user interface, diagram&#10;&#10;Description automatically generated">
            <a:extLst>
              <a:ext uri="{FF2B5EF4-FFF2-40B4-BE49-F238E27FC236}">
                <a16:creationId xmlns:a16="http://schemas.microsoft.com/office/drawing/2014/main" id="{0F54CF8A-A59C-7C00-FC81-B7B334DA4A2C}"/>
              </a:ext>
            </a:extLst>
          </p:cNvPr>
          <p:cNvPicPr>
            <a:picLocks noChangeAspect="1"/>
          </p:cNvPicPr>
          <p:nvPr/>
        </p:nvPicPr>
        <p:blipFill>
          <a:blip r:embed="rId4"/>
          <a:stretch>
            <a:fillRect/>
          </a:stretch>
        </p:blipFill>
        <p:spPr>
          <a:xfrm>
            <a:off x="223108" y="950495"/>
            <a:ext cx="3464044" cy="50672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E9FEE026-6F2B-E14B-65BA-DE6B91330A4F}"/>
              </a:ext>
            </a:extLst>
          </p:cNvPr>
          <p:cNvSpPr/>
          <p:nvPr/>
        </p:nvSpPr>
        <p:spPr>
          <a:xfrm>
            <a:off x="590848" y="3476294"/>
            <a:ext cx="2636438" cy="2096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1424938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011528-C006-4CFB-BEF2-D2F2B725754C}"/>
              </a:ext>
            </a:extLst>
          </p:cNvPr>
          <p:cNvSpPr>
            <a:spLocks noGrp="1"/>
          </p:cNvSpPr>
          <p:nvPr>
            <p:ph type="body" sz="quarter" idx="10"/>
          </p:nvPr>
        </p:nvSpPr>
        <p:spPr>
          <a:xfrm>
            <a:off x="209773" y="832912"/>
            <a:ext cx="11338560" cy="5192175"/>
          </a:xfrm>
        </p:spPr>
        <p:txBody>
          <a:bodyPr>
            <a:normAutofit/>
          </a:bodyPr>
          <a:lstStyle/>
          <a:p>
            <a:pPr>
              <a:spcBef>
                <a:spcPts val="1200"/>
              </a:spcBef>
              <a:buFont typeface="Wingdings" panose="05000000000000000000" pitchFamily="2" charset="2"/>
              <a:buChar char="§"/>
            </a:pPr>
            <a:r>
              <a:rPr lang="en-US" sz="2600" dirty="0" err="1">
                <a:solidFill>
                  <a:schemeClr val="tx2"/>
                </a:solidFill>
                <a:latin typeface="Calibri"/>
              </a:rPr>
              <a:t>PreID</a:t>
            </a:r>
            <a:r>
              <a:rPr lang="en-US" sz="2600" dirty="0">
                <a:solidFill>
                  <a:schemeClr val="tx2"/>
                </a:solidFill>
                <a:latin typeface="Calibri"/>
              </a:rPr>
              <a:t> rosters will no longer be generated in TIDE.</a:t>
            </a:r>
            <a:endParaRPr lang="en-US" sz="2600" dirty="0">
              <a:solidFill>
                <a:schemeClr val="tx2"/>
              </a:solidFill>
              <a:latin typeface="Calibri" panose="020F0502020204030204" pitchFamily="34" charset="0"/>
              <a:cs typeface="Calibri" panose="020F0502020204030204" pitchFamily="34" charset="0"/>
            </a:endParaRPr>
          </a:p>
          <a:p>
            <a:pPr>
              <a:spcBef>
                <a:spcPts val="1200"/>
              </a:spcBef>
              <a:buFont typeface="Wingdings" panose="05000000000000000000" pitchFamily="2" charset="2"/>
              <a:buChar char="§"/>
            </a:pPr>
            <a:r>
              <a:rPr lang="en-US" sz="2600" dirty="0">
                <a:solidFill>
                  <a:schemeClr val="tx2"/>
                </a:solidFill>
                <a:latin typeface="Calibri"/>
              </a:rPr>
              <a:t>User-Defined rosters will need to be created in TIDE for teachers to view their student results in the FAST Reporting system.</a:t>
            </a:r>
          </a:p>
          <a:p>
            <a:pPr>
              <a:spcBef>
                <a:spcPts val="1200"/>
              </a:spcBef>
              <a:buFont typeface="Wingdings" panose="05000000000000000000" pitchFamily="2" charset="2"/>
              <a:buChar char="§"/>
            </a:pPr>
            <a:r>
              <a:rPr lang="en-US" sz="2600" dirty="0">
                <a:solidFill>
                  <a:schemeClr val="tx2"/>
                </a:solidFill>
                <a:latin typeface="Calibri"/>
              </a:rPr>
              <a:t>Teachers or other staff who will need access to a roster of students but will not be administering assessments should be added to TIDE with the TA role.</a:t>
            </a:r>
          </a:p>
          <a:p>
            <a:pPr>
              <a:spcBef>
                <a:spcPts val="1200"/>
              </a:spcBef>
              <a:buFont typeface="Wingdings" panose="05000000000000000000" pitchFamily="2" charset="2"/>
              <a:buChar char="§"/>
            </a:pPr>
            <a:r>
              <a:rPr lang="en-US" sz="2600" dirty="0">
                <a:solidFill>
                  <a:schemeClr val="tx2"/>
                </a:solidFill>
                <a:latin typeface="Calibri"/>
              </a:rPr>
              <a:t>Users with the following roles will appear in the </a:t>
            </a:r>
            <a:r>
              <a:rPr lang="en-US" sz="2600" b="1" dirty="0">
                <a:solidFill>
                  <a:schemeClr val="tx2"/>
                </a:solidFill>
                <a:latin typeface="Calibri"/>
              </a:rPr>
              <a:t>Teacher Name </a:t>
            </a:r>
            <a:r>
              <a:rPr lang="en-US" sz="2600" dirty="0">
                <a:solidFill>
                  <a:schemeClr val="tx2"/>
                </a:solidFill>
                <a:latin typeface="Calibri"/>
              </a:rPr>
              <a:t>drop-down field when adding or viewing/editing rosters: SAC, SA, TA, and AVA.</a:t>
            </a:r>
          </a:p>
          <a:p>
            <a:pPr>
              <a:spcBef>
                <a:spcPts val="1200"/>
              </a:spcBef>
              <a:buFont typeface="Wingdings" panose="05000000000000000000" pitchFamily="2" charset="2"/>
              <a:buChar char="§"/>
            </a:pPr>
            <a:endParaRPr lang="en-US" sz="2600" dirty="0">
              <a:solidFill>
                <a:schemeClr val="tx2"/>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713C2C0-A600-4AEE-BC90-8E0FBB786C5C}"/>
              </a:ext>
            </a:extLst>
          </p:cNvPr>
          <p:cNvSpPr>
            <a:spLocks noGrp="1"/>
          </p:cNvSpPr>
          <p:nvPr>
            <p:ph type="sldNum" sz="quarter" idx="11"/>
          </p:nvPr>
        </p:nvSpPr>
        <p:spPr/>
        <p:txBody>
          <a:bodyPr/>
          <a:lstStyle/>
          <a:p>
            <a:fld id="{58AE716E-68DD-2249-A7FA-8AEF0B14DF81}" type="slidenum">
              <a:rPr lang="en-US" smtClean="0"/>
              <a:pPr/>
              <a:t>25</a:t>
            </a:fld>
            <a:endParaRPr lang="en-US"/>
          </a:p>
        </p:txBody>
      </p:sp>
      <p:sp>
        <p:nvSpPr>
          <p:cNvPr id="4" name="Title 3">
            <a:extLst>
              <a:ext uri="{FF2B5EF4-FFF2-40B4-BE49-F238E27FC236}">
                <a16:creationId xmlns:a16="http://schemas.microsoft.com/office/drawing/2014/main" id="{3AF76E60-953A-4A8A-91F2-3ED05F69A289}"/>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Rosters</a:t>
            </a:r>
            <a:r>
              <a:rPr lang="en-US" dirty="0"/>
              <a:t> </a:t>
            </a:r>
          </a:p>
        </p:txBody>
      </p:sp>
      <p:graphicFrame>
        <p:nvGraphicFramePr>
          <p:cNvPr id="5" name="Table 5">
            <a:extLst>
              <a:ext uri="{FF2B5EF4-FFF2-40B4-BE49-F238E27FC236}">
                <a16:creationId xmlns:a16="http://schemas.microsoft.com/office/drawing/2014/main" id="{8B10EA5C-E003-557C-CB06-ABE30071623F}"/>
              </a:ext>
            </a:extLst>
          </p:cNvPr>
          <p:cNvGraphicFramePr>
            <a:graphicFrameLocks noGrp="1"/>
          </p:cNvGraphicFramePr>
          <p:nvPr>
            <p:extLst/>
          </p:nvPr>
        </p:nvGraphicFramePr>
        <p:xfrm>
          <a:off x="135698" y="5083479"/>
          <a:ext cx="11930892" cy="1097280"/>
        </p:xfrm>
        <a:graphic>
          <a:graphicData uri="http://schemas.openxmlformats.org/drawingml/2006/table">
            <a:tbl>
              <a:tblPr firstRow="1" bandRow="1">
                <a:tableStyleId>{470918CE-3593-4766-BCB9-121BF4E22A45}</a:tableStyleId>
              </a:tblPr>
              <a:tblGrid>
                <a:gridCol w="2982723">
                  <a:extLst>
                    <a:ext uri="{9D8B030D-6E8A-4147-A177-3AD203B41FA5}">
                      <a16:colId xmlns:a16="http://schemas.microsoft.com/office/drawing/2014/main" val="55294851"/>
                    </a:ext>
                  </a:extLst>
                </a:gridCol>
                <a:gridCol w="2982723">
                  <a:extLst>
                    <a:ext uri="{9D8B030D-6E8A-4147-A177-3AD203B41FA5}">
                      <a16:colId xmlns:a16="http://schemas.microsoft.com/office/drawing/2014/main" val="3206939117"/>
                    </a:ext>
                  </a:extLst>
                </a:gridCol>
                <a:gridCol w="2982723">
                  <a:extLst>
                    <a:ext uri="{9D8B030D-6E8A-4147-A177-3AD203B41FA5}">
                      <a16:colId xmlns:a16="http://schemas.microsoft.com/office/drawing/2014/main" val="662410163"/>
                    </a:ext>
                  </a:extLst>
                </a:gridCol>
                <a:gridCol w="2982723">
                  <a:extLst>
                    <a:ext uri="{9D8B030D-6E8A-4147-A177-3AD203B41FA5}">
                      <a16:colId xmlns:a16="http://schemas.microsoft.com/office/drawing/2014/main" val="1768437501"/>
                    </a:ext>
                  </a:extLst>
                </a:gridCol>
              </a:tblGrid>
              <a:tr h="339246">
                <a:tc>
                  <a:txBody>
                    <a:bodyPr/>
                    <a:lstStyle/>
                    <a:p>
                      <a:pPr algn="ctr"/>
                      <a:r>
                        <a:rPr lang="en-US" sz="2000">
                          <a:latin typeface="Calibri"/>
                        </a:rPr>
                        <a:t>Role</a:t>
                      </a:r>
                    </a:p>
                  </a:txBody>
                  <a:tcPr anchor="ctr"/>
                </a:tc>
                <a:tc>
                  <a:txBody>
                    <a:bodyPr/>
                    <a:lstStyle/>
                    <a:p>
                      <a:pPr algn="ctr"/>
                      <a:r>
                        <a:rPr lang="en-US" sz="2000">
                          <a:latin typeface="Calibri"/>
                        </a:rPr>
                        <a:t>DAC/DA</a:t>
                      </a:r>
                    </a:p>
                  </a:txBody>
                  <a:tcPr anchor="ctr"/>
                </a:tc>
                <a:tc>
                  <a:txBody>
                    <a:bodyPr/>
                    <a:lstStyle/>
                    <a:p>
                      <a:pPr algn="ctr"/>
                      <a:r>
                        <a:rPr lang="en-US" sz="2000">
                          <a:latin typeface="Calibri"/>
                        </a:rPr>
                        <a:t>SAC/SA/SAC</a:t>
                      </a:r>
                    </a:p>
                  </a:txBody>
                  <a:tcPr anchor="ctr"/>
                </a:tc>
                <a:tc>
                  <a:txBody>
                    <a:bodyPr/>
                    <a:lstStyle/>
                    <a:p>
                      <a:pPr algn="ctr"/>
                      <a:r>
                        <a:rPr lang="en-US" sz="2000">
                          <a:latin typeface="Calibri"/>
                        </a:rPr>
                        <a:t>TA</a:t>
                      </a:r>
                    </a:p>
                  </a:txBody>
                  <a:tcPr anchor="ctr"/>
                </a:tc>
                <a:extLst>
                  <a:ext uri="{0D108BD9-81ED-4DB2-BD59-A6C34878D82A}">
                    <a16:rowId xmlns:a16="http://schemas.microsoft.com/office/drawing/2014/main" val="3623200612"/>
                  </a:ext>
                </a:extLst>
              </a:tr>
              <a:tr h="500357">
                <a:tc>
                  <a:txBody>
                    <a:bodyPr/>
                    <a:lstStyle/>
                    <a:p>
                      <a:pPr algn="ctr"/>
                      <a:r>
                        <a:rPr lang="en-US" sz="2000">
                          <a:latin typeface="Calibri"/>
                        </a:rPr>
                        <a:t>Student Access in FAST Reporting</a:t>
                      </a:r>
                    </a:p>
                  </a:txBody>
                  <a:tcPr anchor="ctr"/>
                </a:tc>
                <a:tc>
                  <a:txBody>
                    <a:bodyPr/>
                    <a:lstStyle/>
                    <a:p>
                      <a:pPr algn="ctr"/>
                      <a:r>
                        <a:rPr lang="en-US" sz="2000">
                          <a:latin typeface="Calibri"/>
                        </a:rPr>
                        <a:t>All students in your district</a:t>
                      </a:r>
                    </a:p>
                  </a:txBody>
                  <a:tcPr anchor="ctr"/>
                </a:tc>
                <a:tc>
                  <a:txBody>
                    <a:bodyPr/>
                    <a:lstStyle/>
                    <a:p>
                      <a:pPr algn="ctr"/>
                      <a:r>
                        <a:rPr lang="en-US" sz="2000">
                          <a:latin typeface="Calibri"/>
                        </a:rPr>
                        <a:t>All students in your school</a:t>
                      </a:r>
                    </a:p>
                  </a:txBody>
                  <a:tcPr anchor="ctr"/>
                </a:tc>
                <a:tc>
                  <a:txBody>
                    <a:bodyPr/>
                    <a:lstStyle/>
                    <a:p>
                      <a:pPr algn="ctr"/>
                      <a:r>
                        <a:rPr lang="en-US" sz="2000">
                          <a:latin typeface="Calibri"/>
                        </a:rPr>
                        <a:t>All students in your roster</a:t>
                      </a:r>
                    </a:p>
                  </a:txBody>
                  <a:tcPr anchor="ctr"/>
                </a:tc>
                <a:extLst>
                  <a:ext uri="{0D108BD9-81ED-4DB2-BD59-A6C34878D82A}">
                    <a16:rowId xmlns:a16="http://schemas.microsoft.com/office/drawing/2014/main" val="2788108589"/>
                  </a:ext>
                </a:extLst>
              </a:tr>
            </a:tbl>
          </a:graphicData>
        </a:graphic>
      </p:graphicFrame>
    </p:spTree>
    <p:extLst>
      <p:ext uri="{BB962C8B-B14F-4D97-AF65-F5344CB8AC3E}">
        <p14:creationId xmlns:p14="http://schemas.microsoft.com/office/powerpoint/2010/main" val="3076027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74A676-A3C0-4F7E-850A-FE21A58BF395}"/>
              </a:ext>
            </a:extLst>
          </p:cNvPr>
          <p:cNvSpPr>
            <a:spLocks noGrp="1"/>
          </p:cNvSpPr>
          <p:nvPr>
            <p:ph idx="1"/>
          </p:nvPr>
        </p:nvSpPr>
        <p:spPr/>
        <p:txBody>
          <a:bodyPr/>
          <a:lstStyle/>
          <a:p>
            <a:pPr marL="285750" indent="-285750">
              <a:buFont typeface="Wingdings" panose="05000000000000000000" pitchFamily="2" charset="2"/>
              <a:buChar char="§"/>
            </a:pPr>
            <a:r>
              <a:rPr lang="en-US" sz="2400" dirty="0">
                <a:latin typeface="Calibri" panose="020F0502020204030204" pitchFamily="34" charset="0"/>
                <a:cs typeface="Calibri" panose="020F0502020204030204" pitchFamily="34" charset="0"/>
              </a:rPr>
              <a:t>Evaluation Services will create rosters for each school based on the following criteria:</a:t>
            </a:r>
          </a:p>
          <a:p>
            <a:pPr marL="514350" lvl="1" indent="-285750">
              <a:buFont typeface="Wingdings" panose="05000000000000000000" pitchFamily="2" charset="2"/>
              <a:buChar char="§"/>
            </a:pPr>
            <a:r>
              <a:rPr lang="en-US" sz="2400" dirty="0">
                <a:latin typeface="Calibri" panose="020F0502020204030204" pitchFamily="34" charset="0"/>
                <a:cs typeface="Calibri" panose="020F0502020204030204" pitchFamily="34" charset="0"/>
              </a:rPr>
              <a:t>Elementary Schools – Each teacher will have ALL assigned students listed as a Roster. Roster name will be your Last name</a:t>
            </a:r>
          </a:p>
          <a:p>
            <a:pPr marL="514350" lvl="1" indent="-285750">
              <a:buFont typeface="Wingdings" panose="05000000000000000000" pitchFamily="2" charset="2"/>
              <a:buChar char="§"/>
            </a:pPr>
            <a:r>
              <a:rPr lang="en-US" sz="2400" dirty="0">
                <a:latin typeface="Calibri" panose="020F0502020204030204" pitchFamily="34" charset="0"/>
                <a:cs typeface="Calibri" panose="020F0502020204030204" pitchFamily="34" charset="0"/>
              </a:rPr>
              <a:t>Middle and High Schools – Each teacher will have BY PERIOD assigned students, even if you have multiple preps in that period.  Roster name will be “Period-</a:t>
            </a:r>
            <a:r>
              <a:rPr lang="en-US" sz="2400" dirty="0" err="1">
                <a:latin typeface="Calibri" panose="020F0502020204030204" pitchFamily="34" charset="0"/>
                <a:cs typeface="Calibri" panose="020F0502020204030204" pitchFamily="34" charset="0"/>
              </a:rPr>
              <a:t>Lastname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ie</a:t>
            </a:r>
            <a:r>
              <a:rPr lang="en-US" sz="2400" dirty="0">
                <a:latin typeface="Calibri" panose="020F0502020204030204" pitchFamily="34" charset="0"/>
                <a:cs typeface="Calibri" panose="020F0502020204030204" pitchFamily="34" charset="0"/>
              </a:rPr>
              <a:t> 02- Rykard)</a:t>
            </a:r>
          </a:p>
          <a:p>
            <a:pPr marL="514350" lvl="1" indent="-285750">
              <a:buFont typeface="Wingdings" panose="05000000000000000000" pitchFamily="2" charset="2"/>
              <a:buChar char="§"/>
            </a:pPr>
            <a:r>
              <a:rPr lang="en-US" sz="2400" dirty="0">
                <a:latin typeface="Calibri" panose="020F0502020204030204" pitchFamily="34" charset="0"/>
                <a:cs typeface="Calibri" panose="020F0502020204030204" pitchFamily="34" charset="0"/>
              </a:rPr>
              <a:t>If your schools has students who visits a teacher for pull out instruction, you may add an additional roster so that the pull out teacher may see results.  For example, McArthur’s “Walk and Read”.</a:t>
            </a:r>
          </a:p>
          <a:p>
            <a:pPr marL="742950" lvl="2" indent="-285750">
              <a:buFont typeface="Wingdings" panose="05000000000000000000" pitchFamily="2" charset="2"/>
              <a:buChar char="§"/>
            </a:pPr>
            <a:endParaRPr lang="en-US" dirty="0"/>
          </a:p>
        </p:txBody>
      </p:sp>
      <p:sp>
        <p:nvSpPr>
          <p:cNvPr id="3" name="Slide Number Placeholder 2">
            <a:extLst>
              <a:ext uri="{FF2B5EF4-FFF2-40B4-BE49-F238E27FC236}">
                <a16:creationId xmlns:a16="http://schemas.microsoft.com/office/drawing/2014/main" id="{1AA0B0F7-26A5-4B50-8242-BC455A16C4F6}"/>
              </a:ext>
            </a:extLst>
          </p:cNvPr>
          <p:cNvSpPr>
            <a:spLocks noGrp="1"/>
          </p:cNvSpPr>
          <p:nvPr>
            <p:ph type="sldNum" sz="quarter" idx="17"/>
          </p:nvPr>
        </p:nvSpPr>
        <p:spPr/>
        <p:txBody>
          <a:bodyPr/>
          <a:lstStyle/>
          <a:p>
            <a:fld id="{58AE716E-68DD-2249-A7FA-8AEF0B14DF81}" type="slidenum">
              <a:rPr lang="en-US" smtClean="0"/>
              <a:pPr/>
              <a:t>26</a:t>
            </a:fld>
            <a:endParaRPr lang="en-US"/>
          </a:p>
        </p:txBody>
      </p:sp>
      <p:sp>
        <p:nvSpPr>
          <p:cNvPr id="5" name="Title 4">
            <a:extLst>
              <a:ext uri="{FF2B5EF4-FFF2-40B4-BE49-F238E27FC236}">
                <a16:creationId xmlns:a16="http://schemas.microsoft.com/office/drawing/2014/main" id="{C6D74B82-7DCE-452B-B9D7-A74844CB4E8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Rosters, Cont.</a:t>
            </a:r>
          </a:p>
        </p:txBody>
      </p:sp>
    </p:spTree>
    <p:extLst>
      <p:ext uri="{BB962C8B-B14F-4D97-AF65-F5344CB8AC3E}">
        <p14:creationId xmlns:p14="http://schemas.microsoft.com/office/powerpoint/2010/main" val="1715587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011528-C006-4CFB-BEF2-D2F2B725754C}"/>
              </a:ext>
            </a:extLst>
          </p:cNvPr>
          <p:cNvSpPr>
            <a:spLocks noGrp="1"/>
          </p:cNvSpPr>
          <p:nvPr>
            <p:ph type="body" sz="quarter" idx="10"/>
          </p:nvPr>
        </p:nvSpPr>
        <p:spPr>
          <a:xfrm>
            <a:off x="209773" y="832912"/>
            <a:ext cx="11457909" cy="5192175"/>
          </a:xfrm>
        </p:spPr>
        <p:txBody>
          <a:bodyPr>
            <a:normAutofit/>
          </a:bodyPr>
          <a:lstStyle/>
          <a:p>
            <a:pPr>
              <a:spcBef>
                <a:spcPts val="1200"/>
              </a:spcBef>
              <a:buFont typeface="Wingdings" panose="05000000000000000000" pitchFamily="2" charset="2"/>
              <a:buChar char="§"/>
            </a:pPr>
            <a:r>
              <a:rPr lang="en-US" sz="2400">
                <a:solidFill>
                  <a:schemeClr val="tx2"/>
                </a:solidFill>
                <a:latin typeface="Calibri"/>
              </a:rPr>
              <a:t>Roster relationships will be shown on the </a:t>
            </a:r>
            <a:r>
              <a:rPr lang="en-US" sz="2400" b="1" i="1">
                <a:solidFill>
                  <a:schemeClr val="tx2"/>
                </a:solidFill>
                <a:latin typeface="Calibri"/>
              </a:rPr>
              <a:t>View/Edit Student</a:t>
            </a:r>
            <a:r>
              <a:rPr lang="en-US" sz="2400">
                <a:solidFill>
                  <a:schemeClr val="tx2"/>
                </a:solidFill>
                <a:latin typeface="Calibri"/>
              </a:rPr>
              <a:t> page, similar to the Student Participation section. Users will be able to see all rosters a student is assigned to.</a:t>
            </a:r>
          </a:p>
          <a:p>
            <a:pPr>
              <a:spcBef>
                <a:spcPts val="1200"/>
              </a:spcBef>
              <a:buFont typeface="Wingdings" panose="05000000000000000000" pitchFamily="2" charset="2"/>
              <a:buChar char="§"/>
            </a:pPr>
            <a:endParaRPr lang="en-US" sz="2400">
              <a:solidFill>
                <a:schemeClr val="tx2"/>
              </a:solidFill>
              <a:latin typeface="Calibri" panose="020F0502020204030204" pitchFamily="34" charset="0"/>
              <a:cs typeface="Calibri" panose="020F0502020204030204" pitchFamily="34" charset="0"/>
            </a:endParaRPr>
          </a:p>
          <a:p>
            <a:pPr>
              <a:spcBef>
                <a:spcPts val="1200"/>
              </a:spcBef>
              <a:buFont typeface="Wingdings" panose="05000000000000000000" pitchFamily="2" charset="2"/>
              <a:buChar char="§"/>
            </a:pPr>
            <a:endParaRPr lang="en-US" sz="2400">
              <a:solidFill>
                <a:schemeClr val="tx2"/>
              </a:solidFill>
              <a:latin typeface="Calibri" panose="020F0502020204030204" pitchFamily="34" charset="0"/>
              <a:cs typeface="Calibri" panose="020F0502020204030204" pitchFamily="34" charset="0"/>
            </a:endParaRPr>
          </a:p>
          <a:p>
            <a:pPr marL="0" indent="0">
              <a:spcBef>
                <a:spcPts val="1200"/>
              </a:spcBef>
              <a:buNone/>
            </a:pPr>
            <a:endParaRPr lang="en-US" sz="2400">
              <a:solidFill>
                <a:schemeClr val="tx2"/>
              </a:solidFill>
              <a:latin typeface="Calibri" panose="020F0502020204030204" pitchFamily="34" charset="0"/>
              <a:cs typeface="Calibri" panose="020F0502020204030204" pitchFamily="34" charset="0"/>
            </a:endParaRPr>
          </a:p>
          <a:p>
            <a:pPr>
              <a:spcBef>
                <a:spcPts val="1200"/>
              </a:spcBef>
              <a:buFont typeface="Wingdings" panose="05000000000000000000" pitchFamily="2" charset="2"/>
              <a:buChar char="§"/>
            </a:pPr>
            <a:r>
              <a:rPr lang="en-US" sz="2400">
                <a:solidFill>
                  <a:schemeClr val="tx2"/>
                </a:solidFill>
                <a:latin typeface="Calibri"/>
              </a:rPr>
              <a:t>TAs will have access to view rosters in TIDE and FAST Reporting. </a:t>
            </a:r>
            <a:endParaRPr lang="en-US" sz="2400">
              <a:solidFill>
                <a:schemeClr val="tx2"/>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713C2C0-A600-4AEE-BC90-8E0FBB786C5C}"/>
              </a:ext>
            </a:extLst>
          </p:cNvPr>
          <p:cNvSpPr>
            <a:spLocks noGrp="1"/>
          </p:cNvSpPr>
          <p:nvPr>
            <p:ph type="sldNum" sz="quarter" idx="11"/>
          </p:nvPr>
        </p:nvSpPr>
        <p:spPr/>
        <p:txBody>
          <a:bodyPr/>
          <a:lstStyle/>
          <a:p>
            <a:fld id="{58AE716E-68DD-2249-A7FA-8AEF0B14DF81}" type="slidenum">
              <a:rPr lang="en-US" smtClean="0"/>
              <a:pPr/>
              <a:t>27</a:t>
            </a:fld>
            <a:endParaRPr lang="en-US"/>
          </a:p>
        </p:txBody>
      </p:sp>
      <p:sp>
        <p:nvSpPr>
          <p:cNvPr id="4" name="Title 3">
            <a:extLst>
              <a:ext uri="{FF2B5EF4-FFF2-40B4-BE49-F238E27FC236}">
                <a16:creationId xmlns:a16="http://schemas.microsoft.com/office/drawing/2014/main" id="{3AF76E60-953A-4A8A-91F2-3ED05F69A289}"/>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Rosters </a:t>
            </a:r>
          </a:p>
        </p:txBody>
      </p:sp>
      <p:pic>
        <p:nvPicPr>
          <p:cNvPr id="5" name="Picture 3" descr="A picture containing text&#10;&#10;Description automatically generated">
            <a:extLst>
              <a:ext uri="{FF2B5EF4-FFF2-40B4-BE49-F238E27FC236}">
                <a16:creationId xmlns:a16="http://schemas.microsoft.com/office/drawing/2014/main" id="{FE435DD1-59D5-4287-B394-AA68C849CB90}"/>
              </a:ext>
            </a:extLst>
          </p:cNvPr>
          <p:cNvPicPr>
            <a:picLocks noChangeAspect="1"/>
          </p:cNvPicPr>
          <p:nvPr/>
        </p:nvPicPr>
        <p:blipFill>
          <a:blip r:embed="rId2"/>
          <a:stretch>
            <a:fillRect/>
          </a:stretch>
        </p:blipFill>
        <p:spPr>
          <a:xfrm>
            <a:off x="2462179" y="3791185"/>
            <a:ext cx="7267642" cy="2067676"/>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id="{0F9E2E94-A015-4710-8CB9-CD787D3A694D}"/>
              </a:ext>
            </a:extLst>
          </p:cNvPr>
          <p:cNvPicPr>
            <a:picLocks noChangeAspect="1"/>
          </p:cNvPicPr>
          <p:nvPr/>
        </p:nvPicPr>
        <p:blipFill rotWithShape="1">
          <a:blip r:embed="rId3"/>
          <a:srcRect t="5829" r="5168" b="6351"/>
          <a:stretch/>
        </p:blipFill>
        <p:spPr>
          <a:xfrm>
            <a:off x="1645268" y="1765140"/>
            <a:ext cx="8931454" cy="1301676"/>
          </a:xfrm>
          <a:prstGeom prst="rect">
            <a:avLst/>
          </a:prstGeom>
          <a:ln>
            <a:solidFill>
              <a:schemeClr val="bg1">
                <a:lumMod val="75000"/>
              </a:schemeClr>
            </a:solidFill>
          </a:ln>
        </p:spPr>
      </p:pic>
    </p:spTree>
    <p:extLst>
      <p:ext uri="{BB962C8B-B14F-4D97-AF65-F5344CB8AC3E}">
        <p14:creationId xmlns:p14="http://schemas.microsoft.com/office/powerpoint/2010/main" val="2579726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a:latin typeface="Calibri" panose="020F0502020204030204" pitchFamily="34" charset="0"/>
                <a:ea typeface="ＭＳ Ｐゴシック" charset="-128"/>
                <a:cs typeface="Calibri" panose="020F0502020204030204" pitchFamily="34" charset="0"/>
              </a:rPr>
              <a:t>Add Rosters One at a Time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6" name="Group 5">
            <a:extLst>
              <a:ext uri="{FF2B5EF4-FFF2-40B4-BE49-F238E27FC236}">
                <a16:creationId xmlns:a16="http://schemas.microsoft.com/office/drawing/2014/main" id="{AD69C1F9-1D35-4DC3-96C0-B2D82AF089D4}"/>
              </a:ext>
            </a:extLst>
          </p:cNvPr>
          <p:cNvGrpSpPr/>
          <p:nvPr/>
        </p:nvGrpSpPr>
        <p:grpSpPr>
          <a:xfrm>
            <a:off x="3652054" y="796242"/>
            <a:ext cx="8146925" cy="4049494"/>
            <a:chOff x="3652054" y="1082681"/>
            <a:chExt cx="8146925" cy="4049494"/>
          </a:xfrm>
        </p:grpSpPr>
        <p:pic>
          <p:nvPicPr>
            <p:cNvPr id="3" name="Picture 2">
              <a:extLst>
                <a:ext uri="{FF2B5EF4-FFF2-40B4-BE49-F238E27FC236}">
                  <a16:creationId xmlns:a16="http://schemas.microsoft.com/office/drawing/2014/main" id="{A152E404-F9FE-46CB-8B3A-C739B4F4B60A}"/>
                </a:ext>
              </a:extLst>
            </p:cNvPr>
            <p:cNvPicPr>
              <a:picLocks noChangeAspect="1"/>
            </p:cNvPicPr>
            <p:nvPr/>
          </p:nvPicPr>
          <p:blipFill>
            <a:blip r:embed="rId3"/>
            <a:stretch>
              <a:fillRect/>
            </a:stretch>
          </p:blipFill>
          <p:spPr>
            <a:xfrm>
              <a:off x="3652054" y="1082681"/>
              <a:ext cx="8146925" cy="4049494"/>
            </a:xfrm>
            <a:prstGeom prst="rect">
              <a:avLst/>
            </a:prstGeom>
            <a:ln>
              <a:solidFill>
                <a:schemeClr val="bg1">
                  <a:lumMod val="75000"/>
                </a:schemeClr>
              </a:solidFill>
            </a:ln>
          </p:spPr>
        </p:pic>
        <p:sp>
          <p:nvSpPr>
            <p:cNvPr id="15" name="Rectangle 14">
              <a:extLst>
                <a:ext uri="{FF2B5EF4-FFF2-40B4-BE49-F238E27FC236}">
                  <a16:creationId xmlns:a16="http://schemas.microsoft.com/office/drawing/2014/main" id="{F2FBFAB5-873C-4892-8C7F-203FC90619C6}"/>
                </a:ext>
              </a:extLst>
            </p:cNvPr>
            <p:cNvSpPr/>
            <p:nvPr/>
          </p:nvSpPr>
          <p:spPr>
            <a:xfrm>
              <a:off x="3703828" y="3300292"/>
              <a:ext cx="1273127" cy="158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E88509-8C86-489B-BE89-7E5DC429B55A}"/>
                </a:ext>
              </a:extLst>
            </p:cNvPr>
            <p:cNvSpPr/>
            <p:nvPr/>
          </p:nvSpPr>
          <p:spPr>
            <a:xfrm>
              <a:off x="4720008" y="3957002"/>
              <a:ext cx="2250452" cy="158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9">
              <a:extLst>
                <a:ext uri="{FF2B5EF4-FFF2-40B4-BE49-F238E27FC236}">
                  <a16:creationId xmlns:a16="http://schemas.microsoft.com/office/drawing/2014/main" id="{B68720F7-D1AC-4967-B9C7-2527C79471C3}"/>
                </a:ext>
              </a:extLst>
            </p:cNvPr>
            <p:cNvSpPr/>
            <p:nvPr/>
          </p:nvSpPr>
          <p:spPr>
            <a:xfrm rot="5400000">
              <a:off x="8265151" y="2691085"/>
              <a:ext cx="281242" cy="608057"/>
            </a:xfrm>
            <a:prstGeom prst="downArrow">
              <a:avLst>
                <a:gd name="adj1" fmla="val 40337"/>
                <a:gd name="adj2" fmla="val 68719"/>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CDB990A-7B3A-4A67-A1CF-E42C3FCCD786}"/>
                </a:ext>
              </a:extLst>
            </p:cNvPr>
            <p:cNvSpPr/>
            <p:nvPr/>
          </p:nvSpPr>
          <p:spPr>
            <a:xfrm>
              <a:off x="3851607" y="2101009"/>
              <a:ext cx="912948" cy="158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941CF1C-7A61-4748-9B47-BF142FC45889}"/>
                </a:ext>
              </a:extLst>
            </p:cNvPr>
            <p:cNvSpPr/>
            <p:nvPr/>
          </p:nvSpPr>
          <p:spPr>
            <a:xfrm>
              <a:off x="3680891" y="1099463"/>
              <a:ext cx="1637562" cy="158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2EF956E2-11FB-4870-B1F4-8A645CD9EE1C}"/>
              </a:ext>
            </a:extLst>
          </p:cNvPr>
          <p:cNvSpPr txBox="1"/>
          <p:nvPr/>
        </p:nvSpPr>
        <p:spPr>
          <a:xfrm>
            <a:off x="3600849" y="4842460"/>
            <a:ext cx="8591151" cy="193899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lang="en-US" altLang="en-US" sz="2000">
                <a:solidFill>
                  <a:srgbClr val="000000"/>
                </a:solidFill>
                <a:latin typeface="Calibri" panose="020F0502020204030204" pitchFamily="34" charset="0"/>
                <a:cs typeface="Calibri" panose="020F0502020204030204" pitchFamily="34" charset="0"/>
              </a:rPr>
              <a:t>To search for students, complete the fields under the Search for Students to Add to the Roster panel. </a:t>
            </a:r>
          </a:p>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lang="en-US" altLang="en-US" sz="2000">
                <a:solidFill>
                  <a:srgbClr val="000000"/>
                </a:solidFill>
                <a:latin typeface="Calibri" panose="020F0502020204030204" pitchFamily="34" charset="0"/>
                <a:cs typeface="Calibri" panose="020F0502020204030204" pitchFamily="34" charset="0"/>
              </a:rPr>
              <a:t>Refine the list of available students by completing the fields in the Add Students to the Roster panel. </a:t>
            </a:r>
          </a:p>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endPar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6" name="Rectangle 15">
            <a:extLst>
              <a:ext uri="{FF2B5EF4-FFF2-40B4-BE49-F238E27FC236}">
                <a16:creationId xmlns:a16="http://schemas.microsoft.com/office/drawing/2014/main" id="{E0B83963-8580-4560-8148-0C0B82783210}"/>
              </a:ext>
            </a:extLst>
          </p:cNvPr>
          <p:cNvSpPr/>
          <p:nvPr/>
        </p:nvSpPr>
        <p:spPr>
          <a:xfrm>
            <a:off x="5353255" y="3252880"/>
            <a:ext cx="983957" cy="194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AA188CA-A0C7-42BC-AE2E-200C0851A5EA}"/>
              </a:ext>
            </a:extLst>
          </p:cNvPr>
          <p:cNvSpPr txBox="1"/>
          <p:nvPr/>
        </p:nvSpPr>
        <p:spPr>
          <a:xfrm>
            <a:off x="6337212" y="3205301"/>
            <a:ext cx="6096000" cy="307777"/>
          </a:xfrm>
          <a:prstGeom prst="rect">
            <a:avLst/>
          </a:prstGeom>
          <a:noFill/>
        </p:spPr>
        <p:txBody>
          <a:bodyPr wrap="square">
            <a:spAutoFit/>
          </a:bodyPr>
          <a:lstStyle/>
          <a:p>
            <a:r>
              <a:rPr lang="en-US" altLang="en-US" sz="1400">
                <a:solidFill>
                  <a:srgbClr val="FF0000"/>
                </a:solidFill>
                <a:latin typeface="Calibri" panose="020F0502020204030204" pitchFamily="34" charset="0"/>
                <a:cs typeface="Calibri" panose="020F0502020204030204" pitchFamily="34" charset="0"/>
              </a:rPr>
              <a:t>Note: Roster Name is limited to 50 characters.</a:t>
            </a:r>
            <a:endParaRPr lang="en-US" sz="1400">
              <a:solidFill>
                <a:srgbClr val="FF0000"/>
              </a:solidFill>
            </a:endParaRPr>
          </a:p>
        </p:txBody>
      </p:sp>
      <p:sp>
        <p:nvSpPr>
          <p:cNvPr id="19" name="Rectangle 18">
            <a:extLst>
              <a:ext uri="{FF2B5EF4-FFF2-40B4-BE49-F238E27FC236}">
                <a16:creationId xmlns:a16="http://schemas.microsoft.com/office/drawing/2014/main" id="{46BEB03F-8414-4E9F-B3E0-B7B6BBFE542B}"/>
              </a:ext>
            </a:extLst>
          </p:cNvPr>
          <p:cNvSpPr/>
          <p:nvPr/>
        </p:nvSpPr>
        <p:spPr>
          <a:xfrm>
            <a:off x="8764247" y="1606260"/>
            <a:ext cx="1598953" cy="1771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Graphical user interface&#10;&#10;Description automatically generated">
            <a:extLst>
              <a:ext uri="{FF2B5EF4-FFF2-40B4-BE49-F238E27FC236}">
                <a16:creationId xmlns:a16="http://schemas.microsoft.com/office/drawing/2014/main" id="{CFD65135-24A8-20E1-9128-71D8384D33E2}"/>
              </a:ext>
            </a:extLst>
          </p:cNvPr>
          <p:cNvPicPr>
            <a:picLocks noChangeAspect="1"/>
          </p:cNvPicPr>
          <p:nvPr/>
        </p:nvPicPr>
        <p:blipFill>
          <a:blip r:embed="rId4"/>
          <a:stretch>
            <a:fillRect/>
          </a:stretch>
        </p:blipFill>
        <p:spPr>
          <a:xfrm>
            <a:off x="201833" y="860258"/>
            <a:ext cx="3215832" cy="5067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a:extLst>
              <a:ext uri="{FF2B5EF4-FFF2-40B4-BE49-F238E27FC236}">
                <a16:creationId xmlns:a16="http://schemas.microsoft.com/office/drawing/2014/main" id="{D031BA41-CDF8-CFED-F0F1-8414E2F83A5E}"/>
              </a:ext>
            </a:extLst>
          </p:cNvPr>
          <p:cNvSpPr/>
          <p:nvPr/>
        </p:nvSpPr>
        <p:spPr>
          <a:xfrm>
            <a:off x="512888" y="4121745"/>
            <a:ext cx="2510431" cy="2203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1668491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a:latin typeface="Calibri" panose="020F0502020204030204" pitchFamily="34" charset="0"/>
                <a:ea typeface="ＭＳ Ｐゴシック" charset="-128"/>
                <a:cs typeface="Calibri" panose="020F0502020204030204" pitchFamily="34" charset="0"/>
              </a:rPr>
              <a:t>Add Rosters One at a Time, continued</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5" name="Group 4">
            <a:extLst>
              <a:ext uri="{FF2B5EF4-FFF2-40B4-BE49-F238E27FC236}">
                <a16:creationId xmlns:a16="http://schemas.microsoft.com/office/drawing/2014/main" id="{A24199CE-631A-44DA-8898-FE4F22A8F02F}"/>
              </a:ext>
            </a:extLst>
          </p:cNvPr>
          <p:cNvGrpSpPr/>
          <p:nvPr/>
        </p:nvGrpSpPr>
        <p:grpSpPr>
          <a:xfrm>
            <a:off x="4015076" y="800341"/>
            <a:ext cx="7592668" cy="3707669"/>
            <a:chOff x="3766298" y="1128736"/>
            <a:chExt cx="8199228" cy="4247409"/>
          </a:xfrm>
        </p:grpSpPr>
        <p:grpSp>
          <p:nvGrpSpPr>
            <p:cNvPr id="2" name="Group 1">
              <a:extLst>
                <a:ext uri="{FF2B5EF4-FFF2-40B4-BE49-F238E27FC236}">
                  <a16:creationId xmlns:a16="http://schemas.microsoft.com/office/drawing/2014/main" id="{222A4F5C-629B-45C2-ACEE-E1BD6E907338}"/>
                </a:ext>
              </a:extLst>
            </p:cNvPr>
            <p:cNvGrpSpPr/>
            <p:nvPr/>
          </p:nvGrpSpPr>
          <p:grpSpPr>
            <a:xfrm>
              <a:off x="3766298" y="1128736"/>
              <a:ext cx="8199228" cy="4247409"/>
              <a:chOff x="3766298" y="1128736"/>
              <a:chExt cx="8199228" cy="4247409"/>
            </a:xfrm>
          </p:grpSpPr>
          <p:pic>
            <p:nvPicPr>
              <p:cNvPr id="17" name="Picture 16">
                <a:extLst>
                  <a:ext uri="{FF2B5EF4-FFF2-40B4-BE49-F238E27FC236}">
                    <a16:creationId xmlns:a16="http://schemas.microsoft.com/office/drawing/2014/main" id="{BCF0331E-28D8-40B9-97F1-9E09CF6A8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298" y="1128736"/>
                <a:ext cx="8199228" cy="4237887"/>
              </a:xfrm>
              <a:prstGeom prst="rect">
                <a:avLst/>
              </a:prstGeom>
              <a:ln>
                <a:solidFill>
                  <a:schemeClr val="bg1">
                    <a:lumMod val="75000"/>
                  </a:schemeClr>
                </a:solidFill>
              </a:ln>
            </p:spPr>
          </p:pic>
          <p:sp>
            <p:nvSpPr>
              <p:cNvPr id="18" name="Rectangle 17">
                <a:extLst>
                  <a:ext uri="{FF2B5EF4-FFF2-40B4-BE49-F238E27FC236}">
                    <a16:creationId xmlns:a16="http://schemas.microsoft.com/office/drawing/2014/main" id="{2EA6AEDB-91AB-4FB4-839C-678E05B4BFF8}"/>
                  </a:ext>
                </a:extLst>
              </p:cNvPr>
              <p:cNvSpPr/>
              <p:nvPr/>
            </p:nvSpPr>
            <p:spPr>
              <a:xfrm>
                <a:off x="4612038" y="1400176"/>
                <a:ext cx="2844100" cy="7378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3685B63-7752-4804-B932-EF9421B1E54F}"/>
                  </a:ext>
                </a:extLst>
              </p:cNvPr>
              <p:cNvSpPr/>
              <p:nvPr/>
            </p:nvSpPr>
            <p:spPr>
              <a:xfrm>
                <a:off x="5141042" y="5086349"/>
                <a:ext cx="1414526" cy="2802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6AD145C-98C0-4422-AC3C-6C2B897AC02F}"/>
                  </a:ext>
                </a:extLst>
              </p:cNvPr>
              <p:cNvSpPr/>
              <p:nvPr/>
            </p:nvSpPr>
            <p:spPr>
              <a:xfrm>
                <a:off x="9132017" y="5086349"/>
                <a:ext cx="1583608" cy="2897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own Arrow 9">
              <a:extLst>
                <a:ext uri="{FF2B5EF4-FFF2-40B4-BE49-F238E27FC236}">
                  <a16:creationId xmlns:a16="http://schemas.microsoft.com/office/drawing/2014/main" id="{693D9A59-E9CE-4760-897E-B2D7B7E1FFF7}"/>
                </a:ext>
              </a:extLst>
            </p:cNvPr>
            <p:cNvSpPr/>
            <p:nvPr/>
          </p:nvSpPr>
          <p:spPr>
            <a:xfrm rot="10800000">
              <a:off x="8179432" y="3708924"/>
              <a:ext cx="384203" cy="633321"/>
            </a:xfrm>
            <a:prstGeom prst="downArrow">
              <a:avLst>
                <a:gd name="adj1" fmla="val 40337"/>
                <a:gd name="adj2" fmla="val 68719"/>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9">
              <a:extLst>
                <a:ext uri="{FF2B5EF4-FFF2-40B4-BE49-F238E27FC236}">
                  <a16:creationId xmlns:a16="http://schemas.microsoft.com/office/drawing/2014/main" id="{8A9993C7-AAB9-4E7E-96CA-756AB316C272}"/>
                </a:ext>
              </a:extLst>
            </p:cNvPr>
            <p:cNvSpPr/>
            <p:nvPr/>
          </p:nvSpPr>
          <p:spPr>
            <a:xfrm rot="10800000">
              <a:off x="4102455" y="4319943"/>
              <a:ext cx="384203" cy="633321"/>
            </a:xfrm>
            <a:prstGeom prst="downArrow">
              <a:avLst>
                <a:gd name="adj1" fmla="val 40337"/>
                <a:gd name="adj2" fmla="val 68719"/>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AB99473D-ABEB-4860-B117-13E1A9D1E11C}"/>
              </a:ext>
            </a:extLst>
          </p:cNvPr>
          <p:cNvSpPr txBox="1"/>
          <p:nvPr/>
        </p:nvSpPr>
        <p:spPr>
          <a:xfrm>
            <a:off x="3515834" y="4512825"/>
            <a:ext cx="8591151" cy="224676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lang="en-US" altLang="en-US" sz="2000">
                <a:solidFill>
                  <a:srgbClr val="000000"/>
                </a:solidFill>
                <a:latin typeface="Calibri" panose="020F0502020204030204" pitchFamily="34" charset="0"/>
                <a:cs typeface="Calibri" panose="020F0502020204030204" pitchFamily="34" charset="0"/>
              </a:rPr>
              <a:t>T</a:t>
            </a:r>
            <a:r>
              <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he students in the left column are available to be added to the roster, and students in the right column are currently in the roster.</a:t>
            </a:r>
          </a:p>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You can add multiple students by marking checkboxes next to the students then clicking Add Selected. Add all available students to the roster by clicking Add All.</a:t>
            </a:r>
          </a:p>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endPar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6" name="Picture 8" descr="Graphical user interface&#10;&#10;Description automatically generated">
            <a:extLst>
              <a:ext uri="{FF2B5EF4-FFF2-40B4-BE49-F238E27FC236}">
                <a16:creationId xmlns:a16="http://schemas.microsoft.com/office/drawing/2014/main" id="{A7971608-C742-FBA0-AFA0-D16E780D6919}"/>
              </a:ext>
            </a:extLst>
          </p:cNvPr>
          <p:cNvPicPr>
            <a:picLocks noChangeAspect="1"/>
          </p:cNvPicPr>
          <p:nvPr/>
        </p:nvPicPr>
        <p:blipFill>
          <a:blip r:embed="rId4"/>
          <a:stretch>
            <a:fillRect/>
          </a:stretch>
        </p:blipFill>
        <p:spPr>
          <a:xfrm>
            <a:off x="251965" y="900364"/>
            <a:ext cx="3215832" cy="5067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0A53A64C-3713-1899-2EFA-D3E330510BCB}"/>
              </a:ext>
            </a:extLst>
          </p:cNvPr>
          <p:cNvSpPr/>
          <p:nvPr/>
        </p:nvSpPr>
        <p:spPr>
          <a:xfrm>
            <a:off x="563020" y="4161851"/>
            <a:ext cx="2567581" cy="2203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3409301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BDC84508-3D36-466E-AFDA-43ED67AB4DFF}"/>
              </a:ext>
            </a:extLst>
          </p:cNvPr>
          <p:cNvSpPr>
            <a:spLocks noGrp="1"/>
          </p:cNvSpPr>
          <p:nvPr>
            <p:ph idx="1"/>
          </p:nvPr>
        </p:nvSpPr>
        <p:spPr>
          <a:xfrm>
            <a:off x="5229726" y="1230833"/>
            <a:ext cx="6566034" cy="4544449"/>
          </a:xfrm>
        </p:spPr>
        <p:txBody>
          <a:bodyPr vert="horz" lIns="0" tIns="0" rIns="0" bIns="0" rtlCol="0" anchor="t">
            <a:noAutofit/>
          </a:bodyPr>
          <a:lstStyle/>
          <a:p>
            <a:pPr>
              <a:spcBef>
                <a:spcPts val="600"/>
              </a:spcBef>
            </a:pPr>
            <a:r>
              <a:rPr lang="en-US">
                <a:solidFill>
                  <a:srgbClr val="53565A"/>
                </a:solidFill>
                <a:latin typeface="Calibri"/>
              </a:rPr>
              <a:t>Follow the activation link in your email.</a:t>
            </a:r>
          </a:p>
          <a:p>
            <a:pPr>
              <a:spcBef>
                <a:spcPts val="600"/>
              </a:spcBef>
            </a:pPr>
            <a:r>
              <a:rPr lang="en-US">
                <a:solidFill>
                  <a:srgbClr val="53565A"/>
                </a:solidFill>
                <a:latin typeface="Calibri"/>
              </a:rPr>
              <a:t>Create a password for TIDE that meets the password requirements:</a:t>
            </a:r>
          </a:p>
          <a:p>
            <a:pPr lvl="1">
              <a:spcBef>
                <a:spcPts val="600"/>
              </a:spcBef>
            </a:pPr>
            <a:r>
              <a:rPr lang="en-US" sz="2200">
                <a:solidFill>
                  <a:srgbClr val="53565A"/>
                </a:solidFill>
                <a:latin typeface="Calibri"/>
              </a:rPr>
              <a:t>At least 8 characters</a:t>
            </a:r>
          </a:p>
          <a:p>
            <a:pPr lvl="1">
              <a:spcBef>
                <a:spcPts val="600"/>
              </a:spcBef>
            </a:pPr>
            <a:r>
              <a:rPr lang="en-US" sz="2200">
                <a:solidFill>
                  <a:srgbClr val="53565A"/>
                </a:solidFill>
                <a:latin typeface="Calibri"/>
              </a:rPr>
              <a:t>At least 1 uppercase letter</a:t>
            </a:r>
          </a:p>
          <a:p>
            <a:pPr lvl="1">
              <a:spcBef>
                <a:spcPts val="600"/>
              </a:spcBef>
            </a:pPr>
            <a:r>
              <a:rPr lang="en-US" sz="2200">
                <a:solidFill>
                  <a:srgbClr val="53565A"/>
                </a:solidFill>
                <a:latin typeface="Calibri"/>
              </a:rPr>
              <a:t>At least 1 lowercase letter</a:t>
            </a:r>
          </a:p>
          <a:p>
            <a:pPr lvl="1">
              <a:spcBef>
                <a:spcPts val="600"/>
              </a:spcBef>
            </a:pPr>
            <a:r>
              <a:rPr lang="en-US" sz="2200">
                <a:solidFill>
                  <a:srgbClr val="53565A"/>
                </a:solidFill>
                <a:latin typeface="Calibri"/>
              </a:rPr>
              <a:t>At least 1 special character</a:t>
            </a:r>
          </a:p>
          <a:p>
            <a:pPr lvl="1">
              <a:spcBef>
                <a:spcPts val="600"/>
              </a:spcBef>
            </a:pPr>
            <a:r>
              <a:rPr lang="en-US" sz="2200">
                <a:solidFill>
                  <a:srgbClr val="53565A"/>
                </a:solidFill>
                <a:latin typeface="Calibri"/>
              </a:rPr>
              <a:t>At least 1 number</a:t>
            </a:r>
          </a:p>
          <a:p>
            <a:pPr>
              <a:spcBef>
                <a:spcPts val="600"/>
              </a:spcBef>
            </a:pPr>
            <a:r>
              <a:rPr lang="en-US">
                <a:solidFill>
                  <a:srgbClr val="53565A"/>
                </a:solidFill>
                <a:latin typeface="Calibri"/>
              </a:rPr>
              <a:t>Submit your new password.</a:t>
            </a:r>
          </a:p>
        </p:txBody>
      </p:sp>
      <p:sp>
        <p:nvSpPr>
          <p:cNvPr id="3" name="Title 2">
            <a:extLst>
              <a:ext uri="{FF2B5EF4-FFF2-40B4-BE49-F238E27FC236}">
                <a16:creationId xmlns:a16="http://schemas.microsoft.com/office/drawing/2014/main" id="{0858CBC3-AC48-4081-83B8-EA14D1B0FD81}"/>
              </a:ext>
            </a:extLst>
          </p:cNvPr>
          <p:cNvSpPr>
            <a:spLocks noGrp="1"/>
          </p:cNvSpPr>
          <p:nvPr>
            <p:ph type="title"/>
          </p:nvPr>
        </p:nvSpPr>
        <p:spPr>
          <a:xfrm>
            <a:off x="398009" y="122041"/>
            <a:ext cx="11016200" cy="518012"/>
          </a:xfrm>
        </p:spPr>
        <p:txBody>
          <a:bodyPr>
            <a:noAutofit/>
          </a:bodyPr>
          <a:lstStyle/>
          <a:p>
            <a:r>
              <a:rPr lang="en-US" sz="4000">
                <a:latin typeface="Calibri"/>
              </a:rPr>
              <a:t>Activating Your Account</a:t>
            </a:r>
          </a:p>
        </p:txBody>
      </p:sp>
      <p:sp>
        <p:nvSpPr>
          <p:cNvPr id="4" name="Slide Number Placeholder 3">
            <a:extLst>
              <a:ext uri="{FF2B5EF4-FFF2-40B4-BE49-F238E27FC236}">
                <a16:creationId xmlns:a16="http://schemas.microsoft.com/office/drawing/2014/main" id="{0EEB157B-E7D2-49AC-9979-38454CE21CC7}"/>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5" name="Group 4">
            <a:extLst>
              <a:ext uri="{FF2B5EF4-FFF2-40B4-BE49-F238E27FC236}">
                <a16:creationId xmlns:a16="http://schemas.microsoft.com/office/drawing/2014/main" id="{B41EFE06-6016-4562-84C1-775992C58D75}"/>
              </a:ext>
            </a:extLst>
          </p:cNvPr>
          <p:cNvGrpSpPr/>
          <p:nvPr/>
        </p:nvGrpSpPr>
        <p:grpSpPr>
          <a:xfrm>
            <a:off x="396240" y="1275437"/>
            <a:ext cx="4420689" cy="4406549"/>
            <a:chOff x="396240" y="1275437"/>
            <a:chExt cx="4420689" cy="4406549"/>
          </a:xfrm>
        </p:grpSpPr>
        <p:pic>
          <p:nvPicPr>
            <p:cNvPr id="8" name="Picture 7">
              <a:extLst>
                <a:ext uri="{FF2B5EF4-FFF2-40B4-BE49-F238E27FC236}">
                  <a16:creationId xmlns:a16="http://schemas.microsoft.com/office/drawing/2014/main" id="{57C07BF7-7F3D-4753-808F-0F592A06EB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6240" y="1275437"/>
              <a:ext cx="4420689" cy="400836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Down Arrow 9">
              <a:extLst>
                <a:ext uri="{FF2B5EF4-FFF2-40B4-BE49-F238E27FC236}">
                  <a16:creationId xmlns:a16="http://schemas.microsoft.com/office/drawing/2014/main" id="{249DA384-8771-4435-94DC-612F73F7CF23}"/>
                </a:ext>
              </a:extLst>
            </p:cNvPr>
            <p:cNvSpPr>
              <a:spLocks noChangeAspect="1"/>
            </p:cNvSpPr>
            <p:nvPr/>
          </p:nvSpPr>
          <p:spPr>
            <a:xfrm rot="10800000">
              <a:off x="2365027" y="4885620"/>
              <a:ext cx="483114" cy="796366"/>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spTree>
    <p:extLst>
      <p:ext uri="{BB962C8B-B14F-4D97-AF65-F5344CB8AC3E}">
        <p14:creationId xmlns:p14="http://schemas.microsoft.com/office/powerpoint/2010/main" val="1993652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9" descr="Graphical user interface&#10;&#10;Description automatically generated">
            <a:extLst>
              <a:ext uri="{FF2B5EF4-FFF2-40B4-BE49-F238E27FC236}">
                <a16:creationId xmlns:a16="http://schemas.microsoft.com/office/drawing/2014/main" id="{237E1151-451E-45B1-A267-94693FAA3202}"/>
              </a:ext>
            </a:extLst>
          </p:cNvPr>
          <p:cNvPicPr>
            <a:picLocks noChangeAspect="1"/>
          </p:cNvPicPr>
          <p:nvPr/>
        </p:nvPicPr>
        <p:blipFill>
          <a:blip r:embed="rId3"/>
          <a:stretch>
            <a:fillRect/>
          </a:stretch>
        </p:blipFill>
        <p:spPr>
          <a:xfrm>
            <a:off x="8202412" y="979878"/>
            <a:ext cx="3836068" cy="4911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4" descr="Graphical user interface&#10;&#10;Description automatically generated">
            <a:extLst>
              <a:ext uri="{FF2B5EF4-FFF2-40B4-BE49-F238E27FC236}">
                <a16:creationId xmlns:a16="http://schemas.microsoft.com/office/drawing/2014/main" id="{19BD76C1-8947-4F08-B01C-D2E20C0816F2}"/>
              </a:ext>
            </a:extLst>
          </p:cNvPr>
          <p:cNvPicPr>
            <a:picLocks noChangeAspect="1"/>
          </p:cNvPicPr>
          <p:nvPr/>
        </p:nvPicPr>
        <p:blipFill>
          <a:blip r:embed="rId4"/>
          <a:stretch>
            <a:fillRect/>
          </a:stretch>
        </p:blipFill>
        <p:spPr>
          <a:xfrm>
            <a:off x="289080" y="1009770"/>
            <a:ext cx="3645568" cy="4989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289" name="Title 1"/>
          <p:cNvSpPr>
            <a:spLocks noGrp="1"/>
          </p:cNvSpPr>
          <p:nvPr>
            <p:ph type="title"/>
          </p:nvPr>
        </p:nvSpPr>
        <p:spPr>
          <a:xfrm>
            <a:off x="426231" y="129097"/>
            <a:ext cx="11016200" cy="518012"/>
          </a:xfrm>
        </p:spPr>
        <p:txBody>
          <a:bodyPr>
            <a:noAutofit/>
          </a:bodyPr>
          <a:lstStyle/>
          <a:p>
            <a:r>
              <a:rPr lang="en-US" sz="4000">
                <a:latin typeface="Calibri"/>
                <a:ea typeface="ＭＳ Ｐゴシック"/>
              </a:rPr>
              <a:t>Modify Records One at a Time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sp>
        <p:nvSpPr>
          <p:cNvPr id="17" name="Rectangle 16">
            <a:extLst>
              <a:ext uri="{FF2B5EF4-FFF2-40B4-BE49-F238E27FC236}">
                <a16:creationId xmlns:a16="http://schemas.microsoft.com/office/drawing/2014/main" id="{BFE4A531-E99A-438B-B847-97CF6AB3EA44}"/>
              </a:ext>
            </a:extLst>
          </p:cNvPr>
          <p:cNvSpPr/>
          <p:nvPr/>
        </p:nvSpPr>
        <p:spPr>
          <a:xfrm>
            <a:off x="508092" y="3241113"/>
            <a:ext cx="3207544" cy="2170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31" name="Rectangle 30">
            <a:extLst>
              <a:ext uri="{FF2B5EF4-FFF2-40B4-BE49-F238E27FC236}">
                <a16:creationId xmlns:a16="http://schemas.microsoft.com/office/drawing/2014/main" id="{7C5E85B9-1161-41BE-9BA1-6234A3595AAC}"/>
              </a:ext>
            </a:extLst>
          </p:cNvPr>
          <p:cNvSpPr/>
          <p:nvPr/>
        </p:nvSpPr>
        <p:spPr>
          <a:xfrm>
            <a:off x="8494453" y="4582110"/>
            <a:ext cx="3251985" cy="2428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2" name="Picture 11">
            <a:extLst>
              <a:ext uri="{FF2B5EF4-FFF2-40B4-BE49-F238E27FC236}">
                <a16:creationId xmlns:a16="http://schemas.microsoft.com/office/drawing/2014/main" id="{BFFFB148-7A43-42E1-9043-A3932907DD7B}"/>
              </a:ext>
            </a:extLst>
          </p:cNvPr>
          <p:cNvPicPr>
            <a:picLocks noChangeAspect="1"/>
          </p:cNvPicPr>
          <p:nvPr/>
        </p:nvPicPr>
        <p:blipFill>
          <a:blip r:embed="rId5"/>
          <a:stretch>
            <a:fillRect/>
          </a:stretch>
        </p:blipFill>
        <p:spPr>
          <a:xfrm>
            <a:off x="4298342" y="979878"/>
            <a:ext cx="3595311" cy="4989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11D9AE35-CFCE-4704-BB3F-F317EB543AED}"/>
              </a:ext>
            </a:extLst>
          </p:cNvPr>
          <p:cNvSpPr/>
          <p:nvPr/>
        </p:nvSpPr>
        <p:spPr>
          <a:xfrm>
            <a:off x="4602317" y="3827584"/>
            <a:ext cx="2987359" cy="2096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1402923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331" y="103697"/>
            <a:ext cx="11016200" cy="518012"/>
          </a:xfrm>
        </p:spPr>
        <p:txBody>
          <a:bodyPr>
            <a:noAutofit/>
          </a:bodyPr>
          <a:lstStyle/>
          <a:p>
            <a:r>
              <a:rPr lang="en-US" sz="4000">
                <a:latin typeface="Calibri"/>
                <a:ea typeface="ＭＳ Ｐゴシック"/>
              </a:rPr>
              <a:t>Modify Users One at a Time</a:t>
            </a:r>
            <a:endParaRPr lang="en-US" sz="4000">
              <a:ea typeface="ＭＳ Ｐゴシック"/>
            </a:endParaRPr>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5" name="Group 4">
            <a:extLst>
              <a:ext uri="{FF2B5EF4-FFF2-40B4-BE49-F238E27FC236}">
                <a16:creationId xmlns:a16="http://schemas.microsoft.com/office/drawing/2014/main" id="{1617EFDA-6D0E-4963-B404-BDB827A3DE68}"/>
              </a:ext>
            </a:extLst>
          </p:cNvPr>
          <p:cNvGrpSpPr/>
          <p:nvPr/>
        </p:nvGrpSpPr>
        <p:grpSpPr>
          <a:xfrm>
            <a:off x="3977421" y="765699"/>
            <a:ext cx="7919770" cy="2551033"/>
            <a:chOff x="3977421" y="765699"/>
            <a:chExt cx="7919770" cy="2551033"/>
          </a:xfrm>
        </p:grpSpPr>
        <p:pic>
          <p:nvPicPr>
            <p:cNvPr id="7" name="Picture 6">
              <a:extLst>
                <a:ext uri="{FF2B5EF4-FFF2-40B4-BE49-F238E27FC236}">
                  <a16:creationId xmlns:a16="http://schemas.microsoft.com/office/drawing/2014/main" id="{DB352275-02E6-43C8-905E-A2AF2A82CA2D}"/>
                </a:ext>
              </a:extLst>
            </p:cNvPr>
            <p:cNvPicPr>
              <a:picLocks noChangeAspect="1"/>
            </p:cNvPicPr>
            <p:nvPr/>
          </p:nvPicPr>
          <p:blipFill rotWithShape="1">
            <a:blip r:embed="rId3">
              <a:extLst>
                <a:ext uri="{28A0092B-C50C-407E-A947-70E740481C1C}">
                  <a14:useLocalDpi xmlns:a14="http://schemas.microsoft.com/office/drawing/2010/main" val="0"/>
                </a:ext>
              </a:extLst>
            </a:blip>
            <a:srcRect b="8924"/>
            <a:stretch/>
          </p:blipFill>
          <p:spPr>
            <a:xfrm>
              <a:off x="3977421" y="765699"/>
              <a:ext cx="7919770" cy="255103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1" name="Down Arrow 9">
              <a:extLst>
                <a:ext uri="{FF2B5EF4-FFF2-40B4-BE49-F238E27FC236}">
                  <a16:creationId xmlns:a16="http://schemas.microsoft.com/office/drawing/2014/main" id="{E9BAF241-A56D-4B93-B3EE-52AB5CA6DE33}"/>
                </a:ext>
              </a:extLst>
            </p:cNvPr>
            <p:cNvSpPr/>
            <p:nvPr/>
          </p:nvSpPr>
          <p:spPr>
            <a:xfrm rot="5400000">
              <a:off x="8458213" y="2800074"/>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grpSp>
        <p:nvGrpSpPr>
          <p:cNvPr id="6" name="Group 5">
            <a:extLst>
              <a:ext uri="{FF2B5EF4-FFF2-40B4-BE49-F238E27FC236}">
                <a16:creationId xmlns:a16="http://schemas.microsoft.com/office/drawing/2014/main" id="{920B76BF-2A4F-4E34-AA23-4F5E39182B22}"/>
              </a:ext>
            </a:extLst>
          </p:cNvPr>
          <p:cNvGrpSpPr/>
          <p:nvPr/>
        </p:nvGrpSpPr>
        <p:grpSpPr>
          <a:xfrm>
            <a:off x="3764038" y="3429000"/>
            <a:ext cx="8133153" cy="2703512"/>
            <a:chOff x="3764038" y="3429000"/>
            <a:chExt cx="8133153" cy="2703512"/>
          </a:xfrm>
        </p:grpSpPr>
        <p:grpSp>
          <p:nvGrpSpPr>
            <p:cNvPr id="17" name="Group 16">
              <a:extLst>
                <a:ext uri="{FF2B5EF4-FFF2-40B4-BE49-F238E27FC236}">
                  <a16:creationId xmlns:a16="http://schemas.microsoft.com/office/drawing/2014/main" id="{2A40B06A-204A-4899-B67C-1D869B7BC05D}"/>
                </a:ext>
              </a:extLst>
            </p:cNvPr>
            <p:cNvGrpSpPr/>
            <p:nvPr/>
          </p:nvGrpSpPr>
          <p:grpSpPr>
            <a:xfrm>
              <a:off x="3960901" y="3429000"/>
              <a:ext cx="7936290" cy="2703512"/>
              <a:chOff x="3925960" y="1757163"/>
              <a:chExt cx="7815943" cy="2640273"/>
            </a:xfrm>
          </p:grpSpPr>
          <p:pic>
            <p:nvPicPr>
              <p:cNvPr id="19" name="Picture 18" descr="A screenshot of a computer screen&#10;&#10;Description generated with very high confidence">
                <a:extLst>
                  <a:ext uri="{FF2B5EF4-FFF2-40B4-BE49-F238E27FC236}">
                    <a16:creationId xmlns:a16="http://schemas.microsoft.com/office/drawing/2014/main" id="{CD520867-91BF-407F-8873-DCB92BCFE7A9}"/>
                  </a:ext>
                </a:extLst>
              </p:cNvPr>
              <p:cNvPicPr>
                <a:picLocks noChangeAspect="1"/>
              </p:cNvPicPr>
              <p:nvPr/>
            </p:nvPicPr>
            <p:blipFill rotWithShape="1">
              <a:blip r:embed="rId4">
                <a:extLst>
                  <a:ext uri="{28A0092B-C50C-407E-A947-70E740481C1C}">
                    <a14:useLocalDpi xmlns:a14="http://schemas.microsoft.com/office/drawing/2010/main" val="0"/>
                  </a:ext>
                </a:extLst>
              </a:blip>
              <a:srcRect b="21037"/>
              <a:stretch/>
            </p:blipFill>
            <p:spPr>
              <a:xfrm>
                <a:off x="3925960" y="1757163"/>
                <a:ext cx="7815943" cy="264027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C5D63C94-44DA-4D4F-B1CC-5BC4EA9570A6}"/>
                  </a:ext>
                </a:extLst>
              </p:cNvPr>
              <p:cNvSpPr/>
              <p:nvPr/>
            </p:nvSpPr>
            <p:spPr>
              <a:xfrm>
                <a:off x="3956403" y="2526016"/>
                <a:ext cx="978453" cy="3811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sp>
          <p:nvSpPr>
            <p:cNvPr id="22" name="Down Arrow 9">
              <a:extLst>
                <a:ext uri="{FF2B5EF4-FFF2-40B4-BE49-F238E27FC236}">
                  <a16:creationId xmlns:a16="http://schemas.microsoft.com/office/drawing/2014/main" id="{D0961E20-D9A1-424F-9C3C-9997E03F7670}"/>
                </a:ext>
              </a:extLst>
            </p:cNvPr>
            <p:cNvSpPr/>
            <p:nvPr/>
          </p:nvSpPr>
          <p:spPr>
            <a:xfrm rot="16200000">
              <a:off x="3888597" y="5623750"/>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grpSp>
        <p:nvGrpSpPr>
          <p:cNvPr id="16" name="Group 15">
            <a:extLst>
              <a:ext uri="{FF2B5EF4-FFF2-40B4-BE49-F238E27FC236}">
                <a16:creationId xmlns:a16="http://schemas.microsoft.com/office/drawing/2014/main" id="{450EC0B5-07FA-4EF4-B360-491C582A517E}"/>
              </a:ext>
            </a:extLst>
          </p:cNvPr>
          <p:cNvGrpSpPr/>
          <p:nvPr/>
        </p:nvGrpSpPr>
        <p:grpSpPr>
          <a:xfrm>
            <a:off x="209515" y="847933"/>
            <a:ext cx="3456091" cy="5162134"/>
            <a:chOff x="555827" y="877967"/>
            <a:chExt cx="3456091" cy="5162134"/>
          </a:xfrm>
        </p:grpSpPr>
        <p:pic>
          <p:nvPicPr>
            <p:cNvPr id="18" name="Picture 17">
              <a:extLst>
                <a:ext uri="{FF2B5EF4-FFF2-40B4-BE49-F238E27FC236}">
                  <a16:creationId xmlns:a16="http://schemas.microsoft.com/office/drawing/2014/main" id="{44D98B39-B15B-4A95-A526-C199590DB121}"/>
                </a:ext>
              </a:extLst>
            </p:cNvPr>
            <p:cNvPicPr>
              <a:picLocks noChangeAspect="1"/>
            </p:cNvPicPr>
            <p:nvPr/>
          </p:nvPicPr>
          <p:blipFill>
            <a:blip r:embed="rId5"/>
            <a:stretch>
              <a:fillRect/>
            </a:stretch>
          </p:blipFill>
          <p:spPr>
            <a:xfrm>
              <a:off x="555827" y="877967"/>
              <a:ext cx="3456091" cy="51621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Rectangle 22">
              <a:extLst>
                <a:ext uri="{FF2B5EF4-FFF2-40B4-BE49-F238E27FC236}">
                  <a16:creationId xmlns:a16="http://schemas.microsoft.com/office/drawing/2014/main" id="{F831A866-B272-47F1-9690-58FC043D1E9A}"/>
                </a:ext>
              </a:extLst>
            </p:cNvPr>
            <p:cNvSpPr/>
            <p:nvPr/>
          </p:nvSpPr>
          <p:spPr>
            <a:xfrm>
              <a:off x="703248" y="2799657"/>
              <a:ext cx="3207544" cy="2170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spTree>
    <p:extLst>
      <p:ext uri="{BB962C8B-B14F-4D97-AF65-F5344CB8AC3E}">
        <p14:creationId xmlns:p14="http://schemas.microsoft.com/office/powerpoint/2010/main" val="156469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F762F2-4637-459B-9EFC-D9B053A2550A}"/>
              </a:ext>
            </a:extLst>
          </p:cNvPr>
          <p:cNvPicPr>
            <a:picLocks noChangeAspect="1"/>
          </p:cNvPicPr>
          <p:nvPr/>
        </p:nvPicPr>
        <p:blipFill>
          <a:blip r:embed="rId3"/>
          <a:stretch>
            <a:fillRect/>
          </a:stretch>
        </p:blipFill>
        <p:spPr>
          <a:xfrm>
            <a:off x="3937725" y="1353688"/>
            <a:ext cx="8078199" cy="384562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a:xfrm>
            <a:off x="235731" y="116397"/>
            <a:ext cx="11016200" cy="518012"/>
          </a:xfrm>
        </p:spPr>
        <p:txBody>
          <a:bodyPr>
            <a:noAutofit/>
          </a:bodyPr>
          <a:lstStyle/>
          <a:p>
            <a:r>
              <a:rPr lang="en-US" sz="4000">
                <a:latin typeface="Calibri"/>
                <a:ea typeface="ＭＳ Ｐゴシック"/>
              </a:rPr>
              <a:t>Modify Students One at a Time</a:t>
            </a:r>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sp>
        <p:nvSpPr>
          <p:cNvPr id="13" name="Down Arrow 9">
            <a:extLst>
              <a:ext uri="{FF2B5EF4-FFF2-40B4-BE49-F238E27FC236}">
                <a16:creationId xmlns:a16="http://schemas.microsoft.com/office/drawing/2014/main" id="{53FF212A-47F0-4A3F-BB63-DF1A7EC83380}"/>
              </a:ext>
            </a:extLst>
          </p:cNvPr>
          <p:cNvSpPr/>
          <p:nvPr/>
        </p:nvSpPr>
        <p:spPr>
          <a:xfrm rot="16200000">
            <a:off x="6832885" y="4356069"/>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7" name="Picture 6">
            <a:extLst>
              <a:ext uri="{FF2B5EF4-FFF2-40B4-BE49-F238E27FC236}">
                <a16:creationId xmlns:a16="http://schemas.microsoft.com/office/drawing/2014/main" id="{D6602F09-D2B1-442E-A120-7433B5D7575A}"/>
              </a:ext>
            </a:extLst>
          </p:cNvPr>
          <p:cNvPicPr>
            <a:picLocks noChangeAspect="1"/>
          </p:cNvPicPr>
          <p:nvPr/>
        </p:nvPicPr>
        <p:blipFill>
          <a:blip r:embed="rId4"/>
          <a:stretch>
            <a:fillRect/>
          </a:stretch>
        </p:blipFill>
        <p:spPr>
          <a:xfrm>
            <a:off x="176076" y="1038882"/>
            <a:ext cx="3595311" cy="4989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0A78B88E-B1C9-4CE3-BC5E-A3D323152C2C}"/>
              </a:ext>
            </a:extLst>
          </p:cNvPr>
          <p:cNvSpPr/>
          <p:nvPr/>
        </p:nvSpPr>
        <p:spPr>
          <a:xfrm>
            <a:off x="506892" y="3874477"/>
            <a:ext cx="2911159" cy="2096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951602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249832-F139-4CD6-8DFA-2AA29AAC045E}"/>
              </a:ext>
            </a:extLst>
          </p:cNvPr>
          <p:cNvPicPr>
            <a:picLocks noChangeAspect="1"/>
          </p:cNvPicPr>
          <p:nvPr/>
        </p:nvPicPr>
        <p:blipFill>
          <a:blip r:embed="rId3"/>
          <a:stretch>
            <a:fillRect/>
          </a:stretch>
        </p:blipFill>
        <p:spPr>
          <a:xfrm>
            <a:off x="3939435" y="1438090"/>
            <a:ext cx="8076489" cy="3981819"/>
          </a:xfrm>
          <a:prstGeom prst="rect">
            <a:avLst/>
          </a:prstGeom>
          <a:effectLst>
            <a:outerShdw blurRad="50800" dist="38100" dir="2700000" algn="tl" rotWithShape="0">
              <a:prstClr val="black">
                <a:alpha val="40000"/>
              </a:prstClr>
            </a:outerShdw>
          </a:effectLst>
        </p:spPr>
      </p:pic>
      <p:sp>
        <p:nvSpPr>
          <p:cNvPr id="3" name="Title 2"/>
          <p:cNvSpPr>
            <a:spLocks noGrp="1"/>
          </p:cNvSpPr>
          <p:nvPr>
            <p:ph type="title"/>
          </p:nvPr>
        </p:nvSpPr>
        <p:spPr>
          <a:xfrm>
            <a:off x="172231" y="141797"/>
            <a:ext cx="11016200" cy="518012"/>
          </a:xfrm>
        </p:spPr>
        <p:txBody>
          <a:bodyPr>
            <a:noAutofit/>
          </a:bodyPr>
          <a:lstStyle/>
          <a:p>
            <a:r>
              <a:rPr lang="en-US" sz="4000">
                <a:latin typeface="Calibri"/>
                <a:ea typeface="ＭＳ Ｐゴシック"/>
              </a:rPr>
              <a:t>Modify Students One at a Time, continued</a:t>
            </a:r>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sp>
        <p:nvSpPr>
          <p:cNvPr id="10" name="Rectangle 9">
            <a:extLst>
              <a:ext uri="{FF2B5EF4-FFF2-40B4-BE49-F238E27FC236}">
                <a16:creationId xmlns:a16="http://schemas.microsoft.com/office/drawing/2014/main" id="{810FEA7C-C3CB-4D70-982A-47BFA389D605}"/>
              </a:ext>
            </a:extLst>
          </p:cNvPr>
          <p:cNvSpPr/>
          <p:nvPr/>
        </p:nvSpPr>
        <p:spPr>
          <a:xfrm>
            <a:off x="6545042" y="4091399"/>
            <a:ext cx="2865273" cy="3661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7" name="Picture 6">
            <a:extLst>
              <a:ext uri="{FF2B5EF4-FFF2-40B4-BE49-F238E27FC236}">
                <a16:creationId xmlns:a16="http://schemas.microsoft.com/office/drawing/2014/main" id="{F05D8AC5-48CE-4FB3-91E2-ACAD325B5ABD}"/>
              </a:ext>
            </a:extLst>
          </p:cNvPr>
          <p:cNvPicPr>
            <a:picLocks noChangeAspect="1"/>
          </p:cNvPicPr>
          <p:nvPr/>
        </p:nvPicPr>
        <p:blipFill>
          <a:blip r:embed="rId4"/>
          <a:stretch>
            <a:fillRect/>
          </a:stretch>
        </p:blipFill>
        <p:spPr>
          <a:xfrm>
            <a:off x="172231" y="934047"/>
            <a:ext cx="3595311" cy="4989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57D75573-BAE5-44FF-840C-74181E0AE337}"/>
              </a:ext>
            </a:extLst>
          </p:cNvPr>
          <p:cNvSpPr/>
          <p:nvPr/>
        </p:nvSpPr>
        <p:spPr>
          <a:xfrm>
            <a:off x="514306" y="3788693"/>
            <a:ext cx="2882584" cy="1906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1182080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49C568-137B-462B-8785-ED218E3BFCE7}"/>
              </a:ext>
            </a:extLst>
          </p:cNvPr>
          <p:cNvPicPr>
            <a:picLocks noChangeAspect="1"/>
          </p:cNvPicPr>
          <p:nvPr/>
        </p:nvPicPr>
        <p:blipFill>
          <a:blip r:embed="rId3"/>
          <a:stretch>
            <a:fillRect/>
          </a:stretch>
        </p:blipFill>
        <p:spPr>
          <a:xfrm>
            <a:off x="176076" y="1172970"/>
            <a:ext cx="3085774" cy="4282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FF6E136E-E603-4541-9A93-41CA347B221B}"/>
              </a:ext>
            </a:extLst>
          </p:cNvPr>
          <p:cNvSpPr/>
          <p:nvPr/>
        </p:nvSpPr>
        <p:spPr>
          <a:xfrm>
            <a:off x="483492" y="3591262"/>
            <a:ext cx="2459205" cy="170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5" name="Picture 4">
            <a:extLst>
              <a:ext uri="{FF2B5EF4-FFF2-40B4-BE49-F238E27FC236}">
                <a16:creationId xmlns:a16="http://schemas.microsoft.com/office/drawing/2014/main" id="{6D065F20-38F7-49E1-8153-EEC9743020A4}"/>
              </a:ext>
            </a:extLst>
          </p:cNvPr>
          <p:cNvPicPr>
            <a:picLocks noChangeAspect="1"/>
          </p:cNvPicPr>
          <p:nvPr/>
        </p:nvPicPr>
        <p:blipFill>
          <a:blip r:embed="rId4"/>
          <a:stretch>
            <a:fillRect/>
          </a:stretch>
        </p:blipFill>
        <p:spPr>
          <a:xfrm>
            <a:off x="3552469" y="1402307"/>
            <a:ext cx="8463455" cy="4053385"/>
          </a:xfrm>
          <a:prstGeom prst="rect">
            <a:avLst/>
          </a:prstGeom>
          <a:effectLst>
            <a:outerShdw blurRad="50800" dist="38100" dir="2700000" algn="tl" rotWithShape="0">
              <a:prstClr val="black">
                <a:alpha val="40000"/>
              </a:prstClr>
            </a:outerShdw>
          </a:effectLst>
        </p:spPr>
      </p:pic>
      <p:sp>
        <p:nvSpPr>
          <p:cNvPr id="3" name="Title 2"/>
          <p:cNvSpPr>
            <a:spLocks noGrp="1"/>
          </p:cNvSpPr>
          <p:nvPr>
            <p:ph type="title"/>
          </p:nvPr>
        </p:nvSpPr>
        <p:spPr>
          <a:xfrm>
            <a:off x="96031" y="116397"/>
            <a:ext cx="11016200" cy="518012"/>
          </a:xfrm>
        </p:spPr>
        <p:txBody>
          <a:bodyPr>
            <a:noAutofit/>
          </a:bodyPr>
          <a:lstStyle/>
          <a:p>
            <a:r>
              <a:rPr lang="en-US" sz="4000">
                <a:latin typeface="Calibri"/>
                <a:ea typeface="ＭＳ Ｐゴシック"/>
              </a:rPr>
              <a:t>Modify Students One at a Time, continued</a:t>
            </a:r>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sp>
        <p:nvSpPr>
          <p:cNvPr id="16" name="Rectangle 15">
            <a:extLst>
              <a:ext uri="{FF2B5EF4-FFF2-40B4-BE49-F238E27FC236}">
                <a16:creationId xmlns:a16="http://schemas.microsoft.com/office/drawing/2014/main" id="{BA04ACD4-135F-4B0C-9126-343E51AA8CF9}"/>
              </a:ext>
            </a:extLst>
          </p:cNvPr>
          <p:cNvSpPr/>
          <p:nvPr/>
        </p:nvSpPr>
        <p:spPr>
          <a:xfrm>
            <a:off x="10259588" y="2050269"/>
            <a:ext cx="1683184" cy="3518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9" name="Rectangle 18">
            <a:extLst>
              <a:ext uri="{FF2B5EF4-FFF2-40B4-BE49-F238E27FC236}">
                <a16:creationId xmlns:a16="http://schemas.microsoft.com/office/drawing/2014/main" id="{F8278B7C-5E7D-4AB1-85DD-2E590E888C51}"/>
              </a:ext>
            </a:extLst>
          </p:cNvPr>
          <p:cNvSpPr/>
          <p:nvPr/>
        </p:nvSpPr>
        <p:spPr>
          <a:xfrm>
            <a:off x="3552469" y="1805561"/>
            <a:ext cx="818363" cy="244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0" name="Down Arrow 9">
            <a:extLst>
              <a:ext uri="{FF2B5EF4-FFF2-40B4-BE49-F238E27FC236}">
                <a16:creationId xmlns:a16="http://schemas.microsoft.com/office/drawing/2014/main" id="{E731F06E-40DE-42A1-8142-8415FEF087DF}"/>
              </a:ext>
            </a:extLst>
          </p:cNvPr>
          <p:cNvSpPr/>
          <p:nvPr/>
        </p:nvSpPr>
        <p:spPr>
          <a:xfrm rot="16200000">
            <a:off x="11298891" y="3632906"/>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2" name="Down Arrow 9">
            <a:extLst>
              <a:ext uri="{FF2B5EF4-FFF2-40B4-BE49-F238E27FC236}">
                <a16:creationId xmlns:a16="http://schemas.microsoft.com/office/drawing/2014/main" id="{895F3BBE-AFE8-4B8B-99D0-9DF328971068}"/>
              </a:ext>
            </a:extLst>
          </p:cNvPr>
          <p:cNvSpPr/>
          <p:nvPr/>
        </p:nvSpPr>
        <p:spPr>
          <a:xfrm rot="16200000">
            <a:off x="3133624" y="3627229"/>
            <a:ext cx="368467" cy="642909"/>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2655646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431" y="129097"/>
            <a:ext cx="11016200" cy="518012"/>
          </a:xfrm>
        </p:spPr>
        <p:txBody>
          <a:bodyPr>
            <a:noAutofit/>
          </a:bodyPr>
          <a:lstStyle/>
          <a:p>
            <a:r>
              <a:rPr lang="en-US" sz="4000">
                <a:latin typeface="Calibri"/>
                <a:ea typeface="ＭＳ Ｐゴシック"/>
              </a:rPr>
              <a:t>Modify Rosters One at a Time</a:t>
            </a:r>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4" name="Group 3">
            <a:extLst>
              <a:ext uri="{FF2B5EF4-FFF2-40B4-BE49-F238E27FC236}">
                <a16:creationId xmlns:a16="http://schemas.microsoft.com/office/drawing/2014/main" id="{FC8D4561-EF65-4470-99F2-AD18D31C9334}"/>
              </a:ext>
            </a:extLst>
          </p:cNvPr>
          <p:cNvGrpSpPr/>
          <p:nvPr/>
        </p:nvGrpSpPr>
        <p:grpSpPr>
          <a:xfrm>
            <a:off x="3893117" y="877967"/>
            <a:ext cx="7769478" cy="5251881"/>
            <a:chOff x="3893117" y="877967"/>
            <a:chExt cx="7769478" cy="5251881"/>
          </a:xfrm>
        </p:grpSpPr>
        <p:pic>
          <p:nvPicPr>
            <p:cNvPr id="25" name="Picture 24" descr="A screenshot of a social media post&#10;&#10;Description generated with very high confidence">
              <a:extLst>
                <a:ext uri="{FF2B5EF4-FFF2-40B4-BE49-F238E27FC236}">
                  <a16:creationId xmlns:a16="http://schemas.microsoft.com/office/drawing/2014/main" id="{7626C158-6B40-464E-998B-A9D3F7926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117" y="877967"/>
              <a:ext cx="7769478" cy="461856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Down Arrow 9">
              <a:extLst>
                <a:ext uri="{FF2B5EF4-FFF2-40B4-BE49-F238E27FC236}">
                  <a16:creationId xmlns:a16="http://schemas.microsoft.com/office/drawing/2014/main" id="{2417DB58-E3FF-4276-863D-7776E7BE7307}"/>
                </a:ext>
              </a:extLst>
            </p:cNvPr>
            <p:cNvSpPr/>
            <p:nvPr/>
          </p:nvSpPr>
          <p:spPr>
            <a:xfrm rot="16200000">
              <a:off x="6841286" y="2220273"/>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3" name="Down Arrow 9">
              <a:extLst>
                <a:ext uri="{FF2B5EF4-FFF2-40B4-BE49-F238E27FC236}">
                  <a16:creationId xmlns:a16="http://schemas.microsoft.com/office/drawing/2014/main" id="{34383EDD-5D90-4BB7-B725-3733F6EB981F}"/>
                </a:ext>
              </a:extLst>
            </p:cNvPr>
            <p:cNvSpPr/>
            <p:nvPr/>
          </p:nvSpPr>
          <p:spPr>
            <a:xfrm rot="10800000">
              <a:off x="4287656" y="5496527"/>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grpSp>
        <p:nvGrpSpPr>
          <p:cNvPr id="14" name="Group 13">
            <a:extLst>
              <a:ext uri="{FF2B5EF4-FFF2-40B4-BE49-F238E27FC236}">
                <a16:creationId xmlns:a16="http://schemas.microsoft.com/office/drawing/2014/main" id="{29D09814-620E-4508-9185-0DC1DFBB3F90}"/>
              </a:ext>
            </a:extLst>
          </p:cNvPr>
          <p:cNvGrpSpPr/>
          <p:nvPr/>
        </p:nvGrpSpPr>
        <p:grpSpPr>
          <a:xfrm>
            <a:off x="251469" y="1059864"/>
            <a:ext cx="3259827" cy="4710709"/>
            <a:chOff x="8180083" y="877967"/>
            <a:chExt cx="3581539" cy="5162134"/>
          </a:xfrm>
        </p:grpSpPr>
        <p:pic>
          <p:nvPicPr>
            <p:cNvPr id="15" name="Picture 14">
              <a:extLst>
                <a:ext uri="{FF2B5EF4-FFF2-40B4-BE49-F238E27FC236}">
                  <a16:creationId xmlns:a16="http://schemas.microsoft.com/office/drawing/2014/main" id="{2B5BE499-B6B4-48BD-93B8-25C5CCD2A3F4}"/>
                </a:ext>
              </a:extLst>
            </p:cNvPr>
            <p:cNvPicPr>
              <a:picLocks noChangeAspect="1"/>
            </p:cNvPicPr>
            <p:nvPr/>
          </p:nvPicPr>
          <p:blipFill>
            <a:blip r:embed="rId4"/>
            <a:stretch>
              <a:fillRect/>
            </a:stretch>
          </p:blipFill>
          <p:spPr>
            <a:xfrm>
              <a:off x="8180083" y="877967"/>
              <a:ext cx="3581539" cy="51621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ctangle 15">
              <a:extLst>
                <a:ext uri="{FF2B5EF4-FFF2-40B4-BE49-F238E27FC236}">
                  <a16:creationId xmlns:a16="http://schemas.microsoft.com/office/drawing/2014/main" id="{D3ED23C6-E31E-47CE-895B-EE4A32AFA15B}"/>
                </a:ext>
              </a:extLst>
            </p:cNvPr>
            <p:cNvSpPr/>
            <p:nvPr/>
          </p:nvSpPr>
          <p:spPr>
            <a:xfrm>
              <a:off x="8446978" y="3976629"/>
              <a:ext cx="3136870" cy="2428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pic>
        <p:nvPicPr>
          <p:cNvPr id="6" name="Picture 5">
            <a:extLst>
              <a:ext uri="{FF2B5EF4-FFF2-40B4-BE49-F238E27FC236}">
                <a16:creationId xmlns:a16="http://schemas.microsoft.com/office/drawing/2014/main" id="{FE8B0A73-115C-46BD-A47E-14C87F8A9C01}"/>
              </a:ext>
            </a:extLst>
          </p:cNvPr>
          <p:cNvPicPr>
            <a:picLocks noChangeAspect="1"/>
          </p:cNvPicPr>
          <p:nvPr/>
        </p:nvPicPr>
        <p:blipFill>
          <a:blip r:embed="rId5"/>
          <a:stretch>
            <a:fillRect/>
          </a:stretch>
        </p:blipFill>
        <p:spPr>
          <a:xfrm>
            <a:off x="8670227" y="2119582"/>
            <a:ext cx="2137982" cy="339930"/>
          </a:xfrm>
          <a:prstGeom prst="rect">
            <a:avLst/>
          </a:prstGeom>
        </p:spPr>
      </p:pic>
    </p:spTree>
    <p:extLst>
      <p:ext uri="{BB962C8B-B14F-4D97-AF65-F5344CB8AC3E}">
        <p14:creationId xmlns:p14="http://schemas.microsoft.com/office/powerpoint/2010/main" val="3452413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098DD-91F0-4D42-8719-381657638E33}"/>
              </a:ext>
            </a:extLst>
          </p:cNvPr>
          <p:cNvSpPr>
            <a:spLocks noGrp="1"/>
          </p:cNvSpPr>
          <p:nvPr>
            <p:ph type="title"/>
          </p:nvPr>
        </p:nvSpPr>
        <p:spPr>
          <a:xfrm>
            <a:off x="248431" y="103697"/>
            <a:ext cx="11016200" cy="518012"/>
          </a:xfrm>
        </p:spPr>
        <p:txBody>
          <a:bodyPr>
            <a:noAutofit/>
          </a:bodyPr>
          <a:lstStyle/>
          <a:p>
            <a:r>
              <a:rPr lang="en-US" sz="4000">
                <a:latin typeface="Calibri"/>
              </a:rPr>
              <a:t>Administering Tests</a:t>
            </a:r>
          </a:p>
        </p:txBody>
      </p:sp>
      <p:sp>
        <p:nvSpPr>
          <p:cNvPr id="7" name="Slide Number Placeholder 3">
            <a:extLst>
              <a:ext uri="{FF2B5EF4-FFF2-40B4-BE49-F238E27FC236}">
                <a16:creationId xmlns:a16="http://schemas.microsoft.com/office/drawing/2014/main" id="{B4A07E35-E028-4A71-9166-16FEC0E2286A}"/>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pic>
        <p:nvPicPr>
          <p:cNvPr id="8" name="Picture 7">
            <a:extLst>
              <a:ext uri="{FF2B5EF4-FFF2-40B4-BE49-F238E27FC236}">
                <a16:creationId xmlns:a16="http://schemas.microsoft.com/office/drawing/2014/main" id="{68F405E5-E0E0-419F-96AC-C4087A4335CB}"/>
              </a:ext>
            </a:extLst>
          </p:cNvPr>
          <p:cNvPicPr>
            <a:picLocks noChangeAspect="1"/>
          </p:cNvPicPr>
          <p:nvPr/>
        </p:nvPicPr>
        <p:blipFill>
          <a:blip r:embed="rId3"/>
          <a:stretch>
            <a:fillRect/>
          </a:stretch>
        </p:blipFill>
        <p:spPr>
          <a:xfrm>
            <a:off x="3922609" y="799010"/>
            <a:ext cx="4346781" cy="52599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6017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098DD-91F0-4D42-8719-381657638E33}"/>
              </a:ext>
            </a:extLst>
          </p:cNvPr>
          <p:cNvSpPr>
            <a:spLocks noGrp="1"/>
          </p:cNvSpPr>
          <p:nvPr>
            <p:ph type="title"/>
          </p:nvPr>
        </p:nvSpPr>
        <p:spPr>
          <a:xfrm>
            <a:off x="210331" y="103697"/>
            <a:ext cx="11016200" cy="518012"/>
          </a:xfrm>
        </p:spPr>
        <p:txBody>
          <a:bodyPr vert="horz" lIns="0" tIns="0" rIns="0" bIns="0" rtlCol="0" anchor="b" anchorCtr="0">
            <a:noAutofit/>
          </a:bodyPr>
          <a:lstStyle/>
          <a:p>
            <a:r>
              <a:rPr lang="en-US" sz="4000">
                <a:latin typeface="Calibri"/>
              </a:rPr>
              <a:t>Print Test Tickets and </a:t>
            </a:r>
            <a:r>
              <a:rPr lang="en-US" sz="4000" err="1">
                <a:latin typeface="Calibri"/>
              </a:rPr>
              <a:t>PreID</a:t>
            </a:r>
            <a:r>
              <a:rPr lang="en-US" sz="4000">
                <a:latin typeface="Calibri"/>
              </a:rPr>
              <a:t> Labels</a:t>
            </a:r>
          </a:p>
        </p:txBody>
      </p:sp>
      <p:sp>
        <p:nvSpPr>
          <p:cNvPr id="7" name="Slide Number Placeholder 3">
            <a:extLst>
              <a:ext uri="{FF2B5EF4-FFF2-40B4-BE49-F238E27FC236}">
                <a16:creationId xmlns:a16="http://schemas.microsoft.com/office/drawing/2014/main" id="{B4A07E35-E028-4A71-9166-16FEC0E2286A}"/>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pic>
        <p:nvPicPr>
          <p:cNvPr id="8" name="Picture 7">
            <a:extLst>
              <a:ext uri="{FF2B5EF4-FFF2-40B4-BE49-F238E27FC236}">
                <a16:creationId xmlns:a16="http://schemas.microsoft.com/office/drawing/2014/main" id="{68F405E5-E0E0-419F-96AC-C4087A4335CB}"/>
              </a:ext>
            </a:extLst>
          </p:cNvPr>
          <p:cNvPicPr>
            <a:picLocks noChangeAspect="1"/>
          </p:cNvPicPr>
          <p:nvPr/>
        </p:nvPicPr>
        <p:blipFill>
          <a:blip r:embed="rId3"/>
          <a:stretch>
            <a:fillRect/>
          </a:stretch>
        </p:blipFill>
        <p:spPr>
          <a:xfrm>
            <a:off x="3922609" y="799010"/>
            <a:ext cx="4346781" cy="52599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831815AD-EB3A-4E78-A8ED-83BF2D224A72}"/>
              </a:ext>
            </a:extLst>
          </p:cNvPr>
          <p:cNvSpPr/>
          <p:nvPr/>
        </p:nvSpPr>
        <p:spPr>
          <a:xfrm>
            <a:off x="3922609" y="2763811"/>
            <a:ext cx="4181167" cy="5715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2927063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raphical user interface, application&#10;&#10;Description automatically generated">
            <a:extLst>
              <a:ext uri="{FF2B5EF4-FFF2-40B4-BE49-F238E27FC236}">
                <a16:creationId xmlns:a16="http://schemas.microsoft.com/office/drawing/2014/main" id="{38098B2C-8433-7C3F-04AF-0E2B0B9CEAFD}"/>
              </a:ext>
            </a:extLst>
          </p:cNvPr>
          <p:cNvPicPr>
            <a:picLocks noChangeAspect="1"/>
          </p:cNvPicPr>
          <p:nvPr/>
        </p:nvPicPr>
        <p:blipFill>
          <a:blip r:embed="rId3"/>
          <a:stretch>
            <a:fillRect/>
          </a:stretch>
        </p:blipFill>
        <p:spPr>
          <a:xfrm>
            <a:off x="304800" y="978483"/>
            <a:ext cx="3314700" cy="4291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D12693A2-0EE2-4A2A-8934-CD863DE9965D}"/>
              </a:ext>
            </a:extLst>
          </p:cNvPr>
          <p:cNvSpPr>
            <a:spLocks noGrp="1"/>
          </p:cNvSpPr>
          <p:nvPr>
            <p:ph type="title"/>
          </p:nvPr>
        </p:nvSpPr>
        <p:spPr>
          <a:xfrm>
            <a:off x="184931" y="116397"/>
            <a:ext cx="11016200" cy="518012"/>
          </a:xfrm>
        </p:spPr>
        <p:txBody>
          <a:bodyPr>
            <a:noAutofit/>
          </a:bodyPr>
          <a:lstStyle/>
          <a:p>
            <a:r>
              <a:rPr lang="en-US" sz="4000">
                <a:latin typeface="Calibri"/>
              </a:rPr>
              <a:t>Print Test Tickets from a Student List</a:t>
            </a:r>
          </a:p>
        </p:txBody>
      </p:sp>
      <p:sp>
        <p:nvSpPr>
          <p:cNvPr id="9" name="Slide Number Placeholder 3">
            <a:extLst>
              <a:ext uri="{FF2B5EF4-FFF2-40B4-BE49-F238E27FC236}">
                <a16:creationId xmlns:a16="http://schemas.microsoft.com/office/drawing/2014/main" id="{66F3C2EC-8673-4AA8-A956-5A27CFC1BF2A}"/>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pic>
        <p:nvPicPr>
          <p:cNvPr id="13" name="Picture 12">
            <a:extLst>
              <a:ext uri="{FF2B5EF4-FFF2-40B4-BE49-F238E27FC236}">
                <a16:creationId xmlns:a16="http://schemas.microsoft.com/office/drawing/2014/main" id="{CF399D1F-4D78-4C1D-868E-D1A44023748F}"/>
              </a:ext>
            </a:extLst>
          </p:cNvPr>
          <p:cNvPicPr>
            <a:picLocks noChangeAspect="1"/>
          </p:cNvPicPr>
          <p:nvPr/>
        </p:nvPicPr>
        <p:blipFill>
          <a:blip r:embed="rId4"/>
          <a:stretch>
            <a:fillRect/>
          </a:stretch>
        </p:blipFill>
        <p:spPr>
          <a:xfrm>
            <a:off x="3790737" y="1299438"/>
            <a:ext cx="8080814" cy="3839664"/>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3DC79572-086D-4D59-9D38-B8266DFE54F0}"/>
              </a:ext>
            </a:extLst>
          </p:cNvPr>
          <p:cNvSpPr/>
          <p:nvPr/>
        </p:nvSpPr>
        <p:spPr>
          <a:xfrm>
            <a:off x="665773" y="3006273"/>
            <a:ext cx="2670908" cy="241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268598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C5901097-B2B3-BD30-A495-3D0963CF7F46}"/>
              </a:ext>
            </a:extLst>
          </p:cNvPr>
          <p:cNvPicPr>
            <a:picLocks noChangeAspect="1"/>
          </p:cNvPicPr>
          <p:nvPr/>
        </p:nvPicPr>
        <p:blipFill>
          <a:blip r:embed="rId3"/>
          <a:stretch>
            <a:fillRect/>
          </a:stretch>
        </p:blipFill>
        <p:spPr>
          <a:xfrm>
            <a:off x="4842329" y="756658"/>
            <a:ext cx="5945414" cy="5344682"/>
          </a:xfrm>
          <a:prstGeom prst="rect">
            <a:avLst/>
          </a:prstGeom>
          <a:ln>
            <a:noFill/>
          </a:ln>
          <a:effectLst>
            <a:outerShdw blurRad="50800" dist="38100" dir="2700000" algn="tl" rotWithShape="0">
              <a:prstClr val="black">
                <a:alpha val="40000"/>
              </a:prstClr>
            </a:outerShdw>
          </a:effectLst>
        </p:spPr>
      </p:pic>
      <p:pic>
        <p:nvPicPr>
          <p:cNvPr id="4" name="Picture 4" descr="Graphical user interface, application&#10;&#10;Description automatically generated">
            <a:extLst>
              <a:ext uri="{FF2B5EF4-FFF2-40B4-BE49-F238E27FC236}">
                <a16:creationId xmlns:a16="http://schemas.microsoft.com/office/drawing/2014/main" id="{56288CE7-D30B-46B7-C519-10F6E4DBA967}"/>
              </a:ext>
            </a:extLst>
          </p:cNvPr>
          <p:cNvPicPr>
            <a:picLocks noChangeAspect="1"/>
          </p:cNvPicPr>
          <p:nvPr/>
        </p:nvPicPr>
        <p:blipFill>
          <a:blip r:embed="rId4"/>
          <a:stretch>
            <a:fillRect/>
          </a:stretch>
        </p:blipFill>
        <p:spPr>
          <a:xfrm>
            <a:off x="219075" y="1178508"/>
            <a:ext cx="3486150" cy="4529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D12693A2-0EE2-4A2A-8934-CD863DE9965D}"/>
              </a:ext>
            </a:extLst>
          </p:cNvPr>
          <p:cNvSpPr>
            <a:spLocks noGrp="1"/>
          </p:cNvSpPr>
          <p:nvPr>
            <p:ph type="title"/>
          </p:nvPr>
        </p:nvSpPr>
        <p:spPr>
          <a:xfrm>
            <a:off x="223031" y="103697"/>
            <a:ext cx="11016200" cy="518012"/>
          </a:xfrm>
        </p:spPr>
        <p:txBody>
          <a:bodyPr>
            <a:noAutofit/>
          </a:bodyPr>
          <a:lstStyle/>
          <a:p>
            <a:r>
              <a:rPr lang="en-US" sz="4000">
                <a:latin typeface="Calibri"/>
              </a:rPr>
              <a:t>Print Test Tickets from a Student List, continued</a:t>
            </a:r>
          </a:p>
        </p:txBody>
      </p:sp>
      <p:sp>
        <p:nvSpPr>
          <p:cNvPr id="12" name="Rectangle 11">
            <a:extLst>
              <a:ext uri="{FF2B5EF4-FFF2-40B4-BE49-F238E27FC236}">
                <a16:creationId xmlns:a16="http://schemas.microsoft.com/office/drawing/2014/main" id="{C83F9687-E49E-43CD-BD57-C2FCD54759C7}"/>
              </a:ext>
            </a:extLst>
          </p:cNvPr>
          <p:cNvSpPr/>
          <p:nvPr/>
        </p:nvSpPr>
        <p:spPr>
          <a:xfrm>
            <a:off x="4968603" y="1715588"/>
            <a:ext cx="429986" cy="3283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3" name="Arrow: Right 12">
            <a:extLst>
              <a:ext uri="{FF2B5EF4-FFF2-40B4-BE49-F238E27FC236}">
                <a16:creationId xmlns:a16="http://schemas.microsoft.com/office/drawing/2014/main" id="{5B93F27A-76C2-4E8E-B6C8-FDCA0CA2CD3F}"/>
              </a:ext>
            </a:extLst>
          </p:cNvPr>
          <p:cNvSpPr/>
          <p:nvPr/>
        </p:nvSpPr>
        <p:spPr>
          <a:xfrm>
            <a:off x="3842385" y="2512825"/>
            <a:ext cx="1139095" cy="2252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latin typeface="Calibri" panose="020F0502020204030204" pitchFamily="34" charset="0"/>
              </a:rPr>
              <a:t>All students</a:t>
            </a:r>
          </a:p>
        </p:txBody>
      </p:sp>
      <p:sp>
        <p:nvSpPr>
          <p:cNvPr id="14" name="Arrow: Right 13">
            <a:extLst>
              <a:ext uri="{FF2B5EF4-FFF2-40B4-BE49-F238E27FC236}">
                <a16:creationId xmlns:a16="http://schemas.microsoft.com/office/drawing/2014/main" id="{70C7919C-C5C6-4B6C-B90B-2A35B881641C}"/>
              </a:ext>
            </a:extLst>
          </p:cNvPr>
          <p:cNvSpPr/>
          <p:nvPr/>
        </p:nvSpPr>
        <p:spPr>
          <a:xfrm>
            <a:off x="3842385" y="4729977"/>
            <a:ext cx="1139095" cy="3081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latin typeface="Calibri" panose="020F0502020204030204" pitchFamily="34" charset="0"/>
              </a:rPr>
              <a:t>Specific students</a:t>
            </a:r>
          </a:p>
        </p:txBody>
      </p:sp>
      <p:sp>
        <p:nvSpPr>
          <p:cNvPr id="11" name="Slide Number Placeholder 3">
            <a:extLst>
              <a:ext uri="{FF2B5EF4-FFF2-40B4-BE49-F238E27FC236}">
                <a16:creationId xmlns:a16="http://schemas.microsoft.com/office/drawing/2014/main" id="{92A5EC61-CBA1-4635-8E9E-B06835013220}"/>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sp>
        <p:nvSpPr>
          <p:cNvPr id="15" name="Rectangle 14">
            <a:extLst>
              <a:ext uri="{FF2B5EF4-FFF2-40B4-BE49-F238E27FC236}">
                <a16:creationId xmlns:a16="http://schemas.microsoft.com/office/drawing/2014/main" id="{7EC4DB44-E3B0-4930-801A-5A622089228A}"/>
              </a:ext>
            </a:extLst>
          </p:cNvPr>
          <p:cNvSpPr/>
          <p:nvPr/>
        </p:nvSpPr>
        <p:spPr>
          <a:xfrm>
            <a:off x="577019" y="3340381"/>
            <a:ext cx="2870933" cy="241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2490421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387435" y="148675"/>
            <a:ext cx="11018520" cy="521208"/>
          </a:xfrm>
        </p:spPr>
        <p:txBody>
          <a:bodyPr>
            <a:noAutofit/>
          </a:bodyPr>
          <a:lstStyle/>
          <a:p>
            <a:r>
              <a:rPr lang="en-US" sz="4000">
                <a:latin typeface="Calibri"/>
              </a:rPr>
              <a:t>Logging into TIDE</a:t>
            </a:r>
          </a:p>
        </p:txBody>
      </p:sp>
      <p:sp>
        <p:nvSpPr>
          <p:cNvPr id="8" name="Slide Number Placeholder 3">
            <a:extLst>
              <a:ext uri="{FF2B5EF4-FFF2-40B4-BE49-F238E27FC236}">
                <a16:creationId xmlns:a16="http://schemas.microsoft.com/office/drawing/2014/main" id="{48FE68EE-CACF-4BA8-AC11-E98B71507655}"/>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4" name="Group 3">
            <a:extLst>
              <a:ext uri="{FF2B5EF4-FFF2-40B4-BE49-F238E27FC236}">
                <a16:creationId xmlns:a16="http://schemas.microsoft.com/office/drawing/2014/main" id="{A2FC7F26-ACA4-4A87-B0C1-94E60AF271B0}"/>
              </a:ext>
            </a:extLst>
          </p:cNvPr>
          <p:cNvGrpSpPr/>
          <p:nvPr/>
        </p:nvGrpSpPr>
        <p:grpSpPr>
          <a:xfrm>
            <a:off x="3332278" y="1155360"/>
            <a:ext cx="4580868" cy="4547279"/>
            <a:chOff x="3332278" y="1155360"/>
            <a:chExt cx="4580868" cy="4547279"/>
          </a:xfrm>
        </p:grpSpPr>
        <p:pic>
          <p:nvPicPr>
            <p:cNvPr id="2" name="Picture 1">
              <a:extLst>
                <a:ext uri="{FF2B5EF4-FFF2-40B4-BE49-F238E27FC236}">
                  <a16:creationId xmlns:a16="http://schemas.microsoft.com/office/drawing/2014/main" id="{3F83383D-1246-4D58-B73C-B8D694341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910" y="1155360"/>
              <a:ext cx="3948236" cy="454727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Down Arrow 9">
              <a:extLst>
                <a:ext uri="{FF2B5EF4-FFF2-40B4-BE49-F238E27FC236}">
                  <a16:creationId xmlns:a16="http://schemas.microsoft.com/office/drawing/2014/main" id="{5C9C84C0-33D8-43D9-8BF0-BAAD36A9681F}"/>
                </a:ext>
              </a:extLst>
            </p:cNvPr>
            <p:cNvSpPr>
              <a:spLocks noChangeAspect="1"/>
            </p:cNvSpPr>
            <p:nvPr/>
          </p:nvSpPr>
          <p:spPr>
            <a:xfrm rot="16200000">
              <a:off x="3501254" y="2999417"/>
              <a:ext cx="521209" cy="859162"/>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spTree>
    <p:extLst>
      <p:ext uri="{BB962C8B-B14F-4D97-AF65-F5344CB8AC3E}">
        <p14:creationId xmlns:p14="http://schemas.microsoft.com/office/powerpoint/2010/main" val="3252741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2A4E92-9332-4830-90F3-5C53953AD496}"/>
              </a:ext>
            </a:extLst>
          </p:cNvPr>
          <p:cNvPicPr>
            <a:picLocks noChangeAspect="1"/>
          </p:cNvPicPr>
          <p:nvPr/>
        </p:nvPicPr>
        <p:blipFill>
          <a:blip r:embed="rId3"/>
          <a:stretch>
            <a:fillRect/>
          </a:stretch>
        </p:blipFill>
        <p:spPr>
          <a:xfrm>
            <a:off x="4307050" y="865213"/>
            <a:ext cx="3859745" cy="50502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a:xfrm>
            <a:off x="261131" y="116397"/>
            <a:ext cx="11016200" cy="518012"/>
          </a:xfrm>
        </p:spPr>
        <p:txBody>
          <a:bodyPr>
            <a:noAutofit/>
          </a:bodyPr>
          <a:lstStyle/>
          <a:p>
            <a:r>
              <a:rPr lang="en-US" sz="4000">
                <a:latin typeface="Calibri"/>
              </a:rPr>
              <a:t>Invalidations and Requests</a:t>
            </a:r>
          </a:p>
        </p:txBody>
      </p:sp>
      <p:sp>
        <p:nvSpPr>
          <p:cNvPr id="12" name="Slide Number Placeholder 3">
            <a:extLst>
              <a:ext uri="{FF2B5EF4-FFF2-40B4-BE49-F238E27FC236}">
                <a16:creationId xmlns:a16="http://schemas.microsoft.com/office/drawing/2014/main" id="{E8A7E7BF-8D70-4EDA-A979-3A2B564D5E8E}"/>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sp>
        <p:nvSpPr>
          <p:cNvPr id="6" name="Rectangle 5">
            <a:extLst>
              <a:ext uri="{FF2B5EF4-FFF2-40B4-BE49-F238E27FC236}">
                <a16:creationId xmlns:a16="http://schemas.microsoft.com/office/drawing/2014/main" id="{626F5030-0745-4C5F-9E75-1A9929CAB91B}"/>
              </a:ext>
            </a:extLst>
          </p:cNvPr>
          <p:cNvSpPr/>
          <p:nvPr/>
        </p:nvSpPr>
        <p:spPr>
          <a:xfrm>
            <a:off x="4429803" y="3220218"/>
            <a:ext cx="3681794" cy="14243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683838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D2B20CF-E90E-3F39-57CF-795968BAD35F}"/>
              </a:ext>
            </a:extLst>
          </p:cNvPr>
          <p:cNvPicPr>
            <a:picLocks noChangeAspect="1"/>
          </p:cNvPicPr>
          <p:nvPr/>
        </p:nvPicPr>
        <p:blipFill>
          <a:blip r:embed="rId3"/>
          <a:stretch>
            <a:fillRect/>
          </a:stretch>
        </p:blipFill>
        <p:spPr>
          <a:xfrm>
            <a:off x="4224337" y="1666331"/>
            <a:ext cx="7970044" cy="3358648"/>
          </a:xfrm>
          <a:prstGeom prst="rect">
            <a:avLst/>
          </a:prstGeom>
          <a:ln>
            <a:solidFill>
              <a:schemeClr val="tx1">
                <a:lumMod val="60000"/>
                <a:lumOff val="40000"/>
              </a:schemeClr>
            </a:solidFill>
          </a:ln>
        </p:spPr>
      </p:pic>
      <p:pic>
        <p:nvPicPr>
          <p:cNvPr id="7" name="Picture 6">
            <a:extLst>
              <a:ext uri="{FF2B5EF4-FFF2-40B4-BE49-F238E27FC236}">
                <a16:creationId xmlns:a16="http://schemas.microsoft.com/office/drawing/2014/main" id="{1C2A4E92-9332-4830-90F3-5C53953AD496}"/>
              </a:ext>
            </a:extLst>
          </p:cNvPr>
          <p:cNvPicPr>
            <a:picLocks noChangeAspect="1"/>
          </p:cNvPicPr>
          <p:nvPr/>
        </p:nvPicPr>
        <p:blipFill>
          <a:blip r:embed="rId4"/>
          <a:stretch>
            <a:fillRect/>
          </a:stretch>
        </p:blipFill>
        <p:spPr>
          <a:xfrm>
            <a:off x="166730" y="929288"/>
            <a:ext cx="3859745" cy="50502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a:xfrm>
            <a:off x="167439" y="151861"/>
            <a:ext cx="11016200" cy="518012"/>
          </a:xfrm>
        </p:spPr>
        <p:txBody>
          <a:bodyPr>
            <a:noAutofit/>
          </a:bodyPr>
          <a:lstStyle/>
          <a:p>
            <a:r>
              <a:rPr lang="en-US" sz="4000">
                <a:latin typeface="Calibri"/>
              </a:rPr>
              <a:t>Invalidations and Requests</a:t>
            </a:r>
          </a:p>
        </p:txBody>
      </p:sp>
      <p:sp>
        <p:nvSpPr>
          <p:cNvPr id="12" name="Slide Number Placeholder 3">
            <a:extLst>
              <a:ext uri="{FF2B5EF4-FFF2-40B4-BE49-F238E27FC236}">
                <a16:creationId xmlns:a16="http://schemas.microsoft.com/office/drawing/2014/main" id="{E8A7E7BF-8D70-4EDA-A979-3A2B564D5E8E}"/>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sp>
        <p:nvSpPr>
          <p:cNvPr id="14" name="Down Arrow 9">
            <a:extLst>
              <a:ext uri="{FF2B5EF4-FFF2-40B4-BE49-F238E27FC236}">
                <a16:creationId xmlns:a16="http://schemas.microsoft.com/office/drawing/2014/main" id="{4202F869-610C-4244-A933-3BB04FBF1AE9}"/>
              </a:ext>
            </a:extLst>
          </p:cNvPr>
          <p:cNvSpPr>
            <a:spLocks noChangeAspect="1"/>
          </p:cNvSpPr>
          <p:nvPr/>
        </p:nvSpPr>
        <p:spPr>
          <a:xfrm rot="10800000">
            <a:off x="4276590" y="4718766"/>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6" name="Down Arrow 9">
            <a:extLst>
              <a:ext uri="{FF2B5EF4-FFF2-40B4-BE49-F238E27FC236}">
                <a16:creationId xmlns:a16="http://schemas.microsoft.com/office/drawing/2014/main" id="{E002F16E-B94E-4CB3-A4E4-EF6C77A54848}"/>
              </a:ext>
            </a:extLst>
          </p:cNvPr>
          <p:cNvSpPr>
            <a:spLocks noChangeAspect="1"/>
          </p:cNvSpPr>
          <p:nvPr/>
        </p:nvSpPr>
        <p:spPr>
          <a:xfrm rot="5400000">
            <a:off x="8630310" y="3068958"/>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6" name="Rectangle 5">
            <a:extLst>
              <a:ext uri="{FF2B5EF4-FFF2-40B4-BE49-F238E27FC236}">
                <a16:creationId xmlns:a16="http://schemas.microsoft.com/office/drawing/2014/main" id="{626F5030-0745-4C5F-9E75-1A9929CAB91B}"/>
              </a:ext>
            </a:extLst>
          </p:cNvPr>
          <p:cNvSpPr/>
          <p:nvPr/>
        </p:nvSpPr>
        <p:spPr>
          <a:xfrm>
            <a:off x="592331" y="3712517"/>
            <a:ext cx="3167444" cy="3181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3251818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331" y="90997"/>
            <a:ext cx="11016200" cy="518012"/>
          </a:xfrm>
        </p:spPr>
        <p:txBody>
          <a:bodyPr>
            <a:noAutofit/>
          </a:bodyPr>
          <a:lstStyle/>
          <a:p>
            <a:r>
              <a:rPr lang="en-US" sz="4000">
                <a:latin typeface="Calibri"/>
              </a:rPr>
              <a:t>Monitoring Test Progress</a:t>
            </a:r>
          </a:p>
        </p:txBody>
      </p:sp>
      <p:sp>
        <p:nvSpPr>
          <p:cNvPr id="10" name="AutoShape 6" descr="filesystem:chrome-extension://bpconcjcammlapcogcnnelfmaeghhagj/temporary/1466702881632screensave.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1" name="AutoShape 8" descr="filesystem:chrome-extension://bpconcjcammlapcogcnnelfmaeghhagj/temporary/1466702881632screensave.pn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2" name="AutoShape 10" descr="filesystem:chrome-extension://bpconcjcammlapcogcnnelfmaeghhagj/temporary/1466702881632screensave.png"/>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3" name="AutoShape 12" descr="filesystem:chrome-extension://bpconcjcammlapcogcnnelfmaeghhagj/temporary/1466702881632screensave.png"/>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4" name="AutoShape 14" descr="filesystem:chrome-extension://bpconcjcammlapcogcnnelfmaeghhagj/temporary/1466702881632screensave.png"/>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5" name="Slide Number Placeholder 3">
            <a:extLst>
              <a:ext uri="{FF2B5EF4-FFF2-40B4-BE49-F238E27FC236}">
                <a16:creationId xmlns:a16="http://schemas.microsoft.com/office/drawing/2014/main" id="{900B9963-CEC0-4005-91D4-538DF9C0278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9" name="Group 8">
            <a:extLst>
              <a:ext uri="{FF2B5EF4-FFF2-40B4-BE49-F238E27FC236}">
                <a16:creationId xmlns:a16="http://schemas.microsoft.com/office/drawing/2014/main" id="{B4371B62-7F7B-4373-8383-5A461B7B8FB8}"/>
              </a:ext>
            </a:extLst>
          </p:cNvPr>
          <p:cNvGrpSpPr/>
          <p:nvPr/>
        </p:nvGrpSpPr>
        <p:grpSpPr>
          <a:xfrm>
            <a:off x="4232020" y="874698"/>
            <a:ext cx="3607055" cy="5135044"/>
            <a:chOff x="4232020" y="874698"/>
            <a:chExt cx="3607055" cy="5135044"/>
          </a:xfrm>
        </p:grpSpPr>
        <p:pic>
          <p:nvPicPr>
            <p:cNvPr id="6" name="Picture 5">
              <a:extLst>
                <a:ext uri="{FF2B5EF4-FFF2-40B4-BE49-F238E27FC236}">
                  <a16:creationId xmlns:a16="http://schemas.microsoft.com/office/drawing/2014/main" id="{E19ED9D3-569B-4088-9359-603C2D685A7C}"/>
                </a:ext>
              </a:extLst>
            </p:cNvPr>
            <p:cNvPicPr>
              <a:picLocks noChangeAspect="1"/>
            </p:cNvPicPr>
            <p:nvPr/>
          </p:nvPicPr>
          <p:blipFill>
            <a:blip r:embed="rId3"/>
            <a:stretch>
              <a:fillRect/>
            </a:stretch>
          </p:blipFill>
          <p:spPr>
            <a:xfrm>
              <a:off x="4232020" y="874698"/>
              <a:ext cx="3607055" cy="5135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ectangle 16">
              <a:extLst>
                <a:ext uri="{FF2B5EF4-FFF2-40B4-BE49-F238E27FC236}">
                  <a16:creationId xmlns:a16="http://schemas.microsoft.com/office/drawing/2014/main" id="{40A1A0D9-6A43-43AA-8F24-7EB80C636B49}"/>
                </a:ext>
              </a:extLst>
            </p:cNvPr>
            <p:cNvSpPr/>
            <p:nvPr/>
          </p:nvSpPr>
          <p:spPr>
            <a:xfrm>
              <a:off x="4232020" y="3483696"/>
              <a:ext cx="3554405" cy="16212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 name="Rectangle 6">
              <a:extLst>
                <a:ext uri="{FF2B5EF4-FFF2-40B4-BE49-F238E27FC236}">
                  <a16:creationId xmlns:a16="http://schemas.microsoft.com/office/drawing/2014/main" id="{83F07528-340B-4854-9799-C321B5A302FE}"/>
                </a:ext>
              </a:extLst>
            </p:cNvPr>
            <p:cNvSpPr/>
            <p:nvPr/>
          </p:nvSpPr>
          <p:spPr>
            <a:xfrm>
              <a:off x="6210066" y="3135887"/>
              <a:ext cx="218783" cy="246832"/>
            </a:xfrm>
            <a:prstGeom prst="rect">
              <a:avLst/>
            </a:prstGeom>
            <a:solidFill>
              <a:srgbClr val="178C5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spTree>
    <p:extLst>
      <p:ext uri="{BB962C8B-B14F-4D97-AF65-F5344CB8AC3E}">
        <p14:creationId xmlns:p14="http://schemas.microsoft.com/office/powerpoint/2010/main" val="450476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04FDE9-BB55-43DA-A5C7-883A89F42D4B}"/>
              </a:ext>
            </a:extLst>
          </p:cNvPr>
          <p:cNvPicPr>
            <a:picLocks noChangeAspect="1"/>
          </p:cNvPicPr>
          <p:nvPr/>
        </p:nvPicPr>
        <p:blipFill>
          <a:blip r:embed="rId3"/>
          <a:stretch>
            <a:fillRect/>
          </a:stretch>
        </p:blipFill>
        <p:spPr>
          <a:xfrm>
            <a:off x="4359326" y="882856"/>
            <a:ext cx="7549759" cy="5029371"/>
          </a:xfrm>
          <a:prstGeom prst="rect">
            <a:avLst/>
          </a:prstGeom>
          <a:effectLst>
            <a:outerShdw blurRad="50800" dist="38100" dir="2700000" algn="tl" rotWithShape="0">
              <a:prstClr val="black">
                <a:alpha val="40000"/>
              </a:prstClr>
            </a:outerShdw>
          </a:effectLst>
        </p:spPr>
      </p:pic>
      <p:sp>
        <p:nvSpPr>
          <p:cNvPr id="3" name="Title 6"/>
          <p:cNvSpPr>
            <a:spLocks noGrp="1"/>
          </p:cNvSpPr>
          <p:nvPr>
            <p:ph type="title"/>
          </p:nvPr>
        </p:nvSpPr>
        <p:spPr>
          <a:xfrm>
            <a:off x="184931" y="78297"/>
            <a:ext cx="11016200" cy="518012"/>
          </a:xfrm>
        </p:spPr>
        <p:txBody>
          <a:bodyPr>
            <a:noAutofit/>
          </a:bodyPr>
          <a:lstStyle/>
          <a:p>
            <a:r>
              <a:rPr lang="en-US" sz="4000">
                <a:latin typeface="Calibri"/>
              </a:rPr>
              <a:t>Participation Reports</a:t>
            </a:r>
          </a:p>
        </p:txBody>
      </p:sp>
      <p:sp>
        <p:nvSpPr>
          <p:cNvPr id="4" name="Rectangle 3">
            <a:extLst>
              <a:ext uri="{FF2B5EF4-FFF2-40B4-BE49-F238E27FC236}">
                <a16:creationId xmlns:a16="http://schemas.microsoft.com/office/drawing/2014/main" id="{FF519F10-C9D6-4DE4-8043-7D661E43D6B9}"/>
              </a:ext>
            </a:extLst>
          </p:cNvPr>
          <p:cNvSpPr/>
          <p:nvPr/>
        </p:nvSpPr>
        <p:spPr>
          <a:xfrm>
            <a:off x="4365600" y="1221385"/>
            <a:ext cx="1746113" cy="282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1" name="Rectangle 10">
            <a:extLst>
              <a:ext uri="{FF2B5EF4-FFF2-40B4-BE49-F238E27FC236}">
                <a16:creationId xmlns:a16="http://schemas.microsoft.com/office/drawing/2014/main" id="{6A559385-8B16-46BD-A14E-75DFDF6FB8BB}"/>
              </a:ext>
            </a:extLst>
          </p:cNvPr>
          <p:cNvSpPr/>
          <p:nvPr/>
        </p:nvSpPr>
        <p:spPr>
          <a:xfrm>
            <a:off x="4359326" y="1878720"/>
            <a:ext cx="1145315" cy="282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2" name="Rectangle 11">
            <a:extLst>
              <a:ext uri="{FF2B5EF4-FFF2-40B4-BE49-F238E27FC236}">
                <a16:creationId xmlns:a16="http://schemas.microsoft.com/office/drawing/2014/main" id="{A178916C-113A-4D39-A706-769AD3B14590}"/>
              </a:ext>
            </a:extLst>
          </p:cNvPr>
          <p:cNvSpPr/>
          <p:nvPr/>
        </p:nvSpPr>
        <p:spPr>
          <a:xfrm>
            <a:off x="4359326" y="4025882"/>
            <a:ext cx="2046513" cy="282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3" name="Slide Number Placeholder 3">
            <a:extLst>
              <a:ext uri="{FF2B5EF4-FFF2-40B4-BE49-F238E27FC236}">
                <a16:creationId xmlns:a16="http://schemas.microsoft.com/office/drawing/2014/main" id="{AC836D15-702F-4875-89D1-6A4E05D40194}"/>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10" name="Group 9">
            <a:extLst>
              <a:ext uri="{FF2B5EF4-FFF2-40B4-BE49-F238E27FC236}">
                <a16:creationId xmlns:a16="http://schemas.microsoft.com/office/drawing/2014/main" id="{9F61E86D-59E6-44EE-B325-F284AA746D9E}"/>
              </a:ext>
            </a:extLst>
          </p:cNvPr>
          <p:cNvGrpSpPr/>
          <p:nvPr/>
        </p:nvGrpSpPr>
        <p:grpSpPr>
          <a:xfrm>
            <a:off x="444467" y="889521"/>
            <a:ext cx="3607055" cy="5135044"/>
            <a:chOff x="444467" y="889521"/>
            <a:chExt cx="3607055" cy="5135044"/>
          </a:xfrm>
        </p:grpSpPr>
        <p:pic>
          <p:nvPicPr>
            <p:cNvPr id="16" name="Picture 15">
              <a:extLst>
                <a:ext uri="{FF2B5EF4-FFF2-40B4-BE49-F238E27FC236}">
                  <a16:creationId xmlns:a16="http://schemas.microsoft.com/office/drawing/2014/main" id="{C959A917-8C3A-4E3E-B9EA-EFAEFCBD0395}"/>
                </a:ext>
              </a:extLst>
            </p:cNvPr>
            <p:cNvPicPr>
              <a:picLocks noChangeAspect="1"/>
            </p:cNvPicPr>
            <p:nvPr/>
          </p:nvPicPr>
          <p:blipFill>
            <a:blip r:embed="rId4"/>
            <a:stretch>
              <a:fillRect/>
            </a:stretch>
          </p:blipFill>
          <p:spPr>
            <a:xfrm>
              <a:off x="444467" y="889521"/>
              <a:ext cx="3607055" cy="5135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a:extLst>
                <a:ext uri="{FF2B5EF4-FFF2-40B4-BE49-F238E27FC236}">
                  <a16:creationId xmlns:a16="http://schemas.microsoft.com/office/drawing/2014/main" id="{ACFA99A6-59B2-4041-985E-79F3995A478B}"/>
                </a:ext>
              </a:extLst>
            </p:cNvPr>
            <p:cNvSpPr/>
            <p:nvPr/>
          </p:nvSpPr>
          <p:spPr>
            <a:xfrm>
              <a:off x="721163" y="3920074"/>
              <a:ext cx="3079312" cy="2563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9" name="Rectangle 18">
              <a:extLst>
                <a:ext uri="{FF2B5EF4-FFF2-40B4-BE49-F238E27FC236}">
                  <a16:creationId xmlns:a16="http://schemas.microsoft.com/office/drawing/2014/main" id="{73121B45-2AF6-43D7-B8F5-EA44AFBC58E0}"/>
                </a:ext>
              </a:extLst>
            </p:cNvPr>
            <p:cNvSpPr/>
            <p:nvPr/>
          </p:nvSpPr>
          <p:spPr>
            <a:xfrm>
              <a:off x="2422513" y="3150710"/>
              <a:ext cx="218783" cy="246832"/>
            </a:xfrm>
            <a:prstGeom prst="rect">
              <a:avLst/>
            </a:prstGeom>
            <a:solidFill>
              <a:srgbClr val="178C5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pic>
        <p:nvPicPr>
          <p:cNvPr id="8" name="Picture 7">
            <a:extLst>
              <a:ext uri="{FF2B5EF4-FFF2-40B4-BE49-F238E27FC236}">
                <a16:creationId xmlns:a16="http://schemas.microsoft.com/office/drawing/2014/main" id="{2DC6611E-51D3-4A7B-B536-9398DE53EDC7}"/>
              </a:ext>
            </a:extLst>
          </p:cNvPr>
          <p:cNvPicPr>
            <a:picLocks noChangeAspect="1"/>
          </p:cNvPicPr>
          <p:nvPr/>
        </p:nvPicPr>
        <p:blipFill>
          <a:blip r:embed="rId5"/>
          <a:stretch>
            <a:fillRect/>
          </a:stretch>
        </p:blipFill>
        <p:spPr>
          <a:xfrm>
            <a:off x="7423502" y="5662804"/>
            <a:ext cx="1421405" cy="222630"/>
          </a:xfrm>
          <a:prstGeom prst="rect">
            <a:avLst/>
          </a:prstGeom>
        </p:spPr>
      </p:pic>
      <p:sp>
        <p:nvSpPr>
          <p:cNvPr id="15" name="Rectangle 14">
            <a:extLst>
              <a:ext uri="{FF2B5EF4-FFF2-40B4-BE49-F238E27FC236}">
                <a16:creationId xmlns:a16="http://schemas.microsoft.com/office/drawing/2014/main" id="{5BF540A7-58C9-450F-BD4E-8C6C40FF107C}"/>
              </a:ext>
            </a:extLst>
          </p:cNvPr>
          <p:cNvSpPr/>
          <p:nvPr/>
        </p:nvSpPr>
        <p:spPr>
          <a:xfrm>
            <a:off x="7140326" y="5630180"/>
            <a:ext cx="2046513" cy="282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104827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a:xfrm>
            <a:off x="172231" y="103697"/>
            <a:ext cx="11016200" cy="518012"/>
          </a:xfrm>
        </p:spPr>
        <p:txBody>
          <a:bodyPr>
            <a:noAutofit/>
          </a:bodyPr>
          <a:lstStyle/>
          <a:p>
            <a:r>
              <a:rPr lang="en-US" sz="4000">
                <a:latin typeface="Calibri"/>
              </a:rPr>
              <a:t>Participation Reports: Results</a:t>
            </a:r>
          </a:p>
        </p:txBody>
      </p:sp>
      <p:sp>
        <p:nvSpPr>
          <p:cNvPr id="9" name="Slide Number Placeholder 3">
            <a:extLst>
              <a:ext uri="{FF2B5EF4-FFF2-40B4-BE49-F238E27FC236}">
                <a16:creationId xmlns:a16="http://schemas.microsoft.com/office/drawing/2014/main" id="{EABC92B9-E691-4E30-A499-F67FD385FF13}"/>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11" name="Group 10">
            <a:extLst>
              <a:ext uri="{FF2B5EF4-FFF2-40B4-BE49-F238E27FC236}">
                <a16:creationId xmlns:a16="http://schemas.microsoft.com/office/drawing/2014/main" id="{761E82F6-CF4E-471E-A3F0-7F4F361B13B3}"/>
              </a:ext>
            </a:extLst>
          </p:cNvPr>
          <p:cNvGrpSpPr>
            <a:grpSpLocks noChangeAspect="1"/>
          </p:cNvGrpSpPr>
          <p:nvPr/>
        </p:nvGrpSpPr>
        <p:grpSpPr>
          <a:xfrm>
            <a:off x="426231" y="936232"/>
            <a:ext cx="3511091" cy="4985536"/>
            <a:chOff x="560166" y="1207356"/>
            <a:chExt cx="3153216" cy="4477375"/>
          </a:xfrm>
        </p:grpSpPr>
        <p:pic>
          <p:nvPicPr>
            <p:cNvPr id="14" name="Picture 13">
              <a:extLst>
                <a:ext uri="{FF2B5EF4-FFF2-40B4-BE49-F238E27FC236}">
                  <a16:creationId xmlns:a16="http://schemas.microsoft.com/office/drawing/2014/main" id="{7F46DF39-C790-4F66-8534-02218F55D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67" y="1207356"/>
              <a:ext cx="3153215" cy="447737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CC6F0299-0D0F-4043-B68E-E162A072F6B1}"/>
                </a:ext>
              </a:extLst>
            </p:cNvPr>
            <p:cNvSpPr/>
            <p:nvPr/>
          </p:nvSpPr>
          <p:spPr>
            <a:xfrm>
              <a:off x="560166" y="3768090"/>
              <a:ext cx="3153215" cy="2832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grpSp>
        <p:nvGrpSpPr>
          <p:cNvPr id="10" name="Group 9">
            <a:extLst>
              <a:ext uri="{FF2B5EF4-FFF2-40B4-BE49-F238E27FC236}">
                <a16:creationId xmlns:a16="http://schemas.microsoft.com/office/drawing/2014/main" id="{E68DA109-80E3-4348-95E6-820C84B11159}"/>
              </a:ext>
            </a:extLst>
          </p:cNvPr>
          <p:cNvGrpSpPr/>
          <p:nvPr/>
        </p:nvGrpSpPr>
        <p:grpSpPr>
          <a:xfrm>
            <a:off x="444467" y="889521"/>
            <a:ext cx="3607055" cy="5135044"/>
            <a:chOff x="444467" y="889521"/>
            <a:chExt cx="3607055" cy="5135044"/>
          </a:xfrm>
        </p:grpSpPr>
        <p:pic>
          <p:nvPicPr>
            <p:cNvPr id="13" name="Picture 12">
              <a:extLst>
                <a:ext uri="{FF2B5EF4-FFF2-40B4-BE49-F238E27FC236}">
                  <a16:creationId xmlns:a16="http://schemas.microsoft.com/office/drawing/2014/main" id="{B8C36C03-50FB-4848-B6A3-6542C5D1A91F}"/>
                </a:ext>
              </a:extLst>
            </p:cNvPr>
            <p:cNvPicPr>
              <a:picLocks noChangeAspect="1"/>
            </p:cNvPicPr>
            <p:nvPr/>
          </p:nvPicPr>
          <p:blipFill>
            <a:blip r:embed="rId4"/>
            <a:stretch>
              <a:fillRect/>
            </a:stretch>
          </p:blipFill>
          <p:spPr>
            <a:xfrm>
              <a:off x="444467" y="889521"/>
              <a:ext cx="3607055" cy="5135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ctangle 15">
              <a:extLst>
                <a:ext uri="{FF2B5EF4-FFF2-40B4-BE49-F238E27FC236}">
                  <a16:creationId xmlns:a16="http://schemas.microsoft.com/office/drawing/2014/main" id="{640E2ADF-0CB2-42BA-9EC1-E43C168632AF}"/>
                </a:ext>
              </a:extLst>
            </p:cNvPr>
            <p:cNvSpPr/>
            <p:nvPr/>
          </p:nvSpPr>
          <p:spPr>
            <a:xfrm>
              <a:off x="711638" y="3901024"/>
              <a:ext cx="3126937" cy="2658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7" name="Rectangle 16">
              <a:extLst>
                <a:ext uri="{FF2B5EF4-FFF2-40B4-BE49-F238E27FC236}">
                  <a16:creationId xmlns:a16="http://schemas.microsoft.com/office/drawing/2014/main" id="{A8F2E6B3-F8A9-453B-94E6-E14F718D16FD}"/>
                </a:ext>
              </a:extLst>
            </p:cNvPr>
            <p:cNvSpPr/>
            <p:nvPr/>
          </p:nvSpPr>
          <p:spPr>
            <a:xfrm>
              <a:off x="2422513" y="3150710"/>
              <a:ext cx="218783" cy="246832"/>
            </a:xfrm>
            <a:prstGeom prst="rect">
              <a:avLst/>
            </a:prstGeom>
            <a:solidFill>
              <a:srgbClr val="178C5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sp>
        <p:nvSpPr>
          <p:cNvPr id="18" name="TextBox 17">
            <a:extLst>
              <a:ext uri="{FF2B5EF4-FFF2-40B4-BE49-F238E27FC236}">
                <a16:creationId xmlns:a16="http://schemas.microsoft.com/office/drawing/2014/main" id="{AC882551-FABF-499D-8CB7-6B082C1A7EB9}"/>
              </a:ext>
            </a:extLst>
          </p:cNvPr>
          <p:cNvSpPr txBox="1"/>
          <p:nvPr/>
        </p:nvSpPr>
        <p:spPr>
          <a:xfrm>
            <a:off x="3048000" y="3226749"/>
            <a:ext cx="6096000" cy="369332"/>
          </a:xfrm>
          <a:prstGeom prst="rect">
            <a:avLst/>
          </a:prstGeom>
          <a:noFill/>
        </p:spPr>
        <p:txBody>
          <a:bodyPr wrap="square">
            <a:spAutoFit/>
          </a:bodyPr>
          <a:lstStyle/>
          <a:p>
            <a:endParaRPr lang="en-US">
              <a:latin typeface="Calibri" panose="020F0502020204030204" pitchFamily="34" charset="0"/>
            </a:endParaRPr>
          </a:p>
        </p:txBody>
      </p:sp>
      <p:pic>
        <p:nvPicPr>
          <p:cNvPr id="5" name="Picture 4">
            <a:extLst>
              <a:ext uri="{FF2B5EF4-FFF2-40B4-BE49-F238E27FC236}">
                <a16:creationId xmlns:a16="http://schemas.microsoft.com/office/drawing/2014/main" id="{0329BFE2-14A8-44AA-9FAC-F61EF459D420}"/>
              </a:ext>
            </a:extLst>
          </p:cNvPr>
          <p:cNvPicPr>
            <a:picLocks noChangeAspect="1"/>
          </p:cNvPicPr>
          <p:nvPr/>
        </p:nvPicPr>
        <p:blipFill>
          <a:blip r:embed="rId5"/>
          <a:stretch>
            <a:fillRect/>
          </a:stretch>
        </p:blipFill>
        <p:spPr>
          <a:xfrm>
            <a:off x="4223443" y="1948102"/>
            <a:ext cx="7752120" cy="3017882"/>
          </a:xfrm>
          <a:prstGeom prst="rect">
            <a:avLst/>
          </a:prstGeom>
          <a:ln>
            <a:solidFill>
              <a:schemeClr val="bg1">
                <a:lumMod val="65000"/>
              </a:schemeClr>
            </a:solidFill>
          </a:ln>
        </p:spPr>
      </p:pic>
    </p:spTree>
    <p:extLst>
      <p:ext uri="{BB962C8B-B14F-4D97-AF65-F5344CB8AC3E}">
        <p14:creationId xmlns:p14="http://schemas.microsoft.com/office/powerpoint/2010/main" val="2929396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3699" y="1030561"/>
            <a:ext cx="11708301" cy="4730262"/>
          </a:xfrm>
        </p:spPr>
        <p:txBody>
          <a:bodyPr>
            <a:normAutofit/>
          </a:bodyPr>
          <a:lstStyle/>
          <a:p>
            <a:r>
              <a:rPr lang="en-US" sz="2000" b="1">
                <a:solidFill>
                  <a:srgbClr val="53565A"/>
                </a:solidFill>
              </a:rPr>
              <a:t>Which students have not yet tested?</a:t>
            </a:r>
          </a:p>
          <a:p>
            <a:pPr marL="0" indent="0">
              <a:buNone/>
            </a:pPr>
            <a:endParaRPr lang="en-US"/>
          </a:p>
          <a:p>
            <a:pPr marL="0" indent="0">
              <a:buNone/>
            </a:pPr>
            <a:endParaRPr lang="en-US"/>
          </a:p>
          <a:p>
            <a:r>
              <a:rPr lang="en-US" sz="2000" b="1">
                <a:solidFill>
                  <a:srgbClr val="53565A"/>
                </a:solidFill>
              </a:rPr>
              <a:t>Which students have paused tests?</a:t>
            </a:r>
          </a:p>
          <a:p>
            <a:endParaRPr lang="en-US"/>
          </a:p>
          <a:p>
            <a:endParaRPr lang="en-US" sz="2000" b="1">
              <a:solidFill>
                <a:srgbClr val="53565A"/>
              </a:solidFill>
            </a:endParaRPr>
          </a:p>
          <a:p>
            <a:r>
              <a:rPr lang="en-US" sz="2000" b="1">
                <a:solidFill>
                  <a:srgbClr val="53565A"/>
                </a:solidFill>
              </a:rPr>
              <a:t>Did all students in a test session submit their tests?</a:t>
            </a:r>
          </a:p>
          <a:p>
            <a:endParaRPr lang="en-US"/>
          </a:p>
        </p:txBody>
      </p:sp>
      <p:sp>
        <p:nvSpPr>
          <p:cNvPr id="2" name="Title 1"/>
          <p:cNvSpPr>
            <a:spLocks noGrp="1"/>
          </p:cNvSpPr>
          <p:nvPr>
            <p:ph type="title"/>
          </p:nvPr>
        </p:nvSpPr>
        <p:spPr>
          <a:xfrm>
            <a:off x="184931" y="116397"/>
            <a:ext cx="11016200" cy="518012"/>
          </a:xfrm>
        </p:spPr>
        <p:txBody>
          <a:bodyPr>
            <a:noAutofit/>
          </a:bodyPr>
          <a:lstStyle/>
          <a:p>
            <a:r>
              <a:rPr lang="en-US" sz="4000">
                <a:latin typeface="Calibri"/>
              </a:rPr>
              <a:t>Monitoring Test Progress Examples</a:t>
            </a:r>
          </a:p>
        </p:txBody>
      </p:sp>
      <p:sp>
        <p:nvSpPr>
          <p:cNvPr id="9" name="Slide Number Placeholder 3">
            <a:extLst>
              <a:ext uri="{FF2B5EF4-FFF2-40B4-BE49-F238E27FC236}">
                <a16:creationId xmlns:a16="http://schemas.microsoft.com/office/drawing/2014/main" id="{B20B68B2-91D6-4C9D-A9C8-B5EDC3EEB19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pic>
        <p:nvPicPr>
          <p:cNvPr id="5" name="Picture 4">
            <a:extLst>
              <a:ext uri="{FF2B5EF4-FFF2-40B4-BE49-F238E27FC236}">
                <a16:creationId xmlns:a16="http://schemas.microsoft.com/office/drawing/2014/main" id="{4F4F3473-C2BF-4C52-8A03-35E2858CCB45}"/>
              </a:ext>
            </a:extLst>
          </p:cNvPr>
          <p:cNvPicPr>
            <a:picLocks noChangeAspect="1"/>
          </p:cNvPicPr>
          <p:nvPr/>
        </p:nvPicPr>
        <p:blipFill>
          <a:blip r:embed="rId3"/>
          <a:stretch>
            <a:fillRect/>
          </a:stretch>
        </p:blipFill>
        <p:spPr>
          <a:xfrm>
            <a:off x="426231" y="1592175"/>
            <a:ext cx="7120190" cy="904151"/>
          </a:xfrm>
          <a:prstGeom prst="rect">
            <a:avLst/>
          </a:prstGeom>
          <a:ln>
            <a:solidFill>
              <a:schemeClr val="bg1">
                <a:lumMod val="65000"/>
              </a:schemeClr>
            </a:solidFill>
          </a:ln>
        </p:spPr>
      </p:pic>
      <p:pic>
        <p:nvPicPr>
          <p:cNvPr id="8" name="Picture 7">
            <a:extLst>
              <a:ext uri="{FF2B5EF4-FFF2-40B4-BE49-F238E27FC236}">
                <a16:creationId xmlns:a16="http://schemas.microsoft.com/office/drawing/2014/main" id="{DA6F9C32-BCFB-412C-B75C-804EB4B13751}"/>
              </a:ext>
            </a:extLst>
          </p:cNvPr>
          <p:cNvPicPr>
            <a:picLocks noChangeAspect="1"/>
          </p:cNvPicPr>
          <p:nvPr/>
        </p:nvPicPr>
        <p:blipFill>
          <a:blip r:embed="rId4"/>
          <a:stretch>
            <a:fillRect/>
          </a:stretch>
        </p:blipFill>
        <p:spPr>
          <a:xfrm>
            <a:off x="299832" y="3395692"/>
            <a:ext cx="10074823" cy="904151"/>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86CA8762-E8E6-40F7-8DA4-08DA3F4C649F}"/>
              </a:ext>
            </a:extLst>
          </p:cNvPr>
          <p:cNvPicPr>
            <a:picLocks noChangeAspect="1"/>
          </p:cNvPicPr>
          <p:nvPr/>
        </p:nvPicPr>
        <p:blipFill>
          <a:blip r:embed="rId5"/>
          <a:stretch>
            <a:fillRect/>
          </a:stretch>
        </p:blipFill>
        <p:spPr>
          <a:xfrm>
            <a:off x="299832" y="5265825"/>
            <a:ext cx="11892168" cy="788606"/>
          </a:xfrm>
          <a:prstGeom prst="rect">
            <a:avLst/>
          </a:prstGeom>
          <a:ln>
            <a:solidFill>
              <a:schemeClr val="bg1">
                <a:lumMod val="65000"/>
              </a:schemeClr>
            </a:solidFill>
          </a:ln>
        </p:spPr>
      </p:pic>
    </p:spTree>
    <p:extLst>
      <p:ext uri="{BB962C8B-B14F-4D97-AF65-F5344CB8AC3E}">
        <p14:creationId xmlns:p14="http://schemas.microsoft.com/office/powerpoint/2010/main" val="93192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6768AC-64D0-426F-94BB-373C8DA2C203}"/>
              </a:ext>
            </a:extLst>
          </p:cNvPr>
          <p:cNvPicPr>
            <a:picLocks noChangeAspect="1"/>
          </p:cNvPicPr>
          <p:nvPr/>
        </p:nvPicPr>
        <p:blipFill>
          <a:blip r:embed="rId3"/>
          <a:stretch>
            <a:fillRect/>
          </a:stretch>
        </p:blipFill>
        <p:spPr>
          <a:xfrm>
            <a:off x="4194960" y="1722978"/>
            <a:ext cx="7734571" cy="3305977"/>
          </a:xfrm>
          <a:prstGeom prst="rect">
            <a:avLst/>
          </a:prstGeom>
          <a:effectLst>
            <a:outerShdw blurRad="50800" dist="38100" dir="2700000" algn="tl" rotWithShape="0">
              <a:prstClr val="black">
                <a:alpha val="40000"/>
              </a:prstClr>
            </a:outerShdw>
          </a:effectLst>
        </p:spPr>
      </p:pic>
      <p:sp>
        <p:nvSpPr>
          <p:cNvPr id="3" name="Title 6"/>
          <p:cNvSpPr>
            <a:spLocks noGrp="1"/>
          </p:cNvSpPr>
          <p:nvPr>
            <p:ph type="title"/>
          </p:nvPr>
        </p:nvSpPr>
        <p:spPr>
          <a:xfrm>
            <a:off x="213868" y="127508"/>
            <a:ext cx="11018520" cy="521208"/>
          </a:xfrm>
        </p:spPr>
        <p:txBody>
          <a:bodyPr>
            <a:noAutofit/>
          </a:bodyPr>
          <a:lstStyle/>
          <a:p>
            <a:r>
              <a:rPr lang="en-US" sz="4000">
                <a:latin typeface="Calibri"/>
              </a:rPr>
              <a:t>Search By FLEID</a:t>
            </a:r>
          </a:p>
        </p:txBody>
      </p:sp>
      <p:sp>
        <p:nvSpPr>
          <p:cNvPr id="9" name="Slide Number Placeholder 3">
            <a:extLst>
              <a:ext uri="{FF2B5EF4-FFF2-40B4-BE49-F238E27FC236}">
                <a16:creationId xmlns:a16="http://schemas.microsoft.com/office/drawing/2014/main" id="{9AB8F1F3-F339-4248-9746-CE4580DD90E4}"/>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10" name="Group 9">
            <a:extLst>
              <a:ext uri="{FF2B5EF4-FFF2-40B4-BE49-F238E27FC236}">
                <a16:creationId xmlns:a16="http://schemas.microsoft.com/office/drawing/2014/main" id="{D8810D94-6BA8-49DC-8173-3856A0B3D56E}"/>
              </a:ext>
            </a:extLst>
          </p:cNvPr>
          <p:cNvGrpSpPr/>
          <p:nvPr/>
        </p:nvGrpSpPr>
        <p:grpSpPr>
          <a:xfrm>
            <a:off x="262469" y="991362"/>
            <a:ext cx="3607055" cy="5135044"/>
            <a:chOff x="444467" y="889521"/>
            <a:chExt cx="3607055" cy="5135044"/>
          </a:xfrm>
        </p:grpSpPr>
        <p:pic>
          <p:nvPicPr>
            <p:cNvPr id="13" name="Picture 12">
              <a:extLst>
                <a:ext uri="{FF2B5EF4-FFF2-40B4-BE49-F238E27FC236}">
                  <a16:creationId xmlns:a16="http://schemas.microsoft.com/office/drawing/2014/main" id="{2442F443-2032-431F-9D14-3A08BD2632DD}"/>
                </a:ext>
              </a:extLst>
            </p:cNvPr>
            <p:cNvPicPr>
              <a:picLocks noChangeAspect="1"/>
            </p:cNvPicPr>
            <p:nvPr/>
          </p:nvPicPr>
          <p:blipFill>
            <a:blip r:embed="rId4"/>
            <a:stretch>
              <a:fillRect/>
            </a:stretch>
          </p:blipFill>
          <p:spPr>
            <a:xfrm>
              <a:off x="444467" y="889521"/>
              <a:ext cx="3607055" cy="5135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ctangle 15">
              <a:extLst>
                <a:ext uri="{FF2B5EF4-FFF2-40B4-BE49-F238E27FC236}">
                  <a16:creationId xmlns:a16="http://schemas.microsoft.com/office/drawing/2014/main" id="{61C09A0E-4C5E-4264-8F9D-0F93780CE1FD}"/>
                </a:ext>
              </a:extLst>
            </p:cNvPr>
            <p:cNvSpPr/>
            <p:nvPr/>
          </p:nvSpPr>
          <p:spPr>
            <a:xfrm>
              <a:off x="697491" y="4169939"/>
              <a:ext cx="3136462" cy="2944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7" name="Rectangle 16">
              <a:extLst>
                <a:ext uri="{FF2B5EF4-FFF2-40B4-BE49-F238E27FC236}">
                  <a16:creationId xmlns:a16="http://schemas.microsoft.com/office/drawing/2014/main" id="{B0E4BCDF-F008-4ED8-8722-D0A824213775}"/>
                </a:ext>
              </a:extLst>
            </p:cNvPr>
            <p:cNvSpPr/>
            <p:nvPr/>
          </p:nvSpPr>
          <p:spPr>
            <a:xfrm>
              <a:off x="2422513" y="3150710"/>
              <a:ext cx="218783" cy="246832"/>
            </a:xfrm>
            <a:prstGeom prst="rect">
              <a:avLst/>
            </a:prstGeom>
            <a:solidFill>
              <a:srgbClr val="178C5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sp>
        <p:nvSpPr>
          <p:cNvPr id="18" name="Arrow: Left 17">
            <a:extLst>
              <a:ext uri="{FF2B5EF4-FFF2-40B4-BE49-F238E27FC236}">
                <a16:creationId xmlns:a16="http://schemas.microsoft.com/office/drawing/2014/main" id="{8FA94622-0D4A-44AA-A399-C98C89F5AAC4}"/>
              </a:ext>
            </a:extLst>
          </p:cNvPr>
          <p:cNvSpPr/>
          <p:nvPr/>
        </p:nvSpPr>
        <p:spPr>
          <a:xfrm>
            <a:off x="5837772" y="2340403"/>
            <a:ext cx="516455" cy="22924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9" name="Arrow: Left 18">
            <a:extLst>
              <a:ext uri="{FF2B5EF4-FFF2-40B4-BE49-F238E27FC236}">
                <a16:creationId xmlns:a16="http://schemas.microsoft.com/office/drawing/2014/main" id="{5245B830-6F8D-411C-81E4-26C5384E1914}"/>
              </a:ext>
            </a:extLst>
          </p:cNvPr>
          <p:cNvSpPr/>
          <p:nvPr/>
        </p:nvSpPr>
        <p:spPr>
          <a:xfrm rot="5400000">
            <a:off x="4641033" y="2713251"/>
            <a:ext cx="516455" cy="22924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0" name="Rectangle 19">
            <a:extLst>
              <a:ext uri="{FF2B5EF4-FFF2-40B4-BE49-F238E27FC236}">
                <a16:creationId xmlns:a16="http://schemas.microsoft.com/office/drawing/2014/main" id="{34EDB262-944D-45F5-9770-AA03A4BBE20D}"/>
              </a:ext>
            </a:extLst>
          </p:cNvPr>
          <p:cNvSpPr/>
          <p:nvPr/>
        </p:nvSpPr>
        <p:spPr>
          <a:xfrm>
            <a:off x="5412104" y="3105489"/>
            <a:ext cx="1500325" cy="13770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1" name="Down Arrow 9">
            <a:extLst>
              <a:ext uri="{FF2B5EF4-FFF2-40B4-BE49-F238E27FC236}">
                <a16:creationId xmlns:a16="http://schemas.microsoft.com/office/drawing/2014/main" id="{6410E032-0E5D-4B64-A75B-934666897AB5}"/>
              </a:ext>
            </a:extLst>
          </p:cNvPr>
          <p:cNvSpPr>
            <a:spLocks noChangeAspect="1"/>
          </p:cNvSpPr>
          <p:nvPr/>
        </p:nvSpPr>
        <p:spPr>
          <a:xfrm rot="5400000">
            <a:off x="8728619" y="4541013"/>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114260569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C3E1D1-9717-4C3C-8418-4C900B3661A1}"/>
              </a:ext>
            </a:extLst>
          </p:cNvPr>
          <p:cNvPicPr>
            <a:picLocks noChangeAspect="1"/>
          </p:cNvPicPr>
          <p:nvPr/>
        </p:nvPicPr>
        <p:blipFill>
          <a:blip r:embed="rId3"/>
          <a:stretch>
            <a:fillRect/>
          </a:stretch>
        </p:blipFill>
        <p:spPr>
          <a:xfrm>
            <a:off x="4174143" y="991362"/>
            <a:ext cx="7808919" cy="2138749"/>
          </a:xfrm>
          <a:prstGeom prst="rect">
            <a:avLst/>
          </a:prstGeom>
          <a:effectLst>
            <a:outerShdw blurRad="50800" dist="38100" dir="2700000" algn="tl" rotWithShape="0">
              <a:prstClr val="black">
                <a:alpha val="40000"/>
              </a:prstClr>
            </a:outerShdw>
          </a:effectLst>
        </p:spPr>
      </p:pic>
      <p:sp>
        <p:nvSpPr>
          <p:cNvPr id="3" name="Title 6"/>
          <p:cNvSpPr>
            <a:spLocks noGrp="1"/>
          </p:cNvSpPr>
          <p:nvPr>
            <p:ph type="title"/>
          </p:nvPr>
        </p:nvSpPr>
        <p:spPr>
          <a:xfrm>
            <a:off x="417276" y="138959"/>
            <a:ext cx="11018520" cy="521208"/>
          </a:xfrm>
        </p:spPr>
        <p:txBody>
          <a:bodyPr>
            <a:noAutofit/>
          </a:bodyPr>
          <a:lstStyle/>
          <a:p>
            <a:r>
              <a:rPr lang="en-US" sz="4000">
                <a:latin typeface="Calibri"/>
              </a:rPr>
              <a:t>Session Monitoring</a:t>
            </a:r>
          </a:p>
        </p:txBody>
      </p:sp>
      <p:sp>
        <p:nvSpPr>
          <p:cNvPr id="9" name="Slide Number Placeholder 3">
            <a:extLst>
              <a:ext uri="{FF2B5EF4-FFF2-40B4-BE49-F238E27FC236}">
                <a16:creationId xmlns:a16="http://schemas.microsoft.com/office/drawing/2014/main" id="{9AB8F1F3-F339-4248-9746-CE4580DD90E4}"/>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10" name="Group 9">
            <a:extLst>
              <a:ext uri="{FF2B5EF4-FFF2-40B4-BE49-F238E27FC236}">
                <a16:creationId xmlns:a16="http://schemas.microsoft.com/office/drawing/2014/main" id="{D8810D94-6BA8-49DC-8173-3856A0B3D56E}"/>
              </a:ext>
            </a:extLst>
          </p:cNvPr>
          <p:cNvGrpSpPr/>
          <p:nvPr/>
        </p:nvGrpSpPr>
        <p:grpSpPr>
          <a:xfrm>
            <a:off x="262469" y="991362"/>
            <a:ext cx="3607055" cy="5135044"/>
            <a:chOff x="444467" y="889521"/>
            <a:chExt cx="3607055" cy="5135044"/>
          </a:xfrm>
        </p:grpSpPr>
        <p:pic>
          <p:nvPicPr>
            <p:cNvPr id="13" name="Picture 12">
              <a:extLst>
                <a:ext uri="{FF2B5EF4-FFF2-40B4-BE49-F238E27FC236}">
                  <a16:creationId xmlns:a16="http://schemas.microsoft.com/office/drawing/2014/main" id="{2442F443-2032-431F-9D14-3A08BD2632DD}"/>
                </a:ext>
              </a:extLst>
            </p:cNvPr>
            <p:cNvPicPr>
              <a:picLocks noChangeAspect="1"/>
            </p:cNvPicPr>
            <p:nvPr/>
          </p:nvPicPr>
          <p:blipFill>
            <a:blip r:embed="rId4"/>
            <a:stretch>
              <a:fillRect/>
            </a:stretch>
          </p:blipFill>
          <p:spPr>
            <a:xfrm>
              <a:off x="444467" y="889521"/>
              <a:ext cx="3607055" cy="5135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ctangle 15">
              <a:extLst>
                <a:ext uri="{FF2B5EF4-FFF2-40B4-BE49-F238E27FC236}">
                  <a16:creationId xmlns:a16="http://schemas.microsoft.com/office/drawing/2014/main" id="{61C09A0E-4C5E-4264-8F9D-0F93780CE1FD}"/>
                </a:ext>
              </a:extLst>
            </p:cNvPr>
            <p:cNvSpPr/>
            <p:nvPr/>
          </p:nvSpPr>
          <p:spPr>
            <a:xfrm>
              <a:off x="710088" y="4476511"/>
              <a:ext cx="3144145" cy="2345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7" name="Rectangle 16">
              <a:extLst>
                <a:ext uri="{FF2B5EF4-FFF2-40B4-BE49-F238E27FC236}">
                  <a16:creationId xmlns:a16="http://schemas.microsoft.com/office/drawing/2014/main" id="{B0E4BCDF-F008-4ED8-8722-D0A824213775}"/>
                </a:ext>
              </a:extLst>
            </p:cNvPr>
            <p:cNvSpPr/>
            <p:nvPr/>
          </p:nvSpPr>
          <p:spPr>
            <a:xfrm>
              <a:off x="2422513" y="3150710"/>
              <a:ext cx="218783" cy="246832"/>
            </a:xfrm>
            <a:prstGeom prst="rect">
              <a:avLst/>
            </a:prstGeom>
            <a:solidFill>
              <a:srgbClr val="178C5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sp>
        <p:nvSpPr>
          <p:cNvPr id="18" name="Arrow: Left 17">
            <a:extLst>
              <a:ext uri="{FF2B5EF4-FFF2-40B4-BE49-F238E27FC236}">
                <a16:creationId xmlns:a16="http://schemas.microsoft.com/office/drawing/2014/main" id="{8FA94622-0D4A-44AA-A399-C98C89F5AAC4}"/>
              </a:ext>
            </a:extLst>
          </p:cNvPr>
          <p:cNvSpPr/>
          <p:nvPr/>
        </p:nvSpPr>
        <p:spPr>
          <a:xfrm rot="5400000">
            <a:off x="7707156" y="2879703"/>
            <a:ext cx="516455" cy="22924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5" name="Picture 4">
            <a:extLst>
              <a:ext uri="{FF2B5EF4-FFF2-40B4-BE49-F238E27FC236}">
                <a16:creationId xmlns:a16="http://schemas.microsoft.com/office/drawing/2014/main" id="{2B9B20E0-C671-4F81-B7B4-F06074378B74}"/>
              </a:ext>
            </a:extLst>
          </p:cNvPr>
          <p:cNvPicPr>
            <a:picLocks noChangeAspect="1"/>
          </p:cNvPicPr>
          <p:nvPr/>
        </p:nvPicPr>
        <p:blipFill>
          <a:blip r:embed="rId5"/>
          <a:stretch>
            <a:fillRect/>
          </a:stretch>
        </p:blipFill>
        <p:spPr>
          <a:xfrm>
            <a:off x="4445306" y="3375967"/>
            <a:ext cx="6942670" cy="2561545"/>
          </a:xfrm>
          <a:prstGeom prst="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60FACF0D-13B6-4E41-9D3E-7430B37F58D9}"/>
              </a:ext>
            </a:extLst>
          </p:cNvPr>
          <p:cNvSpPr/>
          <p:nvPr/>
        </p:nvSpPr>
        <p:spPr>
          <a:xfrm>
            <a:off x="4456330" y="5066805"/>
            <a:ext cx="6852937" cy="2236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276076255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a:xfrm>
            <a:off x="251968" y="102108"/>
            <a:ext cx="11018520" cy="521208"/>
          </a:xfrm>
        </p:spPr>
        <p:txBody>
          <a:bodyPr>
            <a:noAutofit/>
          </a:bodyPr>
          <a:lstStyle/>
          <a:p>
            <a:r>
              <a:rPr lang="en-US" sz="4000">
                <a:latin typeface="Calibri"/>
              </a:rPr>
              <a:t>Test Status Reports</a:t>
            </a:r>
          </a:p>
        </p:txBody>
      </p:sp>
      <p:sp>
        <p:nvSpPr>
          <p:cNvPr id="9" name="Slide Number Placeholder 3">
            <a:extLst>
              <a:ext uri="{FF2B5EF4-FFF2-40B4-BE49-F238E27FC236}">
                <a16:creationId xmlns:a16="http://schemas.microsoft.com/office/drawing/2014/main" id="{9AB8F1F3-F339-4248-9746-CE4580DD90E4}"/>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10" name="Group 9">
            <a:extLst>
              <a:ext uri="{FF2B5EF4-FFF2-40B4-BE49-F238E27FC236}">
                <a16:creationId xmlns:a16="http://schemas.microsoft.com/office/drawing/2014/main" id="{D8810D94-6BA8-49DC-8173-3856A0B3D56E}"/>
              </a:ext>
            </a:extLst>
          </p:cNvPr>
          <p:cNvGrpSpPr/>
          <p:nvPr/>
        </p:nvGrpSpPr>
        <p:grpSpPr>
          <a:xfrm>
            <a:off x="384441" y="861478"/>
            <a:ext cx="3607055" cy="5135044"/>
            <a:chOff x="-3278447" y="825327"/>
            <a:chExt cx="3607055" cy="5135044"/>
          </a:xfrm>
        </p:grpSpPr>
        <p:pic>
          <p:nvPicPr>
            <p:cNvPr id="13" name="Picture 12">
              <a:extLst>
                <a:ext uri="{FF2B5EF4-FFF2-40B4-BE49-F238E27FC236}">
                  <a16:creationId xmlns:a16="http://schemas.microsoft.com/office/drawing/2014/main" id="{2442F443-2032-431F-9D14-3A08BD2632DD}"/>
                </a:ext>
              </a:extLst>
            </p:cNvPr>
            <p:cNvPicPr>
              <a:picLocks noChangeAspect="1"/>
            </p:cNvPicPr>
            <p:nvPr/>
          </p:nvPicPr>
          <p:blipFill>
            <a:blip r:embed="rId3"/>
            <a:stretch>
              <a:fillRect/>
            </a:stretch>
          </p:blipFill>
          <p:spPr>
            <a:xfrm>
              <a:off x="-3278447" y="825327"/>
              <a:ext cx="3607055" cy="5135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ctangle 15">
              <a:extLst>
                <a:ext uri="{FF2B5EF4-FFF2-40B4-BE49-F238E27FC236}">
                  <a16:creationId xmlns:a16="http://schemas.microsoft.com/office/drawing/2014/main" id="{61C09A0E-4C5E-4264-8F9D-0F93780CE1FD}"/>
                </a:ext>
              </a:extLst>
            </p:cNvPr>
            <p:cNvSpPr/>
            <p:nvPr/>
          </p:nvSpPr>
          <p:spPr>
            <a:xfrm>
              <a:off x="-3015898" y="4683304"/>
              <a:ext cx="3107887" cy="2373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7" name="Rectangle 16">
              <a:extLst>
                <a:ext uri="{FF2B5EF4-FFF2-40B4-BE49-F238E27FC236}">
                  <a16:creationId xmlns:a16="http://schemas.microsoft.com/office/drawing/2014/main" id="{B0E4BCDF-F008-4ED8-8722-D0A824213775}"/>
                </a:ext>
              </a:extLst>
            </p:cNvPr>
            <p:cNvSpPr/>
            <p:nvPr/>
          </p:nvSpPr>
          <p:spPr>
            <a:xfrm>
              <a:off x="-1285328" y="3108597"/>
              <a:ext cx="218783" cy="246832"/>
            </a:xfrm>
            <a:prstGeom prst="rect">
              <a:avLst/>
            </a:prstGeom>
            <a:solidFill>
              <a:srgbClr val="178C5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pic>
        <p:nvPicPr>
          <p:cNvPr id="22" name="Picture 21">
            <a:extLst>
              <a:ext uri="{FF2B5EF4-FFF2-40B4-BE49-F238E27FC236}">
                <a16:creationId xmlns:a16="http://schemas.microsoft.com/office/drawing/2014/main" id="{44FB0EC1-0AD5-452E-9D97-22242CA24EE6}"/>
              </a:ext>
            </a:extLst>
          </p:cNvPr>
          <p:cNvPicPr>
            <a:picLocks noChangeAspect="1"/>
          </p:cNvPicPr>
          <p:nvPr/>
        </p:nvPicPr>
        <p:blipFill>
          <a:blip r:embed="rId4"/>
          <a:stretch>
            <a:fillRect/>
          </a:stretch>
        </p:blipFill>
        <p:spPr>
          <a:xfrm>
            <a:off x="7134592" y="3965255"/>
            <a:ext cx="411720" cy="262003"/>
          </a:xfrm>
          <a:prstGeom prst="rect">
            <a:avLst/>
          </a:prstGeom>
        </p:spPr>
      </p:pic>
      <p:pic>
        <p:nvPicPr>
          <p:cNvPr id="28" name="Picture 27">
            <a:extLst>
              <a:ext uri="{FF2B5EF4-FFF2-40B4-BE49-F238E27FC236}">
                <a16:creationId xmlns:a16="http://schemas.microsoft.com/office/drawing/2014/main" id="{D90369C5-D77E-4EB1-92D9-A04EE3A50408}"/>
              </a:ext>
            </a:extLst>
          </p:cNvPr>
          <p:cNvPicPr>
            <a:picLocks noChangeAspect="1"/>
          </p:cNvPicPr>
          <p:nvPr/>
        </p:nvPicPr>
        <p:blipFill>
          <a:blip r:embed="rId5"/>
          <a:stretch>
            <a:fillRect/>
          </a:stretch>
        </p:blipFill>
        <p:spPr>
          <a:xfrm>
            <a:off x="6462577" y="4329171"/>
            <a:ext cx="562619" cy="281310"/>
          </a:xfrm>
          <a:prstGeom prst="rect">
            <a:avLst/>
          </a:prstGeom>
        </p:spPr>
      </p:pic>
      <p:pic>
        <p:nvPicPr>
          <p:cNvPr id="30" name="Picture 29">
            <a:extLst>
              <a:ext uri="{FF2B5EF4-FFF2-40B4-BE49-F238E27FC236}">
                <a16:creationId xmlns:a16="http://schemas.microsoft.com/office/drawing/2014/main" id="{8DF7DCBC-572A-409E-BF93-80C080C9EA52}"/>
              </a:ext>
            </a:extLst>
          </p:cNvPr>
          <p:cNvPicPr>
            <a:picLocks noChangeAspect="1"/>
          </p:cNvPicPr>
          <p:nvPr/>
        </p:nvPicPr>
        <p:blipFill>
          <a:blip r:embed="rId6"/>
          <a:stretch>
            <a:fillRect/>
          </a:stretch>
        </p:blipFill>
        <p:spPr>
          <a:xfrm>
            <a:off x="7134592" y="4349613"/>
            <a:ext cx="446889" cy="241562"/>
          </a:xfrm>
          <a:prstGeom prst="rect">
            <a:avLst/>
          </a:prstGeom>
        </p:spPr>
      </p:pic>
      <p:pic>
        <p:nvPicPr>
          <p:cNvPr id="34" name="Picture 33">
            <a:extLst>
              <a:ext uri="{FF2B5EF4-FFF2-40B4-BE49-F238E27FC236}">
                <a16:creationId xmlns:a16="http://schemas.microsoft.com/office/drawing/2014/main" id="{EB70164E-2701-4023-AE3A-218610BD6D13}"/>
              </a:ext>
            </a:extLst>
          </p:cNvPr>
          <p:cNvPicPr>
            <a:picLocks noChangeAspect="1"/>
          </p:cNvPicPr>
          <p:nvPr/>
        </p:nvPicPr>
        <p:blipFill>
          <a:blip r:embed="rId7"/>
          <a:stretch>
            <a:fillRect/>
          </a:stretch>
        </p:blipFill>
        <p:spPr>
          <a:xfrm>
            <a:off x="6427168" y="3952801"/>
            <a:ext cx="598028" cy="260527"/>
          </a:xfrm>
          <a:prstGeom prst="rect">
            <a:avLst/>
          </a:prstGeom>
        </p:spPr>
      </p:pic>
      <p:pic>
        <p:nvPicPr>
          <p:cNvPr id="4" name="Picture 3">
            <a:extLst>
              <a:ext uri="{FF2B5EF4-FFF2-40B4-BE49-F238E27FC236}">
                <a16:creationId xmlns:a16="http://schemas.microsoft.com/office/drawing/2014/main" id="{952E58EE-AA15-48C0-A5B0-091C23A9F7FD}"/>
              </a:ext>
            </a:extLst>
          </p:cNvPr>
          <p:cNvPicPr>
            <a:picLocks noChangeAspect="1"/>
          </p:cNvPicPr>
          <p:nvPr/>
        </p:nvPicPr>
        <p:blipFill>
          <a:blip r:embed="rId8"/>
          <a:stretch>
            <a:fillRect/>
          </a:stretch>
        </p:blipFill>
        <p:spPr>
          <a:xfrm>
            <a:off x="4158795" y="1764410"/>
            <a:ext cx="7919489" cy="3437464"/>
          </a:xfrm>
          <a:prstGeom prst="rect">
            <a:avLst/>
          </a:prstGeom>
          <a:ln>
            <a:solidFill>
              <a:schemeClr val="bg1">
                <a:lumMod val="65000"/>
              </a:schemeClr>
            </a:solidFill>
          </a:ln>
        </p:spPr>
      </p:pic>
      <p:sp>
        <p:nvSpPr>
          <p:cNvPr id="20" name="Rectangle 19">
            <a:extLst>
              <a:ext uri="{FF2B5EF4-FFF2-40B4-BE49-F238E27FC236}">
                <a16:creationId xmlns:a16="http://schemas.microsoft.com/office/drawing/2014/main" id="{001AA047-77D0-463C-8B18-F1A496986C64}"/>
              </a:ext>
            </a:extLst>
          </p:cNvPr>
          <p:cNvSpPr/>
          <p:nvPr/>
        </p:nvSpPr>
        <p:spPr>
          <a:xfrm>
            <a:off x="4158794" y="3354556"/>
            <a:ext cx="7919489" cy="3145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9" name="Rectangle 18">
            <a:extLst>
              <a:ext uri="{FF2B5EF4-FFF2-40B4-BE49-F238E27FC236}">
                <a16:creationId xmlns:a16="http://schemas.microsoft.com/office/drawing/2014/main" id="{5071B55E-FF0F-41EB-8D04-546DFF4D8DE1}"/>
              </a:ext>
            </a:extLst>
          </p:cNvPr>
          <p:cNvSpPr/>
          <p:nvPr/>
        </p:nvSpPr>
        <p:spPr>
          <a:xfrm>
            <a:off x="7202336" y="2606860"/>
            <a:ext cx="1801963" cy="3729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5" name="Arrow: Left 14">
            <a:extLst>
              <a:ext uri="{FF2B5EF4-FFF2-40B4-BE49-F238E27FC236}">
                <a16:creationId xmlns:a16="http://schemas.microsoft.com/office/drawing/2014/main" id="{6897D207-AC99-4F5A-A1CE-1AC7DF220A9C}"/>
              </a:ext>
            </a:extLst>
          </p:cNvPr>
          <p:cNvSpPr/>
          <p:nvPr/>
        </p:nvSpPr>
        <p:spPr>
          <a:xfrm>
            <a:off x="7025196" y="2390720"/>
            <a:ext cx="516455" cy="22924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8" name="Arrow: Left 17">
            <a:extLst>
              <a:ext uri="{FF2B5EF4-FFF2-40B4-BE49-F238E27FC236}">
                <a16:creationId xmlns:a16="http://schemas.microsoft.com/office/drawing/2014/main" id="{18CD93E7-457E-4A34-B9BF-CBF55F553237}"/>
              </a:ext>
            </a:extLst>
          </p:cNvPr>
          <p:cNvSpPr/>
          <p:nvPr/>
        </p:nvSpPr>
        <p:spPr>
          <a:xfrm>
            <a:off x="10164139" y="2390720"/>
            <a:ext cx="516455" cy="22924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69094827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cap="none" dirty="0"/>
              <a:t>Test Delivery System (TDS)</a:t>
            </a:r>
            <a:br>
              <a:rPr lang="en-US" cap="none" dirty="0"/>
            </a:br>
            <a:r>
              <a:rPr lang="en-US" cap="none" dirty="0"/>
              <a:t>TA and Student Interface </a:t>
            </a:r>
            <a:br>
              <a:rPr lang="en-US" cap="none" dirty="0"/>
            </a:br>
            <a:endParaRPr lang="en-US" cap="none" dirty="0"/>
          </a:p>
        </p:txBody>
      </p:sp>
      <p:sp>
        <p:nvSpPr>
          <p:cNvPr id="5" name="Rectangle 4">
            <a:extLst>
              <a:ext uri="{FF2B5EF4-FFF2-40B4-BE49-F238E27FC236}">
                <a16:creationId xmlns:a16="http://schemas.microsoft.com/office/drawing/2014/main" id="{8790E7FA-B864-4021-93F4-9D19113F2176}"/>
              </a:ext>
            </a:extLst>
          </p:cNvPr>
          <p:cNvSpPr/>
          <p:nvPr/>
        </p:nvSpPr>
        <p:spPr>
          <a:xfrm>
            <a:off x="9276250" y="6461326"/>
            <a:ext cx="2986715" cy="215444"/>
          </a:xfrm>
          <a:prstGeom prst="rect">
            <a:avLst/>
          </a:prstGeom>
        </p:spPr>
        <p:txBody>
          <a:bodyPr wrap="none">
            <a:spAutoFit/>
          </a:bodyPr>
          <a:lstStyle/>
          <a:p>
            <a:r>
              <a:rPr lang="en-US" sz="800">
                <a:solidFill>
                  <a:schemeClr val="bg1"/>
                </a:solidFill>
              </a:rPr>
              <a:t>Copyright © 2022 Cambium Assessment, Inc. All rights reserved.</a:t>
            </a:r>
          </a:p>
        </p:txBody>
      </p:sp>
    </p:spTree>
    <p:extLst>
      <p:ext uri="{BB962C8B-B14F-4D97-AF65-F5344CB8AC3E}">
        <p14:creationId xmlns:p14="http://schemas.microsoft.com/office/powerpoint/2010/main" val="285511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429768" y="134564"/>
            <a:ext cx="11018520" cy="521208"/>
          </a:xfrm>
        </p:spPr>
        <p:txBody>
          <a:bodyPr>
            <a:noAutofit/>
          </a:bodyPr>
          <a:lstStyle/>
          <a:p>
            <a:r>
              <a:rPr lang="en-US" sz="4000">
                <a:latin typeface="Calibri"/>
              </a:rPr>
              <a:t>Logging into TIDE, continued</a:t>
            </a:r>
          </a:p>
        </p:txBody>
      </p:sp>
      <p:sp>
        <p:nvSpPr>
          <p:cNvPr id="11" name="Content Placeholder 14">
            <a:extLst>
              <a:ext uri="{FF2B5EF4-FFF2-40B4-BE49-F238E27FC236}">
                <a16:creationId xmlns:a16="http://schemas.microsoft.com/office/drawing/2014/main" id="{E87B4974-855F-4B21-8EC3-A647C7517BC6}"/>
              </a:ext>
            </a:extLst>
          </p:cNvPr>
          <p:cNvSpPr>
            <a:spLocks noGrp="1"/>
          </p:cNvSpPr>
          <p:nvPr>
            <p:ph idx="1"/>
          </p:nvPr>
        </p:nvSpPr>
        <p:spPr>
          <a:xfrm>
            <a:off x="5357157" y="1368354"/>
            <a:ext cx="5952110" cy="3920333"/>
          </a:xfrm>
        </p:spPr>
        <p:txBody>
          <a:bodyPr vert="horz" lIns="0" tIns="0" rIns="0" bIns="0" rtlCol="0" anchor="t">
            <a:normAutofit fontScale="92500"/>
          </a:bodyPr>
          <a:lstStyle/>
          <a:p>
            <a:r>
              <a:rPr lang="en-US">
                <a:solidFill>
                  <a:srgbClr val="53565A"/>
                </a:solidFill>
                <a:latin typeface="Calibri"/>
              </a:rPr>
              <a:t>The system has an authentication process that will be triggered when you log in from a different device or browser or after clearing your browser’s cache. </a:t>
            </a:r>
          </a:p>
          <a:p>
            <a:r>
              <a:rPr lang="en-US">
                <a:solidFill>
                  <a:srgbClr val="53565A"/>
                </a:solidFill>
                <a:latin typeface="Calibri"/>
              </a:rPr>
              <a:t>If you see this screen, an email containing the code will have been sent automatically to your email address.</a:t>
            </a:r>
          </a:p>
          <a:p>
            <a:r>
              <a:rPr lang="en-US">
                <a:solidFill>
                  <a:srgbClr val="53565A"/>
                </a:solidFill>
                <a:latin typeface="Calibri"/>
              </a:rPr>
              <a:t>Enter the code and click </a:t>
            </a:r>
            <a:r>
              <a:rPr lang="en-US" b="1">
                <a:solidFill>
                  <a:srgbClr val="53565A"/>
                </a:solidFill>
                <a:latin typeface="Calibri"/>
              </a:rPr>
              <a:t>Submit</a:t>
            </a:r>
            <a:r>
              <a:rPr lang="en-US">
                <a:solidFill>
                  <a:srgbClr val="53565A"/>
                </a:solidFill>
                <a:latin typeface="Calibri"/>
              </a:rPr>
              <a:t>.</a:t>
            </a:r>
          </a:p>
          <a:p>
            <a:r>
              <a:rPr lang="en-US">
                <a:solidFill>
                  <a:srgbClr val="53565A"/>
                </a:solidFill>
                <a:latin typeface="Calibri"/>
              </a:rPr>
              <a:t>If you need the code to be resent, click </a:t>
            </a:r>
            <a:r>
              <a:rPr lang="en-US" b="1">
                <a:solidFill>
                  <a:srgbClr val="53565A"/>
                </a:solidFill>
                <a:latin typeface="Calibri"/>
              </a:rPr>
              <a:t>Resend Code</a:t>
            </a:r>
            <a:r>
              <a:rPr lang="en-US" sz="2600">
                <a:solidFill>
                  <a:srgbClr val="53565A"/>
                </a:solidFill>
                <a:latin typeface="Calibri"/>
              </a:rPr>
              <a:t>.</a:t>
            </a:r>
          </a:p>
        </p:txBody>
      </p:sp>
      <p:pic>
        <p:nvPicPr>
          <p:cNvPr id="5" name="Picture 4">
            <a:extLst>
              <a:ext uri="{FF2B5EF4-FFF2-40B4-BE49-F238E27FC236}">
                <a16:creationId xmlns:a16="http://schemas.microsoft.com/office/drawing/2014/main" id="{386BE3A1-C925-401D-9665-F86A97A2C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368354"/>
            <a:ext cx="4486288" cy="420885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Slide Number Placeholder 3">
            <a:extLst>
              <a:ext uri="{FF2B5EF4-FFF2-40B4-BE49-F238E27FC236}">
                <a16:creationId xmlns:a16="http://schemas.microsoft.com/office/drawing/2014/main" id="{B47C515D-AB52-43C1-AD10-82A50B05FF17}"/>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918102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CCCF83-602B-4753-96E6-3AC789E1B6CF}"/>
              </a:ext>
            </a:extLst>
          </p:cNvPr>
          <p:cNvSpPr>
            <a:spLocks noGrp="1"/>
          </p:cNvSpPr>
          <p:nvPr>
            <p:ph sz="quarter" idx="15"/>
          </p:nvPr>
        </p:nvSpPr>
        <p:spPr/>
        <p:txBody>
          <a:bodyPr/>
          <a:lstStyle/>
          <a:p>
            <a:r>
              <a:rPr lang="en-US" dirty="0">
                <a:hlinkClick r:id="rId2"/>
              </a:rPr>
              <a:t>https://flfast.org/teachers.html</a:t>
            </a:r>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F6E348E1-BD87-4CFF-A8F7-07EB485F387C}"/>
              </a:ext>
            </a:extLst>
          </p:cNvPr>
          <p:cNvSpPr>
            <a:spLocks noGrp="1"/>
          </p:cNvSpPr>
          <p:nvPr>
            <p:ph type="sldNum" sz="quarter" idx="17"/>
          </p:nvPr>
        </p:nvSpPr>
        <p:spPr/>
        <p:txBody>
          <a:bodyPr/>
          <a:lstStyle/>
          <a:p>
            <a:fld id="{58AE716E-68DD-2249-A7FA-8AEF0B14DF81}" type="slidenum">
              <a:rPr lang="en-US" smtClean="0"/>
              <a:pPr/>
              <a:t>50</a:t>
            </a:fld>
            <a:endParaRPr lang="en-US"/>
          </a:p>
        </p:txBody>
      </p:sp>
      <p:sp>
        <p:nvSpPr>
          <p:cNvPr id="5" name="Title 4">
            <a:extLst>
              <a:ext uri="{FF2B5EF4-FFF2-40B4-BE49-F238E27FC236}">
                <a16:creationId xmlns:a16="http://schemas.microsoft.com/office/drawing/2014/main" id="{FA7EB881-138E-4D5B-B71D-D4292BF17181}"/>
              </a:ext>
            </a:extLst>
          </p:cNvPr>
          <p:cNvSpPr>
            <a:spLocks noGrp="1"/>
          </p:cNvSpPr>
          <p:nvPr>
            <p:ph type="title"/>
          </p:nvPr>
        </p:nvSpPr>
        <p:spPr/>
        <p:txBody>
          <a:bodyPr/>
          <a:lstStyle/>
          <a:p>
            <a:r>
              <a:rPr lang="en-US" dirty="0"/>
              <a:t>TA Certification Course</a:t>
            </a:r>
          </a:p>
        </p:txBody>
      </p:sp>
    </p:spTree>
    <p:extLst>
      <p:ext uri="{BB962C8B-B14F-4D97-AF65-F5344CB8AC3E}">
        <p14:creationId xmlns:p14="http://schemas.microsoft.com/office/powerpoint/2010/main" val="2200681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F5EC2-BD91-A0BC-26C5-5A463CDD8896}"/>
              </a:ext>
            </a:extLst>
          </p:cNvPr>
          <p:cNvSpPr>
            <a:spLocks noGrp="1"/>
          </p:cNvSpPr>
          <p:nvPr>
            <p:ph type="body" sz="quarter" idx="10"/>
          </p:nvPr>
        </p:nvSpPr>
        <p:spPr>
          <a:xfrm>
            <a:off x="318654" y="1005034"/>
            <a:ext cx="11338560" cy="3913695"/>
          </a:xfrm>
        </p:spPr>
        <p:txBody>
          <a:bodyPr>
            <a:normAutofit/>
          </a:bodyPr>
          <a:lstStyle/>
          <a:p>
            <a:pPr>
              <a:spcBef>
                <a:spcPts val="1200"/>
              </a:spcBef>
              <a:buFont typeface="Wingdings" panose="05000000000000000000" pitchFamily="2" charset="2"/>
              <a:buChar char="§"/>
            </a:pPr>
            <a:r>
              <a:rPr lang="en-US" sz="2600" dirty="0">
                <a:solidFill>
                  <a:schemeClr val="tx2"/>
                </a:solidFill>
                <a:latin typeface="Calibri"/>
              </a:rPr>
              <a:t>The Help Desk (as well as the DACs) received a large number of calls regarding students seeing “No Tests Available” on the </a:t>
            </a:r>
            <a:r>
              <a:rPr lang="en-US" sz="2600" b="1" i="1" dirty="0">
                <a:solidFill>
                  <a:schemeClr val="tx2"/>
                </a:solidFill>
                <a:latin typeface="Calibri"/>
              </a:rPr>
              <a:t>Your Tests</a:t>
            </a:r>
            <a:r>
              <a:rPr lang="en-US" sz="2600" dirty="0">
                <a:solidFill>
                  <a:schemeClr val="tx2"/>
                </a:solidFill>
                <a:latin typeface="Calibri"/>
              </a:rPr>
              <a:t> page after logging in to the Secure Browser.</a:t>
            </a:r>
          </a:p>
          <a:p>
            <a:pPr>
              <a:spcBef>
                <a:spcPts val="1200"/>
              </a:spcBef>
              <a:buFont typeface="Wingdings" panose="05000000000000000000" pitchFamily="2" charset="2"/>
              <a:buChar char="§"/>
            </a:pPr>
            <a:r>
              <a:rPr lang="en-US" sz="2600" dirty="0">
                <a:solidFill>
                  <a:schemeClr val="tx2"/>
                </a:solidFill>
                <a:latin typeface="Calibri"/>
              </a:rPr>
              <a:t>While troubleshooting, the Help Desk determined that the most common problem was that the test the TA and students were looking for had not been added to the test session.</a:t>
            </a:r>
          </a:p>
          <a:p>
            <a:pPr>
              <a:spcBef>
                <a:spcPts val="1200"/>
              </a:spcBef>
              <a:buFont typeface="Wingdings" panose="05000000000000000000" pitchFamily="2" charset="2"/>
              <a:buChar char="§"/>
            </a:pPr>
            <a:r>
              <a:rPr lang="en-US" sz="2600" dirty="0">
                <a:solidFill>
                  <a:schemeClr val="tx2"/>
                </a:solidFill>
                <a:latin typeface="Calibri"/>
              </a:rPr>
              <a:t>The following slides walk through the process of starting a test session.</a:t>
            </a:r>
          </a:p>
        </p:txBody>
      </p:sp>
      <p:sp>
        <p:nvSpPr>
          <p:cNvPr id="3" name="Slide Number Placeholder 2">
            <a:extLst>
              <a:ext uri="{FF2B5EF4-FFF2-40B4-BE49-F238E27FC236}">
                <a16:creationId xmlns:a16="http://schemas.microsoft.com/office/drawing/2014/main" id="{EE96C1FC-92A9-FBA2-C7D5-719811B65D07}"/>
              </a:ext>
            </a:extLst>
          </p:cNvPr>
          <p:cNvSpPr>
            <a:spLocks noGrp="1"/>
          </p:cNvSpPr>
          <p:nvPr>
            <p:ph type="sldNum" sz="quarter" idx="11"/>
          </p:nvPr>
        </p:nvSpPr>
        <p:spPr/>
        <p:txBody>
          <a:bodyPr/>
          <a:lstStyle/>
          <a:p>
            <a:fld id="{58AE716E-68DD-2249-A7FA-8AEF0B14DF81}" type="slidenum">
              <a:rPr lang="en-US" smtClean="0"/>
              <a:pPr/>
              <a:t>51</a:t>
            </a:fld>
            <a:endParaRPr lang="en-US"/>
          </a:p>
        </p:txBody>
      </p:sp>
      <p:sp>
        <p:nvSpPr>
          <p:cNvPr id="4" name="Title 3">
            <a:extLst>
              <a:ext uri="{FF2B5EF4-FFF2-40B4-BE49-F238E27FC236}">
                <a16:creationId xmlns:a16="http://schemas.microsoft.com/office/drawing/2014/main" id="{1F562407-3FE2-99E7-37E8-409BE6B468FF}"/>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Start a Session</a:t>
            </a:r>
          </a:p>
        </p:txBody>
      </p:sp>
    </p:spTree>
    <p:extLst>
      <p:ext uri="{BB962C8B-B14F-4D97-AF65-F5344CB8AC3E}">
        <p14:creationId xmlns:p14="http://schemas.microsoft.com/office/powerpoint/2010/main" val="13981386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876F59D7-85DD-5C9C-0B7F-664BAAF53B90}"/>
              </a:ext>
            </a:extLst>
          </p:cNvPr>
          <p:cNvPicPr>
            <a:picLocks noChangeAspect="1"/>
          </p:cNvPicPr>
          <p:nvPr/>
        </p:nvPicPr>
        <p:blipFill>
          <a:blip r:embed="rId4"/>
          <a:stretch>
            <a:fillRect/>
          </a:stretch>
        </p:blipFill>
        <p:spPr>
          <a:xfrm>
            <a:off x="583096" y="934158"/>
            <a:ext cx="10694501" cy="4989683"/>
          </a:xfrm>
          <a:prstGeom prst="rect">
            <a:avLst/>
          </a:prstGeom>
          <a:ln>
            <a:solidFill>
              <a:schemeClr val="tx1">
                <a:lumMod val="60000"/>
                <a:lumOff val="40000"/>
              </a:schemeClr>
            </a:solidFill>
          </a:ln>
        </p:spPr>
      </p:pic>
      <p:sp>
        <p:nvSpPr>
          <p:cNvPr id="32773" name="Title 1"/>
          <p:cNvSpPr>
            <a:spLocks noGrp="1"/>
          </p:cNvSpPr>
          <p:nvPr>
            <p:ph type="title"/>
          </p:nvPr>
        </p:nvSpPr>
        <p:spPr>
          <a:xfrm>
            <a:off x="426231" y="123106"/>
            <a:ext cx="11016200" cy="518012"/>
          </a:xfrm>
        </p:spPr>
        <p:txBody>
          <a:bodyPr>
            <a:noAutofit/>
          </a:bodyPr>
          <a:lstStyle/>
          <a:p>
            <a:r>
              <a:rPr lang="en-US" altLang="en-US" sz="4000">
                <a:latin typeface="Calibri"/>
              </a:rPr>
              <a:t>Transferring Sessions</a:t>
            </a:r>
          </a:p>
        </p:txBody>
      </p:sp>
      <p:sp>
        <p:nvSpPr>
          <p:cNvPr id="8" name="Right Arrow 7"/>
          <p:cNvSpPr/>
          <p:nvPr/>
        </p:nvSpPr>
        <p:spPr>
          <a:xfrm rot="10800000">
            <a:off x="7306317" y="4604678"/>
            <a:ext cx="686767" cy="23743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Slide Number Placeholder 3">
            <a:extLst>
              <a:ext uri="{FF2B5EF4-FFF2-40B4-BE49-F238E27FC236}">
                <a16:creationId xmlns:a16="http://schemas.microsoft.com/office/drawing/2014/main" id="{4BCE1F10-8184-4773-BBA5-786AB0381B3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sp>
        <p:nvSpPr>
          <p:cNvPr id="7" name="Rectangle 6">
            <a:extLst>
              <a:ext uri="{FF2B5EF4-FFF2-40B4-BE49-F238E27FC236}">
                <a16:creationId xmlns:a16="http://schemas.microsoft.com/office/drawing/2014/main" id="{EDDD0C1F-6D52-8251-3214-7A476F9AAD57}"/>
              </a:ext>
            </a:extLst>
          </p:cNvPr>
          <p:cNvSpPr/>
          <p:nvPr/>
        </p:nvSpPr>
        <p:spPr>
          <a:xfrm>
            <a:off x="9418802" y="3987957"/>
            <a:ext cx="1788121" cy="13051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BFA09CF-7FB6-4861-B6F1-35537E187B62}"/>
              </a:ext>
            </a:extLst>
          </p:cNvPr>
          <p:cNvSpPr/>
          <p:nvPr/>
        </p:nvSpPr>
        <p:spPr>
          <a:xfrm>
            <a:off x="583096" y="1357745"/>
            <a:ext cx="1236468" cy="443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Tree>
    <p:custDataLst>
      <p:tags r:id="rId1"/>
    </p:custDataLst>
    <p:extLst>
      <p:ext uri="{BB962C8B-B14F-4D97-AF65-F5344CB8AC3E}">
        <p14:creationId xmlns:p14="http://schemas.microsoft.com/office/powerpoint/2010/main" val="864585133"/>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838129" y="1289910"/>
          <a:ext cx="8515741" cy="4278179"/>
        </p:xfrm>
        <a:graphic>
          <a:graphicData uri="http://schemas.openxmlformats.org/drawingml/2006/table">
            <a:tbl>
              <a:tblPr firstRow="1" bandRow="1">
                <a:tableStyleId>{5C22544A-7EE6-4342-B048-85BDC9FD1C3A}</a:tableStyleId>
              </a:tblPr>
              <a:tblGrid>
                <a:gridCol w="3724010">
                  <a:extLst>
                    <a:ext uri="{9D8B030D-6E8A-4147-A177-3AD203B41FA5}">
                      <a16:colId xmlns:a16="http://schemas.microsoft.com/office/drawing/2014/main" val="20000"/>
                    </a:ext>
                  </a:extLst>
                </a:gridCol>
                <a:gridCol w="4791731">
                  <a:extLst>
                    <a:ext uri="{9D8B030D-6E8A-4147-A177-3AD203B41FA5}">
                      <a16:colId xmlns:a16="http://schemas.microsoft.com/office/drawing/2014/main" val="20001"/>
                    </a:ext>
                  </a:extLst>
                </a:gridCol>
              </a:tblGrid>
              <a:tr h="43113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a:effectLst/>
                          <a:latin typeface="Calibri"/>
                        </a:rPr>
                        <a:t>Description</a:t>
                      </a:r>
                      <a:endParaRPr lang="en-US" sz="1600" kern="1200">
                        <a:solidFill>
                          <a:schemeClr val="dk1"/>
                        </a:solidFill>
                        <a:effectLst/>
                        <a:latin typeface="Calibri"/>
                        <a:ea typeface="+mn-ea"/>
                        <a:cs typeface="+mn-cs"/>
                      </a:endParaRPr>
                    </a:p>
                  </a:txBody>
                  <a:tcPr marL="91449" marR="91449" marT="45717" marB="45717"/>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a:effectLst/>
                          <a:latin typeface="Calibri"/>
                        </a:rPr>
                        <a:t>What to Do</a:t>
                      </a:r>
                      <a:endParaRPr lang="en-US" sz="1600" kern="1200">
                        <a:solidFill>
                          <a:schemeClr val="dk1"/>
                        </a:solidFill>
                        <a:effectLst/>
                        <a:latin typeface="Calibri"/>
                        <a:ea typeface="+mn-ea"/>
                        <a:cs typeface="+mn-cs"/>
                      </a:endParaRPr>
                    </a:p>
                  </a:txBody>
                  <a:tcPr marL="91449" marR="91449" marT="45717" marB="45717"/>
                </a:tc>
                <a:extLst>
                  <a:ext uri="{0D108BD9-81ED-4DB2-BD59-A6C34878D82A}">
                    <a16:rowId xmlns:a16="http://schemas.microsoft.com/office/drawing/2014/main" val="10000"/>
                  </a:ext>
                </a:extLst>
              </a:tr>
              <a:tr h="630118">
                <a:tc>
                  <a:txBody>
                    <a:bodyPr/>
                    <a:lstStyle/>
                    <a:p>
                      <a:pPr marL="73025" marR="73025" algn="l" defTabSz="914400" rtl="0" eaLnBrk="1" latinLnBrk="0" hangingPunct="1">
                        <a:spcBef>
                          <a:spcPts val="400"/>
                        </a:spcBef>
                        <a:spcAft>
                          <a:spcPts val="400"/>
                        </a:spcAft>
                      </a:pPr>
                      <a:r>
                        <a:rPr lang="en-US" sz="1600" i="1" kern="1200">
                          <a:effectLst/>
                          <a:latin typeface="Calibri"/>
                        </a:rPr>
                        <a:t>What should I do if a test session ends?</a:t>
                      </a:r>
                      <a:endParaRPr lang="en-US" sz="1600" i="1" kern="1200">
                        <a:solidFill>
                          <a:schemeClr val="dk1"/>
                        </a:solidFill>
                        <a:effectLst/>
                        <a:latin typeface="Calibri"/>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a:effectLst/>
                          <a:latin typeface="Calibri"/>
                        </a:rPr>
                        <a:t>Log in and start a new session. Provide the students with a new session ID.	</a:t>
                      </a:r>
                      <a:endParaRPr lang="en-US" sz="1600" kern="1200">
                        <a:solidFill>
                          <a:schemeClr val="dk1"/>
                        </a:solidFill>
                        <a:effectLst/>
                        <a:latin typeface="Calibri"/>
                        <a:ea typeface="+mn-ea"/>
                        <a:cs typeface="+mn-cs"/>
                      </a:endParaRPr>
                    </a:p>
                  </a:txBody>
                  <a:tcPr marL="91449" marR="91449" marT="45717" marB="45717"/>
                </a:tc>
                <a:extLst>
                  <a:ext uri="{0D108BD9-81ED-4DB2-BD59-A6C34878D82A}">
                    <a16:rowId xmlns:a16="http://schemas.microsoft.com/office/drawing/2014/main" val="10001"/>
                  </a:ext>
                </a:extLst>
              </a:tr>
              <a:tr h="895433">
                <a:tc>
                  <a:txBody>
                    <a:bodyPr/>
                    <a:lstStyle/>
                    <a:p>
                      <a:pPr marL="73025" marR="73025" algn="l" defTabSz="914400" rtl="0" eaLnBrk="1" latinLnBrk="0" hangingPunct="1">
                        <a:spcBef>
                          <a:spcPts val="400"/>
                        </a:spcBef>
                        <a:spcAft>
                          <a:spcPts val="400"/>
                        </a:spcAft>
                      </a:pPr>
                      <a:r>
                        <a:rPr lang="en-US" sz="1600" i="1" kern="1200">
                          <a:effectLst/>
                          <a:latin typeface="Calibri"/>
                        </a:rPr>
                        <a:t>What should I do if a student gets logged out of a test while a session is still active?</a:t>
                      </a:r>
                      <a:endParaRPr lang="en-US" sz="1600" i="1" kern="1200">
                        <a:solidFill>
                          <a:schemeClr val="dk1"/>
                        </a:solidFill>
                        <a:effectLst/>
                        <a:latin typeface="Calibri"/>
                        <a:ea typeface="+mn-ea"/>
                        <a:cs typeface="+mn-cs"/>
                      </a:endParaRPr>
                    </a:p>
                  </a:txBody>
                  <a:tcPr marL="91449" marR="91449" marT="45717" marB="45717"/>
                </a:tc>
                <a:tc>
                  <a:txBody>
                    <a:bodyPr/>
                    <a:lstStyle/>
                    <a:p>
                      <a:pPr marL="73025" marR="73025" algn="l" rtl="0" eaLnBrk="1" latinLnBrk="0" hangingPunct="1">
                        <a:spcBef>
                          <a:spcPts val="400"/>
                        </a:spcBef>
                        <a:spcAft>
                          <a:spcPts val="400"/>
                        </a:spcAft>
                      </a:pPr>
                      <a:r>
                        <a:rPr lang="en-US" sz="1600" kern="1200">
                          <a:effectLst/>
                          <a:latin typeface="Calibri"/>
                        </a:rPr>
                        <a:t>If a student’s test session is interrupted, the student should log back in and rejoin the session. </a:t>
                      </a:r>
                      <a:endParaRPr lang="en-US" sz="1600" kern="1200">
                        <a:solidFill>
                          <a:schemeClr val="dk1"/>
                        </a:solidFill>
                        <a:effectLst/>
                        <a:latin typeface="Calibri"/>
                        <a:ea typeface="+mn-ea"/>
                        <a:cs typeface="+mn-cs"/>
                      </a:endParaRPr>
                    </a:p>
                  </a:txBody>
                  <a:tcPr marL="91449" marR="91449" marT="45717" marB="45717"/>
                </a:tc>
                <a:extLst>
                  <a:ext uri="{0D108BD9-81ED-4DB2-BD59-A6C34878D82A}">
                    <a16:rowId xmlns:a16="http://schemas.microsoft.com/office/drawing/2014/main" val="10002"/>
                  </a:ext>
                </a:extLst>
              </a:tr>
              <a:tr h="1426064">
                <a:tc>
                  <a:txBody>
                    <a:bodyPr/>
                    <a:lstStyle/>
                    <a:p>
                      <a:pPr marL="73025" marR="73025" algn="l" defTabSz="914400" rtl="0" eaLnBrk="1" latinLnBrk="0" hangingPunct="1">
                        <a:spcBef>
                          <a:spcPts val="400"/>
                        </a:spcBef>
                        <a:spcAft>
                          <a:spcPts val="400"/>
                        </a:spcAft>
                      </a:pPr>
                      <a:r>
                        <a:rPr lang="en-US" sz="1600" i="1" kern="1200">
                          <a:effectLst/>
                          <a:latin typeface="Calibri"/>
                        </a:rPr>
                        <a:t>What should I do if forbidden applications are running?</a:t>
                      </a:r>
                      <a:endParaRPr lang="en-US" sz="1600" i="1" kern="1200">
                        <a:solidFill>
                          <a:schemeClr val="dk1"/>
                        </a:solidFill>
                        <a:effectLst/>
                        <a:latin typeface="Calibri"/>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a:effectLst/>
                          <a:latin typeface="Calibri"/>
                        </a:rPr>
                        <a:t>The Secure Browser will not allow the student to begin testing if forbidden applications are running. You will see messages advising you which applications must be closed before testing can begin.</a:t>
                      </a:r>
                      <a:endParaRPr lang="en-US" sz="1600" kern="1200">
                        <a:solidFill>
                          <a:schemeClr val="dk1"/>
                        </a:solidFill>
                        <a:effectLst/>
                        <a:latin typeface="Calibri"/>
                        <a:ea typeface="+mn-ea"/>
                        <a:cs typeface="+mn-cs"/>
                      </a:endParaRPr>
                    </a:p>
                  </a:txBody>
                  <a:tcPr marL="91449" marR="91449" marT="45717" marB="45717"/>
                </a:tc>
                <a:extLst>
                  <a:ext uri="{0D108BD9-81ED-4DB2-BD59-A6C34878D82A}">
                    <a16:rowId xmlns:a16="http://schemas.microsoft.com/office/drawing/2014/main" val="10003"/>
                  </a:ext>
                </a:extLst>
              </a:tr>
              <a:tr h="895433">
                <a:tc>
                  <a:txBody>
                    <a:bodyPr/>
                    <a:lstStyle/>
                    <a:p>
                      <a:pPr marL="73025" marR="73025" algn="l" defTabSz="914400" rtl="0" eaLnBrk="1" latinLnBrk="0" hangingPunct="1">
                        <a:spcBef>
                          <a:spcPts val="400"/>
                        </a:spcBef>
                        <a:spcAft>
                          <a:spcPts val="400"/>
                        </a:spcAft>
                      </a:pPr>
                      <a:r>
                        <a:rPr lang="en-US" sz="1600" i="1" kern="1200">
                          <a:effectLst/>
                          <a:latin typeface="Calibri"/>
                        </a:rPr>
                        <a:t>What should I do if a student’s test freezes?</a:t>
                      </a:r>
                      <a:endParaRPr lang="en-US" sz="1600" i="1" kern="1200">
                        <a:solidFill>
                          <a:schemeClr val="dk1"/>
                        </a:solidFill>
                        <a:effectLst/>
                        <a:latin typeface="Calibri"/>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a:effectLst/>
                          <a:latin typeface="Calibri"/>
                        </a:rPr>
                        <a:t>Force-quit the Secure Browser and log back in. For instructions, refer to the </a:t>
                      </a:r>
                      <a:r>
                        <a:rPr lang="en-US" sz="1600" i="1" kern="1200">
                          <a:effectLst/>
                          <a:latin typeface="Calibri"/>
                        </a:rPr>
                        <a:t>Test Administration Manual</a:t>
                      </a:r>
                      <a:r>
                        <a:rPr lang="en-US" sz="1600" kern="1200">
                          <a:effectLst/>
                          <a:latin typeface="Calibri"/>
                        </a:rPr>
                        <a:t>.</a:t>
                      </a:r>
                      <a:endParaRPr lang="en-US" sz="1600" kern="1200">
                        <a:solidFill>
                          <a:schemeClr val="dk1"/>
                        </a:solidFill>
                        <a:effectLst/>
                        <a:latin typeface="Calibri"/>
                        <a:ea typeface="+mn-ea"/>
                        <a:cs typeface="+mn-cs"/>
                      </a:endParaRPr>
                    </a:p>
                  </a:txBody>
                  <a:tcPr marL="91449" marR="91449" marT="45717" marB="45717"/>
                </a:tc>
                <a:extLst>
                  <a:ext uri="{0D108BD9-81ED-4DB2-BD59-A6C34878D82A}">
                    <a16:rowId xmlns:a16="http://schemas.microsoft.com/office/drawing/2014/main" val="10004"/>
                  </a:ext>
                </a:extLst>
              </a:tr>
            </a:tbl>
          </a:graphicData>
        </a:graphic>
      </p:graphicFrame>
      <p:sp>
        <p:nvSpPr>
          <p:cNvPr id="34838" name="Title 1"/>
          <p:cNvSpPr>
            <a:spLocks noGrp="1"/>
          </p:cNvSpPr>
          <p:nvPr>
            <p:ph type="title"/>
          </p:nvPr>
        </p:nvSpPr>
        <p:spPr>
          <a:xfrm>
            <a:off x="311212" y="123106"/>
            <a:ext cx="11016200" cy="518012"/>
          </a:xfrm>
        </p:spPr>
        <p:txBody>
          <a:bodyPr>
            <a:noAutofit/>
          </a:bodyPr>
          <a:lstStyle/>
          <a:p>
            <a:r>
              <a:rPr lang="en-US" altLang="en-US" sz="4000">
                <a:latin typeface="Calibri"/>
              </a:rPr>
              <a:t>Troubleshooting</a:t>
            </a:r>
          </a:p>
        </p:txBody>
      </p:sp>
      <p:sp>
        <p:nvSpPr>
          <p:cNvPr id="5" name="Slide Number Placeholder 3">
            <a:extLst>
              <a:ext uri="{FF2B5EF4-FFF2-40B4-BE49-F238E27FC236}">
                <a16:creationId xmlns:a16="http://schemas.microsoft.com/office/drawing/2014/main" id="{1F3CFC4D-9784-4E88-9D1D-96A1BDF512C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8688644"/>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21" y="137484"/>
            <a:ext cx="11016200" cy="518012"/>
          </a:xfrm>
        </p:spPr>
        <p:txBody>
          <a:bodyPr>
            <a:noAutofit/>
          </a:bodyPr>
          <a:lstStyle/>
          <a:p>
            <a:r>
              <a:rPr lang="en-US" sz="4000">
                <a:latin typeface="Calibri"/>
              </a:rPr>
              <a:t>What Is the Secure Browser?</a:t>
            </a:r>
          </a:p>
        </p:txBody>
      </p:sp>
      <p:sp>
        <p:nvSpPr>
          <p:cNvPr id="17411" name="Content Placeholder 2"/>
          <p:cNvSpPr>
            <a:spLocks noGrp="1"/>
          </p:cNvSpPr>
          <p:nvPr>
            <p:ph idx="4294967295"/>
          </p:nvPr>
        </p:nvSpPr>
        <p:spPr>
          <a:xfrm>
            <a:off x="648758" y="1279432"/>
            <a:ext cx="10894483" cy="731588"/>
          </a:xfrm>
        </p:spPr>
        <p:txBody>
          <a:bodyPr vert="horz" lIns="0" tIns="0" rIns="0" bIns="0" rtlCol="0" anchor="t">
            <a:noAutofit/>
          </a:bodyPr>
          <a:lstStyle/>
          <a:p>
            <a:pPr marL="0" indent="0">
              <a:buNone/>
            </a:pPr>
            <a:r>
              <a:rPr lang="en-US" altLang="en-US" sz="2400">
                <a:latin typeface="Calibri"/>
              </a:rPr>
              <a:t>The Secure Browser is designed to ensure test security by prohibiting students from accessing any other programs or websites during testing.</a:t>
            </a:r>
          </a:p>
        </p:txBody>
      </p:sp>
      <p:sp>
        <p:nvSpPr>
          <p:cNvPr id="17412" name="Content Placeholder 2"/>
          <p:cNvSpPr txBox="1">
            <a:spLocks/>
          </p:cNvSpPr>
          <p:nvPr/>
        </p:nvSpPr>
        <p:spPr bwMode="auto">
          <a:xfrm>
            <a:off x="832453" y="4912660"/>
            <a:ext cx="10896600" cy="990600"/>
          </a:xfrm>
          <a:prstGeom prst="rect">
            <a:avLst/>
          </a:prstGeom>
          <a:noFill/>
          <a:ln w="9525">
            <a:noFill/>
            <a:miter lim="800000"/>
            <a:headEnd/>
            <a:tailEnd/>
          </a:ln>
        </p:spPr>
        <p:txBody>
          <a:bodyPr lIns="91440" tIns="45720" rIns="91440" bIns="45720" anchor="t"/>
          <a:lstStyle/>
          <a:p>
            <a:pPr>
              <a:spcBef>
                <a:spcPct val="20000"/>
              </a:spcBef>
              <a:buFont typeface="Arial" charset="0"/>
              <a:buNone/>
            </a:pPr>
            <a:r>
              <a:rPr lang="en-US" altLang="en-US" sz="2400" i="1">
                <a:solidFill>
                  <a:srgbClr val="53565A"/>
                </a:solidFill>
                <a:latin typeface="Calibri"/>
                <a:cs typeface="Calibri"/>
              </a:rPr>
              <a:t>If you have questions about installation of the Secure Browser, contact your Technology Coordinator.</a:t>
            </a:r>
          </a:p>
        </p:txBody>
      </p:sp>
      <p:sp>
        <p:nvSpPr>
          <p:cNvPr id="4" name="TextBox 3">
            <a:extLst>
              <a:ext uri="{FF2B5EF4-FFF2-40B4-BE49-F238E27FC236}">
                <a16:creationId xmlns:a16="http://schemas.microsoft.com/office/drawing/2014/main" id="{9281DA39-FB38-428F-AAFF-B99C10731689}"/>
              </a:ext>
            </a:extLst>
          </p:cNvPr>
          <p:cNvSpPr txBox="1"/>
          <p:nvPr/>
        </p:nvSpPr>
        <p:spPr>
          <a:xfrm>
            <a:off x="4963205" y="4246380"/>
            <a:ext cx="1706749" cy="369332"/>
          </a:xfrm>
          <a:prstGeom prst="rect">
            <a:avLst/>
          </a:prstGeom>
          <a:noFill/>
        </p:spPr>
        <p:txBody>
          <a:bodyPr wrap="none" rtlCol="0">
            <a:spAutoFit/>
          </a:bodyPr>
          <a:lstStyle/>
          <a:p>
            <a:r>
              <a:rPr lang="en-US">
                <a:solidFill>
                  <a:schemeClr val="accent1">
                    <a:lumMod val="50000"/>
                  </a:schemeClr>
                </a:solidFill>
              </a:rPr>
              <a:t>Secure Browser</a:t>
            </a:r>
          </a:p>
        </p:txBody>
      </p:sp>
      <p:sp>
        <p:nvSpPr>
          <p:cNvPr id="8" name="Slide Number Placeholder 3">
            <a:extLst>
              <a:ext uri="{FF2B5EF4-FFF2-40B4-BE49-F238E27FC236}">
                <a16:creationId xmlns:a16="http://schemas.microsoft.com/office/drawing/2014/main" id="{415A4134-F954-4BA7-8910-9885855F4226}"/>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54</a:t>
            </a:fld>
            <a:endParaRPr lang="en-US"/>
          </a:p>
        </p:txBody>
      </p:sp>
      <p:pic>
        <p:nvPicPr>
          <p:cNvPr id="3" name="Picture 5" descr="Icon&#10;&#10;Description automatically generated">
            <a:extLst>
              <a:ext uri="{FF2B5EF4-FFF2-40B4-BE49-F238E27FC236}">
                <a16:creationId xmlns:a16="http://schemas.microsoft.com/office/drawing/2014/main" id="{1E00FC47-4C5F-2DB4-F42F-8D8A7E68E325}"/>
              </a:ext>
            </a:extLst>
          </p:cNvPr>
          <p:cNvPicPr>
            <a:picLocks noChangeAspect="1"/>
          </p:cNvPicPr>
          <p:nvPr/>
        </p:nvPicPr>
        <p:blipFill>
          <a:blip r:embed="rId3"/>
          <a:stretch>
            <a:fillRect/>
          </a:stretch>
        </p:blipFill>
        <p:spPr>
          <a:xfrm>
            <a:off x="4967514" y="2382838"/>
            <a:ext cx="1800225" cy="18288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67" y="94352"/>
            <a:ext cx="11016200" cy="518012"/>
          </a:xfrm>
        </p:spPr>
        <p:txBody>
          <a:bodyPr>
            <a:noAutofit/>
          </a:bodyPr>
          <a:lstStyle/>
          <a:p>
            <a:r>
              <a:rPr lang="en-US" sz="4000">
                <a:latin typeface="Calibri"/>
              </a:rPr>
              <a:t>Secure Browser Login</a:t>
            </a:r>
          </a:p>
        </p:txBody>
      </p:sp>
      <p:grpSp>
        <p:nvGrpSpPr>
          <p:cNvPr id="5" name="Group 4">
            <a:extLst>
              <a:ext uri="{FF2B5EF4-FFF2-40B4-BE49-F238E27FC236}">
                <a16:creationId xmlns:a16="http://schemas.microsoft.com/office/drawing/2014/main" id="{FA31ABE5-BE9D-486C-A8EE-5D7CBA9976C3}"/>
              </a:ext>
            </a:extLst>
          </p:cNvPr>
          <p:cNvGrpSpPr/>
          <p:nvPr/>
        </p:nvGrpSpPr>
        <p:grpSpPr>
          <a:xfrm>
            <a:off x="2839165" y="1371600"/>
            <a:ext cx="6513669" cy="4414267"/>
            <a:chOff x="2839165" y="1371600"/>
            <a:chExt cx="6513669" cy="4414267"/>
          </a:xfrm>
        </p:grpSpPr>
        <p:pic>
          <p:nvPicPr>
            <p:cNvPr id="19" name="Picture 18">
              <a:extLst>
                <a:ext uri="{FF2B5EF4-FFF2-40B4-BE49-F238E27FC236}">
                  <a16:creationId xmlns:a16="http://schemas.microsoft.com/office/drawing/2014/main" id="{1ADA2A08-F69E-4239-9759-F1B349B02BA5}"/>
                </a:ext>
              </a:extLst>
            </p:cNvPr>
            <p:cNvPicPr>
              <a:picLocks noChangeAspect="1"/>
            </p:cNvPicPr>
            <p:nvPr/>
          </p:nvPicPr>
          <p:blipFill>
            <a:blip r:embed="rId3"/>
            <a:stretch>
              <a:fillRect/>
            </a:stretch>
          </p:blipFill>
          <p:spPr>
            <a:xfrm>
              <a:off x="2839165" y="1371600"/>
              <a:ext cx="6513669" cy="4414267"/>
            </a:xfrm>
            <a:prstGeom prst="rect">
              <a:avLst/>
            </a:prstGeom>
            <a:ln>
              <a:solidFill>
                <a:schemeClr val="tx1">
                  <a:lumMod val="60000"/>
                  <a:lumOff val="40000"/>
                </a:schemeClr>
              </a:solidFill>
            </a:ln>
          </p:spPr>
        </p:pic>
        <p:sp>
          <p:nvSpPr>
            <p:cNvPr id="4" name="Arrow: Left 3">
              <a:extLst>
                <a:ext uri="{FF2B5EF4-FFF2-40B4-BE49-F238E27FC236}">
                  <a16:creationId xmlns:a16="http://schemas.microsoft.com/office/drawing/2014/main" id="{5F507729-29D0-4BB2-9B48-5DF5ADBB34F1}"/>
                </a:ext>
              </a:extLst>
            </p:cNvPr>
            <p:cNvSpPr/>
            <p:nvPr/>
          </p:nvSpPr>
          <p:spPr>
            <a:xfrm rot="10800000">
              <a:off x="4543783" y="2133600"/>
              <a:ext cx="685800" cy="381000"/>
            </a:xfrm>
            <a:prstGeom prst="leftArrow">
              <a:avLst/>
            </a:prstGeom>
            <a:solidFill>
              <a:srgbClr val="FF0000"/>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897623B2-83F7-48D8-ACE4-6AD39A7203E4}"/>
                </a:ext>
              </a:extLst>
            </p:cNvPr>
            <p:cNvSpPr/>
            <p:nvPr/>
          </p:nvSpPr>
          <p:spPr>
            <a:xfrm rot="10800000">
              <a:off x="4543783" y="3567849"/>
              <a:ext cx="685800" cy="381000"/>
            </a:xfrm>
            <a:prstGeom prst="leftArrow">
              <a:avLst/>
            </a:prstGeom>
            <a:solidFill>
              <a:srgbClr val="FF0000"/>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43811B24-3DD5-4480-A391-BAABD71E5C70}"/>
                </a:ext>
              </a:extLst>
            </p:cNvPr>
            <p:cNvSpPr/>
            <p:nvPr/>
          </p:nvSpPr>
          <p:spPr>
            <a:xfrm rot="10800000">
              <a:off x="4543783" y="2786744"/>
              <a:ext cx="685800" cy="381000"/>
            </a:xfrm>
            <a:prstGeom prst="leftArrow">
              <a:avLst/>
            </a:prstGeom>
            <a:solidFill>
              <a:srgbClr val="FF0000"/>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E7B7AC0B-F586-45DB-B056-F0D68CD68215}"/>
                </a:ext>
              </a:extLst>
            </p:cNvPr>
            <p:cNvSpPr/>
            <p:nvPr/>
          </p:nvSpPr>
          <p:spPr>
            <a:xfrm>
              <a:off x="6705600" y="5404867"/>
              <a:ext cx="685800" cy="381000"/>
            </a:xfrm>
            <a:prstGeom prst="leftArrow">
              <a:avLst/>
            </a:prstGeom>
            <a:solidFill>
              <a:srgbClr val="FF0000"/>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3">
            <a:extLst>
              <a:ext uri="{FF2B5EF4-FFF2-40B4-BE49-F238E27FC236}">
                <a16:creationId xmlns:a16="http://schemas.microsoft.com/office/drawing/2014/main" id="{9D0E9FFB-6AEB-4FA0-B69E-727039D9E2F5}"/>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55</a:t>
            </a:fld>
            <a:endParaRPr lang="en-US"/>
          </a:p>
        </p:txBody>
      </p:sp>
      <p:pic>
        <p:nvPicPr>
          <p:cNvPr id="9" name="Picture 8">
            <a:extLst>
              <a:ext uri="{FF2B5EF4-FFF2-40B4-BE49-F238E27FC236}">
                <a16:creationId xmlns:a16="http://schemas.microsoft.com/office/drawing/2014/main" id="{1C47E396-9D1E-4F08-8705-AC26B7C043B9}"/>
              </a:ext>
            </a:extLst>
          </p:cNvPr>
          <p:cNvPicPr>
            <a:picLocks noChangeAspect="1"/>
          </p:cNvPicPr>
          <p:nvPr/>
        </p:nvPicPr>
        <p:blipFill>
          <a:blip r:embed="rId4"/>
          <a:stretch>
            <a:fillRect/>
          </a:stretch>
        </p:blipFill>
        <p:spPr>
          <a:xfrm>
            <a:off x="5229583" y="2669520"/>
            <a:ext cx="685800" cy="16174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12" y="123106"/>
            <a:ext cx="11016200" cy="518012"/>
          </a:xfrm>
        </p:spPr>
        <p:txBody>
          <a:bodyPr>
            <a:noAutofit/>
          </a:bodyPr>
          <a:lstStyle/>
          <a:p>
            <a:r>
              <a:rPr lang="en-US" sz="4000">
                <a:latin typeface="Calibri"/>
              </a:rPr>
              <a:t>Student Login Errors</a:t>
            </a:r>
          </a:p>
        </p:txBody>
      </p:sp>
      <p:graphicFrame>
        <p:nvGraphicFramePr>
          <p:cNvPr id="6" name="Table 5"/>
          <p:cNvGraphicFramePr>
            <a:graphicFrameLocks noGrp="1"/>
          </p:cNvGraphicFramePr>
          <p:nvPr/>
        </p:nvGraphicFramePr>
        <p:xfrm>
          <a:off x="1600200" y="1344087"/>
          <a:ext cx="8991600" cy="4169825"/>
        </p:xfrm>
        <a:graphic>
          <a:graphicData uri="http://schemas.openxmlformats.org/drawingml/2006/table">
            <a:tbl>
              <a:tblPr firstRow="1" bandRow="1">
                <a:tableStyleId>{5C22544A-7EE6-4342-B048-85BDC9FD1C3A}</a:tableStyleId>
              </a:tblPr>
              <a:tblGrid>
                <a:gridCol w="2748786">
                  <a:extLst>
                    <a:ext uri="{9D8B030D-6E8A-4147-A177-3AD203B41FA5}">
                      <a16:colId xmlns:a16="http://schemas.microsoft.com/office/drawing/2014/main" val="20000"/>
                    </a:ext>
                  </a:extLst>
                </a:gridCol>
                <a:gridCol w="1975614">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390321">
                <a:tc>
                  <a:txBody>
                    <a:bodyPr/>
                    <a:lstStyle/>
                    <a:p>
                      <a:r>
                        <a:rPr lang="en-US" sz="1400">
                          <a:latin typeface="Calibri" panose="020F0502020204030204" pitchFamily="34" charset="0"/>
                          <a:cs typeface="Calibri" panose="020F0502020204030204" pitchFamily="34" charset="0"/>
                        </a:rPr>
                        <a:t>Issue</a:t>
                      </a:r>
                      <a:endParaRPr lang="en-US" sz="1400" b="1">
                        <a:solidFill>
                          <a:srgbClr val="FFFFFF"/>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a:latin typeface="Calibri" panose="020F0502020204030204" pitchFamily="34" charset="0"/>
                          <a:cs typeface="Calibri" panose="020F0502020204030204" pitchFamily="34" charset="0"/>
                        </a:rPr>
                        <a:t>Error Message</a:t>
                      </a:r>
                      <a:endParaRPr lang="en-US" sz="1400">
                        <a:solidFill>
                          <a:srgbClr val="FFFFFF"/>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a:latin typeface="Calibri" panose="020F0502020204030204" pitchFamily="34" charset="0"/>
                          <a:cs typeface="Calibri" panose="020F0502020204030204" pitchFamily="34" charset="0"/>
                        </a:rPr>
                        <a:t>What</a:t>
                      </a:r>
                      <a:r>
                        <a:rPr lang="en-US" sz="1400" baseline="0">
                          <a:latin typeface="Calibri" panose="020F0502020204030204" pitchFamily="34" charset="0"/>
                          <a:cs typeface="Calibri" panose="020F0502020204030204" pitchFamily="34" charset="0"/>
                        </a:rPr>
                        <a:t> to Do</a:t>
                      </a:r>
                      <a:endParaRPr lang="en-US" sz="1400">
                        <a:solidFill>
                          <a:srgbClr val="FFFFFF"/>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0"/>
                  </a:ext>
                </a:extLst>
              </a:tr>
              <a:tr h="883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latin typeface="Calibri" panose="020F0502020204030204" pitchFamily="34" charset="0"/>
                          <a:cs typeface="Calibri" panose="020F0502020204030204" pitchFamily="34" charset="0"/>
                        </a:rPr>
                        <a:t>Student first</a:t>
                      </a:r>
                      <a:r>
                        <a:rPr lang="en-US" sz="1400" baseline="0">
                          <a:latin typeface="Calibri" panose="020F0502020204030204" pitchFamily="34" charset="0"/>
                          <a:cs typeface="Calibri" panose="020F0502020204030204" pitchFamily="34" charset="0"/>
                        </a:rPr>
                        <a:t> name and </a:t>
                      </a:r>
                      <a:r>
                        <a:rPr lang="en-US" sz="1400" baseline="0">
                          <a:solidFill>
                            <a:srgbClr val="FF0000"/>
                          </a:solidFill>
                          <a:latin typeface="Calibri" panose="020F0502020204030204" pitchFamily="34" charset="0"/>
                          <a:cs typeface="Calibri" panose="020F0502020204030204" pitchFamily="34" charset="0"/>
                        </a:rPr>
                        <a:t>Username</a:t>
                      </a:r>
                      <a:r>
                        <a:rPr lang="en-US" sz="1400" baseline="0">
                          <a:latin typeface="Calibri" panose="020F0502020204030204" pitchFamily="34" charset="0"/>
                          <a:cs typeface="Calibri" panose="020F0502020204030204" pitchFamily="34" charset="0"/>
                        </a:rPr>
                        <a:t> do not exactly match what is in the system.</a:t>
                      </a:r>
                      <a:endParaRPr lang="en-US" sz="1400" b="1">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a:latin typeface="Calibri" panose="020F0502020204030204" pitchFamily="34" charset="0"/>
                          <a:cs typeface="Calibri" panose="020F0502020204030204" pitchFamily="34" charset="0"/>
                        </a:rPr>
                        <a:t>Please check that your information is entered correctly. If you need help, ask your Test Administrator.</a:t>
                      </a:r>
                      <a:endParaRPr lang="en-US" sz="1400" b="1">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a:latin typeface="Calibri" panose="020F0502020204030204" pitchFamily="34" charset="0"/>
                          <a:cs typeface="Calibri" panose="020F0502020204030204" pitchFamily="34" charset="0"/>
                        </a:rPr>
                        <a:t>Verify that the student has entered the correct first name and exact </a:t>
                      </a:r>
                      <a:r>
                        <a:rPr lang="en-US" sz="1400">
                          <a:solidFill>
                            <a:srgbClr val="FF0000"/>
                          </a:solidFill>
                          <a:latin typeface="Calibri" panose="020F0502020204030204" pitchFamily="34" charset="0"/>
                          <a:cs typeface="Calibri" panose="020F0502020204030204" pitchFamily="34" charset="0"/>
                        </a:rPr>
                        <a:t>username</a:t>
                      </a:r>
                      <a:r>
                        <a:rPr lang="en-US" sz="1400" u="none">
                          <a:latin typeface="Calibri" panose="020F0502020204030204" pitchFamily="34" charset="0"/>
                          <a:cs typeface="Calibri" panose="020F0502020204030204" pitchFamily="34" charset="0"/>
                        </a:rPr>
                        <a:t>. You</a:t>
                      </a:r>
                      <a:r>
                        <a:rPr lang="en-US" sz="1400" u="none" baseline="0">
                          <a:latin typeface="Calibri" panose="020F0502020204030204" pitchFamily="34" charset="0"/>
                          <a:cs typeface="Calibri" panose="020F0502020204030204" pitchFamily="34" charset="0"/>
                        </a:rPr>
                        <a:t> may </a:t>
                      </a:r>
                      <a:r>
                        <a:rPr lang="en-US" sz="1400" baseline="0">
                          <a:latin typeface="Calibri" panose="020F0502020204030204" pitchFamily="34" charset="0"/>
                          <a:cs typeface="Calibri" panose="020F0502020204030204" pitchFamily="34" charset="0"/>
                        </a:rPr>
                        <a:t>need to use the Student Lookup Tool, which is located in the Test Administrator Interface, to verify that the student is in the system.</a:t>
                      </a:r>
                      <a:endParaRPr lang="en-US" sz="1400" b="0" baseline="0">
                        <a:solidFill>
                          <a:schemeClr val="tx1"/>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1"/>
                  </a:ext>
                </a:extLst>
              </a:tr>
              <a:tr h="335272">
                <a:tc>
                  <a:txBody>
                    <a:bodyPr/>
                    <a:lstStyle/>
                    <a:p>
                      <a:r>
                        <a:rPr lang="en-US" sz="1400">
                          <a:latin typeface="Calibri" panose="020F0502020204030204" pitchFamily="34" charset="0"/>
                          <a:cs typeface="Calibri" panose="020F0502020204030204" pitchFamily="34" charset="0"/>
                        </a:rPr>
                        <a:t>Student enters the</a:t>
                      </a:r>
                      <a:r>
                        <a:rPr lang="en-US" sz="1400" baseline="0">
                          <a:latin typeface="Calibri" panose="020F0502020204030204" pitchFamily="34" charset="0"/>
                          <a:cs typeface="Calibri" panose="020F0502020204030204" pitchFamily="34" charset="0"/>
                        </a:rPr>
                        <a:t> session ID incorrectly.</a:t>
                      </a:r>
                      <a:endParaRPr lang="en-US" sz="1400" b="1">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u="none" strike="noStrike" kern="1200" baseline="0">
                          <a:latin typeface="Calibri" panose="020F0502020204030204" pitchFamily="34" charset="0"/>
                          <a:cs typeface="Calibri" panose="020F0502020204030204" pitchFamily="34" charset="0"/>
                        </a:rPr>
                        <a:t>The session is not available for testing.</a:t>
                      </a:r>
                      <a:endParaRPr lang="en-US" sz="1400" b="0" u="none" strike="noStrike">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a:latin typeface="Calibri" panose="020F0502020204030204" pitchFamily="34" charset="0"/>
                          <a:cs typeface="Calibri" panose="020F0502020204030204" pitchFamily="34" charset="0"/>
                        </a:rPr>
                        <a:t>Verify that the student has entered the correct</a:t>
                      </a:r>
                      <a:r>
                        <a:rPr lang="en-US" sz="1400" baseline="0">
                          <a:latin typeface="Calibri" panose="020F0502020204030204" pitchFamily="34" charset="0"/>
                          <a:cs typeface="Calibri" panose="020F0502020204030204" pitchFamily="34" charset="0"/>
                        </a:rPr>
                        <a:t> session ID with no extra spaces or characters.</a:t>
                      </a:r>
                      <a:endParaRPr lang="en-US" sz="1400" b="0">
                        <a:solidFill>
                          <a:schemeClr val="tx1"/>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2"/>
                  </a:ext>
                </a:extLst>
              </a:tr>
              <a:tr h="121916">
                <a:tc>
                  <a:txBody>
                    <a:bodyPr/>
                    <a:lstStyle/>
                    <a:p>
                      <a:r>
                        <a:rPr lang="en-US" sz="1400">
                          <a:latin typeface="Calibri" panose="020F0502020204030204" pitchFamily="34" charset="0"/>
                          <a:cs typeface="Calibri" panose="020F0502020204030204" pitchFamily="34" charset="0"/>
                        </a:rPr>
                        <a:t>Student enters a</a:t>
                      </a:r>
                      <a:r>
                        <a:rPr lang="en-US" sz="1400" baseline="0">
                          <a:latin typeface="Calibri" panose="020F0502020204030204" pitchFamily="34" charset="0"/>
                          <a:cs typeface="Calibri" panose="020F0502020204030204" pitchFamily="34" charset="0"/>
                        </a:rPr>
                        <a:t> session ID for an incorrect or expired session.</a:t>
                      </a:r>
                      <a:endParaRPr lang="en-US" sz="1400" b="1">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u="none" strike="noStrike" kern="1200" baseline="0">
                          <a:latin typeface="Calibri" panose="020F0502020204030204" pitchFamily="34" charset="0"/>
                          <a:cs typeface="Calibri" panose="020F0502020204030204" pitchFamily="34" charset="0"/>
                        </a:rPr>
                        <a:t>Session has expired.</a:t>
                      </a:r>
                      <a:endParaRPr lang="en-US" sz="1400" b="0" u="none" strike="sngStrike">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kern="1200" baseline="0">
                          <a:latin typeface="Calibri" panose="020F0502020204030204" pitchFamily="34" charset="0"/>
                          <a:cs typeface="Calibri" panose="020F0502020204030204" pitchFamily="34" charset="0"/>
                        </a:rPr>
                        <a:t>Ensure that the student enters the correct session ID for the current session. If this does not work, verify that your session is open using the Test Administrator interface.</a:t>
                      </a:r>
                      <a:endParaRPr lang="en-US" sz="1400" b="0">
                        <a:solidFill>
                          <a:schemeClr val="tx1"/>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3"/>
                  </a:ext>
                </a:extLst>
              </a:tr>
              <a:tr h="994724">
                <a:tc>
                  <a:txBody>
                    <a:bodyPr/>
                    <a:lstStyle/>
                    <a:p>
                      <a:r>
                        <a:rPr lang="en-US" sz="1400" b="0">
                          <a:solidFill>
                            <a:schemeClr val="tx1"/>
                          </a:solidFill>
                          <a:latin typeface="Calibri" panose="020F0502020204030204" pitchFamily="34" charset="0"/>
                          <a:cs typeface="Calibri" panose="020F0502020204030204" pitchFamily="34" charset="0"/>
                        </a:rPr>
                        <a:t>One person (either the TA or the student) is using</a:t>
                      </a:r>
                      <a:r>
                        <a:rPr lang="en-US" sz="1400" b="0" baseline="0">
                          <a:solidFill>
                            <a:schemeClr val="tx1"/>
                          </a:solidFill>
                          <a:latin typeface="Calibri" panose="020F0502020204030204" pitchFamily="34" charset="0"/>
                          <a:cs typeface="Calibri" panose="020F0502020204030204" pitchFamily="34" charset="0"/>
                        </a:rPr>
                        <a:t> the Operational Test Administration Site, and the other is using the Practice Site.</a:t>
                      </a:r>
                      <a:endParaRPr lang="en-US" sz="1400" b="0">
                        <a:solidFill>
                          <a:schemeClr val="tx1"/>
                        </a:solidFill>
                        <a:latin typeface="Calibri" panose="020F0502020204030204" pitchFamily="34" charset="0"/>
                        <a:cs typeface="Calibri" panose="020F0502020204030204" pitchFamily="34" charset="0"/>
                      </a:endParaRPr>
                    </a:p>
                  </a:txBody>
                  <a:tcPr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baseline="0">
                          <a:latin typeface="Calibri" panose="020F0502020204030204" pitchFamily="34" charset="0"/>
                          <a:cs typeface="Calibri" panose="020F0502020204030204" pitchFamily="34" charset="0"/>
                        </a:rPr>
                        <a:t>The session is not available for testing.</a:t>
                      </a:r>
                      <a:endParaRPr lang="en-US" sz="1400" b="0" u="none" strike="noStrike">
                        <a:solidFill>
                          <a:schemeClr val="tx1"/>
                        </a:solidFill>
                        <a:latin typeface="Calibri" panose="020F0502020204030204" pitchFamily="34" charset="0"/>
                        <a:cs typeface="Calibri" panose="020F0502020204030204" pitchFamily="34" charset="0"/>
                      </a:endParaRPr>
                    </a:p>
                  </a:txBody>
                  <a:tcPr marT="45718" marB="45718"/>
                </a:tc>
                <a:tc>
                  <a:txBody>
                    <a:bodyPr/>
                    <a:lstStyle/>
                    <a:p>
                      <a:r>
                        <a:rPr lang="en-US" sz="1400" b="0">
                          <a:solidFill>
                            <a:schemeClr val="tx1"/>
                          </a:solidFill>
                          <a:latin typeface="Calibri" panose="020F0502020204030204" pitchFamily="34" charset="0"/>
                          <a:cs typeface="Calibri" panose="020F0502020204030204" pitchFamily="34" charset="0"/>
                        </a:rPr>
                        <a:t>If taking a practice test, make sure that you and the student are both on the Practice Site. If taking an operational test, make sure that the student is using the Secure Browser and you are using the Operational Test Administration Site.</a:t>
                      </a:r>
                    </a:p>
                  </a:txBody>
                  <a:tcPr marT="45718" marB="45718"/>
                </a:tc>
                <a:extLst>
                  <a:ext uri="{0D108BD9-81ED-4DB2-BD59-A6C34878D82A}">
                    <a16:rowId xmlns:a16="http://schemas.microsoft.com/office/drawing/2014/main" val="10004"/>
                  </a:ext>
                </a:extLst>
              </a:tr>
            </a:tbl>
          </a:graphicData>
        </a:graphic>
      </p:graphicFrame>
      <p:sp>
        <p:nvSpPr>
          <p:cNvPr id="5" name="Slide Number Placeholder 3">
            <a:extLst>
              <a:ext uri="{FF2B5EF4-FFF2-40B4-BE49-F238E27FC236}">
                <a16:creationId xmlns:a16="http://schemas.microsoft.com/office/drawing/2014/main" id="{CF4BEC26-6896-406A-9706-28E20AF5246E}"/>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7476" y="123106"/>
            <a:ext cx="11016200" cy="518012"/>
          </a:xfrm>
        </p:spPr>
        <p:txBody>
          <a:bodyPr>
            <a:noAutofit/>
          </a:bodyPr>
          <a:lstStyle/>
          <a:p>
            <a:r>
              <a:rPr lang="en-US" sz="4000">
                <a:latin typeface="Calibri"/>
              </a:rPr>
              <a:t>Student Verification</a:t>
            </a:r>
          </a:p>
        </p:txBody>
      </p:sp>
      <p:pic>
        <p:nvPicPr>
          <p:cNvPr id="6" name="Picture 5">
            <a:extLst>
              <a:ext uri="{FF2B5EF4-FFF2-40B4-BE49-F238E27FC236}">
                <a16:creationId xmlns:a16="http://schemas.microsoft.com/office/drawing/2014/main" id="{6C92757E-6E7A-4836-9862-44350B61CA50}"/>
              </a:ext>
            </a:extLst>
          </p:cNvPr>
          <p:cNvPicPr>
            <a:picLocks noChangeAspect="1"/>
          </p:cNvPicPr>
          <p:nvPr/>
        </p:nvPicPr>
        <p:blipFill>
          <a:blip r:embed="rId3"/>
          <a:stretch>
            <a:fillRect/>
          </a:stretch>
        </p:blipFill>
        <p:spPr>
          <a:xfrm>
            <a:off x="2971800" y="1295400"/>
            <a:ext cx="5791200" cy="4496347"/>
          </a:xfrm>
          <a:prstGeom prst="rect">
            <a:avLst/>
          </a:prstGeom>
          <a:ln>
            <a:solidFill>
              <a:schemeClr val="tx1">
                <a:lumMod val="60000"/>
                <a:lumOff val="40000"/>
              </a:schemeClr>
            </a:solidFill>
          </a:ln>
        </p:spPr>
      </p:pic>
      <p:sp>
        <p:nvSpPr>
          <p:cNvPr id="4" name="Rectangle 3">
            <a:extLst>
              <a:ext uri="{FF2B5EF4-FFF2-40B4-BE49-F238E27FC236}">
                <a16:creationId xmlns:a16="http://schemas.microsoft.com/office/drawing/2014/main" id="{69C87009-C39E-4B26-BCD7-3BB17E8C06C6}"/>
              </a:ext>
            </a:extLst>
          </p:cNvPr>
          <p:cNvSpPr/>
          <p:nvPr/>
        </p:nvSpPr>
        <p:spPr>
          <a:xfrm>
            <a:off x="4953000" y="5334000"/>
            <a:ext cx="19050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D1F2505C-A55F-4171-B838-072838593F79}"/>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10;&#10;Description automatically generated">
            <a:extLst>
              <a:ext uri="{FF2B5EF4-FFF2-40B4-BE49-F238E27FC236}">
                <a16:creationId xmlns:a16="http://schemas.microsoft.com/office/drawing/2014/main" id="{2F2A2B6A-8920-FFFE-9895-33BC8DC1D158}"/>
              </a:ext>
            </a:extLst>
          </p:cNvPr>
          <p:cNvPicPr>
            <a:picLocks noChangeAspect="1"/>
          </p:cNvPicPr>
          <p:nvPr/>
        </p:nvPicPr>
        <p:blipFill>
          <a:blip r:embed="rId3"/>
          <a:stretch>
            <a:fillRect/>
          </a:stretch>
        </p:blipFill>
        <p:spPr>
          <a:xfrm>
            <a:off x="2244437" y="1105446"/>
            <a:ext cx="7703126" cy="4660966"/>
          </a:xfrm>
          <a:prstGeom prst="rect">
            <a:avLst/>
          </a:prstGeom>
          <a:ln>
            <a:solidFill>
              <a:schemeClr val="tx1">
                <a:lumMod val="40000"/>
                <a:lumOff val="60000"/>
              </a:schemeClr>
            </a:solidFill>
          </a:ln>
        </p:spPr>
      </p:pic>
      <p:sp>
        <p:nvSpPr>
          <p:cNvPr id="2" name="Title 1"/>
          <p:cNvSpPr>
            <a:spLocks noGrp="1"/>
          </p:cNvSpPr>
          <p:nvPr>
            <p:ph type="title"/>
          </p:nvPr>
        </p:nvSpPr>
        <p:spPr>
          <a:xfrm>
            <a:off x="296835" y="123106"/>
            <a:ext cx="11016200" cy="518012"/>
          </a:xfrm>
        </p:spPr>
        <p:txBody>
          <a:bodyPr>
            <a:noAutofit/>
          </a:bodyPr>
          <a:lstStyle/>
          <a:p>
            <a:r>
              <a:rPr lang="en-US" sz="4000">
                <a:latin typeface="Calibri"/>
              </a:rPr>
              <a:t>Student Test Selection</a:t>
            </a:r>
          </a:p>
        </p:txBody>
      </p:sp>
      <p:sp>
        <p:nvSpPr>
          <p:cNvPr id="10" name="Arrow: Right 9">
            <a:extLst>
              <a:ext uri="{FF2B5EF4-FFF2-40B4-BE49-F238E27FC236}">
                <a16:creationId xmlns:a16="http://schemas.microsoft.com/office/drawing/2014/main" id="{D1E57520-53B8-4055-8883-07428710B065}"/>
              </a:ext>
            </a:extLst>
          </p:cNvPr>
          <p:cNvSpPr/>
          <p:nvPr/>
        </p:nvSpPr>
        <p:spPr>
          <a:xfrm>
            <a:off x="4918364" y="5289308"/>
            <a:ext cx="630382" cy="2732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F840EB7B-83F0-4948-A851-7C0F95E6F8FC}"/>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Graphical user interface, text, application, email&#10;&#10;Description automatically generated">
            <a:extLst>
              <a:ext uri="{FF2B5EF4-FFF2-40B4-BE49-F238E27FC236}">
                <a16:creationId xmlns:a16="http://schemas.microsoft.com/office/drawing/2014/main" id="{E93A1ABF-1F0E-B022-1BAE-CE9F8460DFB6}"/>
              </a:ext>
            </a:extLst>
          </p:cNvPr>
          <p:cNvPicPr>
            <a:picLocks noChangeAspect="1"/>
          </p:cNvPicPr>
          <p:nvPr/>
        </p:nvPicPr>
        <p:blipFill>
          <a:blip r:embed="rId3"/>
          <a:stretch>
            <a:fillRect/>
          </a:stretch>
        </p:blipFill>
        <p:spPr>
          <a:xfrm>
            <a:off x="3085691" y="1080607"/>
            <a:ext cx="6618748" cy="4696785"/>
          </a:xfrm>
          <a:prstGeom prst="rect">
            <a:avLst/>
          </a:prstGeom>
          <a:ln>
            <a:solidFill>
              <a:schemeClr val="tx1">
                <a:lumMod val="60000"/>
                <a:lumOff val="40000"/>
              </a:schemeClr>
            </a:solidFill>
          </a:ln>
        </p:spPr>
      </p:pic>
      <p:sp>
        <p:nvSpPr>
          <p:cNvPr id="2" name="Title 1"/>
          <p:cNvSpPr>
            <a:spLocks noGrp="1"/>
          </p:cNvSpPr>
          <p:nvPr>
            <p:ph type="title"/>
          </p:nvPr>
        </p:nvSpPr>
        <p:spPr>
          <a:xfrm>
            <a:off x="411854" y="137484"/>
            <a:ext cx="11016200" cy="518012"/>
          </a:xfrm>
        </p:spPr>
        <p:txBody>
          <a:bodyPr>
            <a:noAutofit/>
          </a:bodyPr>
          <a:lstStyle/>
          <a:p>
            <a:r>
              <a:rPr lang="en-US" sz="4000">
                <a:latin typeface="Calibri"/>
              </a:rPr>
              <a:t>Verifying Test Information</a:t>
            </a:r>
          </a:p>
        </p:txBody>
      </p:sp>
      <p:sp>
        <p:nvSpPr>
          <p:cNvPr id="5" name="Rectangle 4">
            <a:extLst>
              <a:ext uri="{FF2B5EF4-FFF2-40B4-BE49-F238E27FC236}">
                <a16:creationId xmlns:a16="http://schemas.microsoft.com/office/drawing/2014/main" id="{D55C6BEC-8C28-4EBE-8EB9-20F591058B11}"/>
              </a:ext>
            </a:extLst>
          </p:cNvPr>
          <p:cNvSpPr/>
          <p:nvPr/>
        </p:nvSpPr>
        <p:spPr>
          <a:xfrm>
            <a:off x="4791587" y="5196777"/>
            <a:ext cx="3015225" cy="5346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EE57AD06-DED7-4B7C-B867-84701EF62454}"/>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9C776-B27C-4462-9759-5E6CB3554F0F}"/>
              </a:ext>
            </a:extLst>
          </p:cNvPr>
          <p:cNvSpPr>
            <a:spLocks noGrp="1"/>
          </p:cNvSpPr>
          <p:nvPr>
            <p:ph type="title"/>
          </p:nvPr>
        </p:nvSpPr>
        <p:spPr>
          <a:xfrm>
            <a:off x="389663" y="134192"/>
            <a:ext cx="11018520" cy="521208"/>
          </a:xfrm>
        </p:spPr>
        <p:txBody>
          <a:bodyPr>
            <a:noAutofit/>
          </a:bodyPr>
          <a:lstStyle/>
          <a:p>
            <a:r>
              <a:rPr lang="en-US" sz="4000">
                <a:latin typeface="Calibri"/>
              </a:rPr>
              <a:t>Resetting Your Password</a:t>
            </a:r>
          </a:p>
        </p:txBody>
      </p:sp>
      <p:grpSp>
        <p:nvGrpSpPr>
          <p:cNvPr id="4" name="Group 3">
            <a:extLst>
              <a:ext uri="{FF2B5EF4-FFF2-40B4-BE49-F238E27FC236}">
                <a16:creationId xmlns:a16="http://schemas.microsoft.com/office/drawing/2014/main" id="{5D39C22F-0147-415A-B533-792D0782AA12}"/>
              </a:ext>
            </a:extLst>
          </p:cNvPr>
          <p:cNvGrpSpPr>
            <a:grpSpLocks noChangeAspect="1"/>
          </p:cNvGrpSpPr>
          <p:nvPr/>
        </p:nvGrpSpPr>
        <p:grpSpPr>
          <a:xfrm>
            <a:off x="6511771" y="1697923"/>
            <a:ext cx="4766834" cy="3352817"/>
            <a:chOff x="6606537" y="1720988"/>
            <a:chExt cx="3640109" cy="2560320"/>
          </a:xfrm>
        </p:grpSpPr>
        <p:pic>
          <p:nvPicPr>
            <p:cNvPr id="2" name="Picture 1">
              <a:extLst>
                <a:ext uri="{FF2B5EF4-FFF2-40B4-BE49-F238E27FC236}">
                  <a16:creationId xmlns:a16="http://schemas.microsoft.com/office/drawing/2014/main" id="{D061360C-D885-447C-98F4-1C2CBB7E4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538" y="1720988"/>
              <a:ext cx="3640108" cy="256032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58213427-49E2-4869-9E2E-3BB0D7583688}"/>
                </a:ext>
              </a:extLst>
            </p:cNvPr>
            <p:cNvSpPr/>
            <p:nvPr/>
          </p:nvSpPr>
          <p:spPr>
            <a:xfrm>
              <a:off x="6606537" y="1720988"/>
              <a:ext cx="3640109" cy="2560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Slide Number Placeholder 3">
            <a:extLst>
              <a:ext uri="{FF2B5EF4-FFF2-40B4-BE49-F238E27FC236}">
                <a16:creationId xmlns:a16="http://schemas.microsoft.com/office/drawing/2014/main" id="{E8386C17-1DBE-4D32-B98A-DE4F42C9F65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5" name="Group 4">
            <a:extLst>
              <a:ext uri="{FF2B5EF4-FFF2-40B4-BE49-F238E27FC236}">
                <a16:creationId xmlns:a16="http://schemas.microsoft.com/office/drawing/2014/main" id="{8E5A4AB4-1CCE-4762-B51C-521328003359}"/>
              </a:ext>
            </a:extLst>
          </p:cNvPr>
          <p:cNvGrpSpPr/>
          <p:nvPr/>
        </p:nvGrpSpPr>
        <p:grpSpPr>
          <a:xfrm>
            <a:off x="829988" y="1697923"/>
            <a:ext cx="4850243" cy="4007509"/>
            <a:chOff x="829988" y="1697923"/>
            <a:chExt cx="4850243" cy="4007509"/>
          </a:xfrm>
        </p:grpSpPr>
        <p:pic>
          <p:nvPicPr>
            <p:cNvPr id="10" name="Picture 9">
              <a:extLst>
                <a:ext uri="{FF2B5EF4-FFF2-40B4-BE49-F238E27FC236}">
                  <a16:creationId xmlns:a16="http://schemas.microsoft.com/office/drawing/2014/main" id="{A7422C3D-BEE0-4D27-9760-F84BB74DD0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29988" y="1697923"/>
              <a:ext cx="4850243" cy="332975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Down Arrow 9">
              <a:extLst>
                <a:ext uri="{FF2B5EF4-FFF2-40B4-BE49-F238E27FC236}">
                  <a16:creationId xmlns:a16="http://schemas.microsoft.com/office/drawing/2014/main" id="{D6AE4B62-E8DE-42BE-8EB8-DAAA047B8953}"/>
                </a:ext>
              </a:extLst>
            </p:cNvPr>
            <p:cNvSpPr>
              <a:spLocks noChangeAspect="1"/>
            </p:cNvSpPr>
            <p:nvPr/>
          </p:nvSpPr>
          <p:spPr>
            <a:xfrm rot="10800000">
              <a:off x="3013552" y="4909066"/>
              <a:ext cx="483114" cy="796366"/>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spTree>
    <p:extLst>
      <p:ext uri="{BB962C8B-B14F-4D97-AF65-F5344CB8AC3E}">
        <p14:creationId xmlns:p14="http://schemas.microsoft.com/office/powerpoint/2010/main" val="1812443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35113A-FC18-4D9A-8723-51F647E20185}"/>
              </a:ext>
            </a:extLst>
          </p:cNvPr>
          <p:cNvSpPr>
            <a:spLocks noGrp="1"/>
          </p:cNvSpPr>
          <p:nvPr>
            <p:ph type="sldNum" sz="quarter" idx="11"/>
          </p:nvPr>
        </p:nvSpPr>
        <p:spPr/>
        <p:txBody>
          <a:bodyPr/>
          <a:lstStyle/>
          <a:p>
            <a:fld id="{58AE716E-68DD-2249-A7FA-8AEF0B14DF81}" type="slidenum">
              <a:rPr lang="en-US" smtClean="0"/>
              <a:pPr/>
              <a:t>60</a:t>
            </a:fld>
            <a:endParaRPr lang="en-US"/>
          </a:p>
        </p:txBody>
      </p:sp>
      <p:sp>
        <p:nvSpPr>
          <p:cNvPr id="4" name="Title 3">
            <a:extLst>
              <a:ext uri="{FF2B5EF4-FFF2-40B4-BE49-F238E27FC236}">
                <a16:creationId xmlns:a16="http://schemas.microsoft.com/office/drawing/2014/main" id="{EF664251-84F1-4745-8492-A86E3E5E22B7}"/>
              </a:ext>
            </a:extLst>
          </p:cNvPr>
          <p:cNvSpPr>
            <a:spLocks noGrp="1"/>
          </p:cNvSpPr>
          <p:nvPr>
            <p:ph type="title"/>
          </p:nvPr>
        </p:nvSpPr>
        <p:spPr>
          <a:xfrm>
            <a:off x="411854" y="108729"/>
            <a:ext cx="11369528" cy="518012"/>
          </a:xfrm>
        </p:spPr>
        <p:txBody>
          <a:bodyPr>
            <a:noAutofit/>
          </a:bodyPr>
          <a:lstStyle/>
          <a:p>
            <a:r>
              <a:rPr lang="en-US" sz="4000">
                <a:latin typeface="Calibri"/>
              </a:rPr>
              <a:t>Before You Begin</a:t>
            </a:r>
          </a:p>
        </p:txBody>
      </p:sp>
      <p:pic>
        <p:nvPicPr>
          <p:cNvPr id="7" name="Picture 7" descr="Graphical user interface, text, application, email&#10;&#10;Description automatically generated">
            <a:extLst>
              <a:ext uri="{FF2B5EF4-FFF2-40B4-BE49-F238E27FC236}">
                <a16:creationId xmlns:a16="http://schemas.microsoft.com/office/drawing/2014/main" id="{3E801D7C-F539-764B-2BA2-B1EDDD2F6A93}"/>
              </a:ext>
            </a:extLst>
          </p:cNvPr>
          <p:cNvPicPr>
            <a:picLocks noChangeAspect="1"/>
          </p:cNvPicPr>
          <p:nvPr/>
        </p:nvPicPr>
        <p:blipFill>
          <a:blip r:embed="rId3"/>
          <a:stretch>
            <a:fillRect/>
          </a:stretch>
        </p:blipFill>
        <p:spPr>
          <a:xfrm>
            <a:off x="3418114" y="729002"/>
            <a:ext cx="5562600" cy="5476195"/>
          </a:xfrm>
          <a:prstGeom prst="rect">
            <a:avLst/>
          </a:prstGeom>
          <a:ln>
            <a:solidFill>
              <a:schemeClr val="tx1">
                <a:lumMod val="60000"/>
                <a:lumOff val="40000"/>
              </a:schemeClr>
            </a:solidFill>
          </a:ln>
        </p:spPr>
      </p:pic>
      <p:sp>
        <p:nvSpPr>
          <p:cNvPr id="5" name="Rectangle 4">
            <a:extLst>
              <a:ext uri="{FF2B5EF4-FFF2-40B4-BE49-F238E27FC236}">
                <a16:creationId xmlns:a16="http://schemas.microsoft.com/office/drawing/2014/main" id="{CD5A884B-4FC9-4AA9-94B3-9A9C07FBEA02}"/>
              </a:ext>
            </a:extLst>
          </p:cNvPr>
          <p:cNvSpPr/>
          <p:nvPr/>
        </p:nvSpPr>
        <p:spPr>
          <a:xfrm>
            <a:off x="5333008" y="5751719"/>
            <a:ext cx="1825781" cy="3772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BF219ED5-058A-4AD9-8403-2827E7832AE4}"/>
              </a:ext>
            </a:extLst>
          </p:cNvPr>
          <p:cNvSpPr/>
          <p:nvPr/>
        </p:nvSpPr>
        <p:spPr>
          <a:xfrm>
            <a:off x="2717104" y="2693095"/>
            <a:ext cx="8382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3570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35113A-FC18-4D9A-8723-51F647E20185}"/>
              </a:ext>
            </a:extLst>
          </p:cNvPr>
          <p:cNvSpPr>
            <a:spLocks noGrp="1"/>
          </p:cNvSpPr>
          <p:nvPr>
            <p:ph type="sldNum" sz="quarter" idx="11"/>
          </p:nvPr>
        </p:nvSpPr>
        <p:spPr/>
        <p:txBody>
          <a:bodyPr/>
          <a:lstStyle/>
          <a:p>
            <a:fld id="{58AE716E-68DD-2249-A7FA-8AEF0B14DF81}" type="slidenum">
              <a:rPr lang="en-US" smtClean="0"/>
              <a:pPr/>
              <a:t>61</a:t>
            </a:fld>
            <a:endParaRPr lang="en-US"/>
          </a:p>
        </p:txBody>
      </p:sp>
      <p:sp>
        <p:nvSpPr>
          <p:cNvPr id="4" name="Title 3">
            <a:extLst>
              <a:ext uri="{FF2B5EF4-FFF2-40B4-BE49-F238E27FC236}">
                <a16:creationId xmlns:a16="http://schemas.microsoft.com/office/drawing/2014/main" id="{EF664251-84F1-4745-8492-A86E3E5E22B7}"/>
              </a:ext>
            </a:extLst>
          </p:cNvPr>
          <p:cNvSpPr>
            <a:spLocks noGrp="1"/>
          </p:cNvSpPr>
          <p:nvPr>
            <p:ph type="title"/>
          </p:nvPr>
        </p:nvSpPr>
        <p:spPr>
          <a:xfrm>
            <a:off x="411854" y="137484"/>
            <a:ext cx="11369528" cy="518012"/>
          </a:xfrm>
        </p:spPr>
        <p:txBody>
          <a:bodyPr>
            <a:noAutofit/>
          </a:bodyPr>
          <a:lstStyle/>
          <a:p>
            <a:r>
              <a:rPr lang="en-US" sz="4000">
                <a:latin typeface="Calibri"/>
              </a:rPr>
              <a:t>Cover Page</a:t>
            </a:r>
          </a:p>
        </p:txBody>
      </p:sp>
      <p:pic>
        <p:nvPicPr>
          <p:cNvPr id="5" name="Picture 5" descr="Graphical user interface, text, application&#10;&#10;Description automatically generated">
            <a:extLst>
              <a:ext uri="{FF2B5EF4-FFF2-40B4-BE49-F238E27FC236}">
                <a16:creationId xmlns:a16="http://schemas.microsoft.com/office/drawing/2014/main" id="{39C56136-A995-1B72-8831-C1F5200627FF}"/>
              </a:ext>
            </a:extLst>
          </p:cNvPr>
          <p:cNvPicPr>
            <a:picLocks noChangeAspect="1"/>
          </p:cNvPicPr>
          <p:nvPr/>
        </p:nvPicPr>
        <p:blipFill>
          <a:blip r:embed="rId3"/>
          <a:stretch>
            <a:fillRect/>
          </a:stretch>
        </p:blipFill>
        <p:spPr>
          <a:xfrm>
            <a:off x="3487947" y="1164438"/>
            <a:ext cx="5647426" cy="4529124"/>
          </a:xfrm>
          <a:prstGeom prst="rect">
            <a:avLst/>
          </a:prstGeom>
          <a:ln>
            <a:solidFill>
              <a:schemeClr val="tx1"/>
            </a:solidFill>
          </a:ln>
        </p:spPr>
      </p:pic>
    </p:spTree>
    <p:extLst>
      <p:ext uri="{BB962C8B-B14F-4D97-AF65-F5344CB8AC3E}">
        <p14:creationId xmlns:p14="http://schemas.microsoft.com/office/powerpoint/2010/main" val="5319440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458" y="151861"/>
            <a:ext cx="11016200" cy="518012"/>
          </a:xfrm>
        </p:spPr>
        <p:txBody>
          <a:bodyPr>
            <a:noAutofit/>
          </a:bodyPr>
          <a:lstStyle/>
          <a:p>
            <a:r>
              <a:rPr lang="en-US" sz="4000">
                <a:latin typeface="Calibri"/>
              </a:rPr>
              <a:t>Test Interface</a:t>
            </a:r>
          </a:p>
        </p:txBody>
      </p:sp>
      <p:pic>
        <p:nvPicPr>
          <p:cNvPr id="7" name="Picture 6">
            <a:extLst>
              <a:ext uri="{FF2B5EF4-FFF2-40B4-BE49-F238E27FC236}">
                <a16:creationId xmlns:a16="http://schemas.microsoft.com/office/drawing/2014/main" id="{43806A8D-485B-4DAB-82BF-777FF9B3003E}"/>
              </a:ext>
            </a:extLst>
          </p:cNvPr>
          <p:cNvPicPr>
            <a:picLocks noChangeAspect="1"/>
          </p:cNvPicPr>
          <p:nvPr/>
        </p:nvPicPr>
        <p:blipFill rotWithShape="1">
          <a:blip r:embed="rId3"/>
          <a:srcRect b="21579"/>
          <a:stretch/>
        </p:blipFill>
        <p:spPr>
          <a:xfrm>
            <a:off x="1928256" y="1295400"/>
            <a:ext cx="8335488" cy="443073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Slide Number Placeholder 3">
            <a:extLst>
              <a:ext uri="{FF2B5EF4-FFF2-40B4-BE49-F238E27FC236}">
                <a16:creationId xmlns:a16="http://schemas.microsoft.com/office/drawing/2014/main" id="{A7BB4701-EDCF-474B-9D24-7F0E59704F15}"/>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457" y="108729"/>
            <a:ext cx="11016200" cy="518012"/>
          </a:xfrm>
        </p:spPr>
        <p:txBody>
          <a:bodyPr>
            <a:noAutofit/>
          </a:bodyPr>
          <a:lstStyle/>
          <a:p>
            <a:r>
              <a:rPr lang="en-US" sz="4000">
                <a:latin typeface="Calibri"/>
              </a:rPr>
              <a:t>Global Menu</a:t>
            </a:r>
          </a:p>
        </p:txBody>
      </p:sp>
      <p:sp>
        <p:nvSpPr>
          <p:cNvPr id="18" name="Slide Number Placeholder 3">
            <a:extLst>
              <a:ext uri="{FF2B5EF4-FFF2-40B4-BE49-F238E27FC236}">
                <a16:creationId xmlns:a16="http://schemas.microsoft.com/office/drawing/2014/main" id="{E8ECEECA-ACFF-46E4-8099-6BB6FFDA8B67}"/>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63</a:t>
            </a:fld>
            <a:endParaRPr lang="en-US"/>
          </a:p>
        </p:txBody>
      </p:sp>
      <p:grpSp>
        <p:nvGrpSpPr>
          <p:cNvPr id="30" name="Group 29">
            <a:extLst>
              <a:ext uri="{FF2B5EF4-FFF2-40B4-BE49-F238E27FC236}">
                <a16:creationId xmlns:a16="http://schemas.microsoft.com/office/drawing/2014/main" id="{DE1C2B0F-5175-5931-4674-9EA33B432CD2}"/>
              </a:ext>
            </a:extLst>
          </p:cNvPr>
          <p:cNvGrpSpPr/>
          <p:nvPr/>
        </p:nvGrpSpPr>
        <p:grpSpPr>
          <a:xfrm>
            <a:off x="112870" y="1285058"/>
            <a:ext cx="11971554" cy="3678811"/>
            <a:chOff x="124076" y="1128176"/>
            <a:chExt cx="11971554" cy="3678811"/>
          </a:xfrm>
        </p:grpSpPr>
        <p:pic>
          <p:nvPicPr>
            <p:cNvPr id="5" name="Picture 3" descr="Graphical user interface, text, application, email&#10;&#10;Description automatically generated">
              <a:extLst>
                <a:ext uri="{FF2B5EF4-FFF2-40B4-BE49-F238E27FC236}">
                  <a16:creationId xmlns:a16="http://schemas.microsoft.com/office/drawing/2014/main" id="{5F959740-5D5A-3E7C-14DA-F5E6629EA8CB}"/>
                </a:ext>
              </a:extLst>
            </p:cNvPr>
            <p:cNvPicPr>
              <a:picLocks noChangeAspect="1"/>
            </p:cNvPicPr>
            <p:nvPr/>
          </p:nvPicPr>
          <p:blipFill>
            <a:blip r:embed="rId3"/>
            <a:stretch>
              <a:fillRect/>
            </a:stretch>
          </p:blipFill>
          <p:spPr>
            <a:xfrm>
              <a:off x="2819400" y="1199369"/>
              <a:ext cx="7079877" cy="3607618"/>
            </a:xfrm>
            <a:prstGeom prst="rect">
              <a:avLst/>
            </a:prstGeom>
            <a:ln>
              <a:solidFill>
                <a:schemeClr val="tx1">
                  <a:lumMod val="60000"/>
                  <a:lumOff val="40000"/>
                </a:schemeClr>
              </a:solidFill>
            </a:ln>
          </p:spPr>
        </p:pic>
        <p:pic>
          <p:nvPicPr>
            <p:cNvPr id="6" name="Picture 6" descr="Graphical user interface, text, application, Word&#10;&#10;Description automatically generated">
              <a:extLst>
                <a:ext uri="{FF2B5EF4-FFF2-40B4-BE49-F238E27FC236}">
                  <a16:creationId xmlns:a16="http://schemas.microsoft.com/office/drawing/2014/main" id="{0467392D-9244-CC9A-2790-4502E546CDEC}"/>
                </a:ext>
              </a:extLst>
            </p:cNvPr>
            <p:cNvPicPr>
              <a:picLocks noChangeAspect="1"/>
            </p:cNvPicPr>
            <p:nvPr/>
          </p:nvPicPr>
          <p:blipFill>
            <a:blip r:embed="rId4"/>
            <a:stretch>
              <a:fillRect/>
            </a:stretch>
          </p:blipFill>
          <p:spPr>
            <a:xfrm>
              <a:off x="129988" y="2888684"/>
              <a:ext cx="11965642" cy="755662"/>
            </a:xfrm>
            <a:prstGeom prst="rect">
              <a:avLst/>
            </a:prstGeom>
            <a:ln>
              <a:solidFill>
                <a:schemeClr val="tx1">
                  <a:lumMod val="60000"/>
                  <a:lumOff val="40000"/>
                </a:schemeClr>
              </a:solidFill>
            </a:ln>
          </p:spPr>
        </p:pic>
        <p:grpSp>
          <p:nvGrpSpPr>
            <p:cNvPr id="7" name="Group 6">
              <a:extLst>
                <a:ext uri="{FF2B5EF4-FFF2-40B4-BE49-F238E27FC236}">
                  <a16:creationId xmlns:a16="http://schemas.microsoft.com/office/drawing/2014/main" id="{F99E38F9-FE67-E294-FE43-DB301AD9B9F8}"/>
                </a:ext>
              </a:extLst>
            </p:cNvPr>
            <p:cNvGrpSpPr/>
            <p:nvPr/>
          </p:nvGrpSpPr>
          <p:grpSpPr>
            <a:xfrm>
              <a:off x="353857" y="1253017"/>
              <a:ext cx="11737380" cy="3173453"/>
              <a:chOff x="309033" y="1230605"/>
              <a:chExt cx="11737380" cy="3173453"/>
            </a:xfrm>
          </p:grpSpPr>
          <p:sp>
            <p:nvSpPr>
              <p:cNvPr id="19" name="TextBox 18">
                <a:extLst>
                  <a:ext uri="{FF2B5EF4-FFF2-40B4-BE49-F238E27FC236}">
                    <a16:creationId xmlns:a16="http://schemas.microsoft.com/office/drawing/2014/main" id="{DF1AF87B-44E0-B50B-2930-966A65EB3366}"/>
                  </a:ext>
                </a:extLst>
              </p:cNvPr>
              <p:cNvSpPr txBox="1"/>
              <p:nvPr/>
            </p:nvSpPr>
            <p:spPr>
              <a:xfrm>
                <a:off x="685800" y="3757727"/>
                <a:ext cx="1295400" cy="646331"/>
              </a:xfrm>
              <a:prstGeom prst="rect">
                <a:avLst/>
              </a:prstGeom>
              <a:noFill/>
            </p:spPr>
            <p:txBody>
              <a:bodyPr wrap="square" lIns="91440" tIns="45720" rIns="91440" bIns="45720" rtlCol="0" anchor="t">
                <a:spAutoFit/>
              </a:bodyPr>
              <a:lstStyle/>
              <a:p>
                <a:pPr algn="ctr"/>
                <a:r>
                  <a:rPr lang="en-US" b="1">
                    <a:ln w="12700">
                      <a:noFill/>
                    </a:ln>
                    <a:solidFill>
                      <a:srgbClr val="FF0000"/>
                    </a:solidFill>
                    <a:latin typeface="Calibri"/>
                    <a:cs typeface="Arial"/>
                  </a:rPr>
                  <a:t>Navigation </a:t>
                </a:r>
                <a:br>
                  <a:rPr lang="en-US" b="1">
                    <a:ln w="12700">
                      <a:noFill/>
                    </a:ln>
                    <a:latin typeface="Calibri"/>
                  </a:rPr>
                </a:br>
                <a:r>
                  <a:rPr lang="en-US" b="1">
                    <a:ln w="12700">
                      <a:noFill/>
                    </a:ln>
                    <a:solidFill>
                      <a:srgbClr val="FF0000"/>
                    </a:solidFill>
                    <a:latin typeface="Calibri"/>
                    <a:cs typeface="Arial"/>
                  </a:rPr>
                  <a:t>Buttons</a:t>
                </a:r>
              </a:p>
            </p:txBody>
          </p:sp>
          <p:sp>
            <p:nvSpPr>
              <p:cNvPr id="22" name="TextBox 21">
                <a:extLst>
                  <a:ext uri="{FF2B5EF4-FFF2-40B4-BE49-F238E27FC236}">
                    <a16:creationId xmlns:a16="http://schemas.microsoft.com/office/drawing/2014/main" id="{0084D99D-6FCF-7A4B-F181-C0E84D8A5B0B}"/>
                  </a:ext>
                </a:extLst>
              </p:cNvPr>
              <p:cNvSpPr txBox="1"/>
              <p:nvPr/>
            </p:nvSpPr>
            <p:spPr>
              <a:xfrm>
                <a:off x="10287000" y="3753666"/>
                <a:ext cx="929640" cy="646331"/>
              </a:xfrm>
              <a:prstGeom prst="rect">
                <a:avLst/>
              </a:prstGeom>
              <a:noFill/>
            </p:spPr>
            <p:txBody>
              <a:bodyPr wrap="square" lIns="91440" tIns="45720" rIns="91440" bIns="45720" rtlCol="0" anchor="t">
                <a:spAutoFit/>
              </a:bodyPr>
              <a:lstStyle/>
              <a:p>
                <a:pPr algn="ctr"/>
                <a:r>
                  <a:rPr lang="en-US" b="1">
                    <a:ln w="12700">
                      <a:noFill/>
                    </a:ln>
                    <a:solidFill>
                      <a:srgbClr val="00B0F0"/>
                    </a:solidFill>
                    <a:latin typeface="Calibri"/>
                    <a:cs typeface="Arial"/>
                  </a:rPr>
                  <a:t>Test </a:t>
                </a:r>
                <a:br>
                  <a:rPr lang="en-US" b="1">
                    <a:ln w="12700">
                      <a:noFill/>
                    </a:ln>
                    <a:latin typeface="Calibri"/>
                  </a:rPr>
                </a:br>
                <a:r>
                  <a:rPr lang="en-US" b="1">
                    <a:ln w="12700">
                      <a:noFill/>
                    </a:ln>
                    <a:solidFill>
                      <a:srgbClr val="00B0F0"/>
                    </a:solidFill>
                    <a:latin typeface="Calibri"/>
                    <a:cs typeface="Arial"/>
                  </a:rPr>
                  <a:t>Tools</a:t>
                </a:r>
              </a:p>
            </p:txBody>
          </p:sp>
          <p:grpSp>
            <p:nvGrpSpPr>
              <p:cNvPr id="25" name="Group 24">
                <a:extLst>
                  <a:ext uri="{FF2B5EF4-FFF2-40B4-BE49-F238E27FC236}">
                    <a16:creationId xmlns:a16="http://schemas.microsoft.com/office/drawing/2014/main" id="{91703A81-F795-7C3E-9F75-C1A99D8FD8B2}"/>
                  </a:ext>
                </a:extLst>
              </p:cNvPr>
              <p:cNvGrpSpPr/>
              <p:nvPr/>
            </p:nvGrpSpPr>
            <p:grpSpPr>
              <a:xfrm>
                <a:off x="309033" y="1230605"/>
                <a:ext cx="11737380" cy="1508809"/>
                <a:chOff x="309033" y="1230605"/>
                <a:chExt cx="11737380" cy="1508809"/>
              </a:xfrm>
            </p:grpSpPr>
            <p:cxnSp>
              <p:nvCxnSpPr>
                <p:cNvPr id="27" name="Straight Connector 26">
                  <a:extLst>
                    <a:ext uri="{FF2B5EF4-FFF2-40B4-BE49-F238E27FC236}">
                      <a16:creationId xmlns:a16="http://schemas.microsoft.com/office/drawing/2014/main" id="{5EEDE830-5E5F-CE90-505F-7BB0416D65A9}"/>
                    </a:ext>
                  </a:extLst>
                </p:cNvPr>
                <p:cNvCxnSpPr>
                  <a:cxnSpLocks/>
                </p:cNvCxnSpPr>
                <p:nvPr/>
              </p:nvCxnSpPr>
              <p:spPr>
                <a:xfrm flipV="1">
                  <a:off x="309033" y="1230605"/>
                  <a:ext cx="2463787" cy="15088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C474896-3517-F486-B8EF-EDC87D91D6CC}"/>
                    </a:ext>
                  </a:extLst>
                </p:cNvPr>
                <p:cNvCxnSpPr>
                  <a:cxnSpLocks/>
                </p:cNvCxnSpPr>
                <p:nvPr/>
              </p:nvCxnSpPr>
              <p:spPr>
                <a:xfrm>
                  <a:off x="9795946" y="1230605"/>
                  <a:ext cx="2250467" cy="15088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3" name="Rectangle 12">
              <a:extLst>
                <a:ext uri="{FF2B5EF4-FFF2-40B4-BE49-F238E27FC236}">
                  <a16:creationId xmlns:a16="http://schemas.microsoft.com/office/drawing/2014/main" id="{F7187CE2-E455-452A-3B14-0D433DABCE97}"/>
                </a:ext>
              </a:extLst>
            </p:cNvPr>
            <p:cNvSpPr/>
            <p:nvPr/>
          </p:nvSpPr>
          <p:spPr>
            <a:xfrm>
              <a:off x="124076" y="2878489"/>
              <a:ext cx="2113679" cy="7753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alibri"/>
                <a:cs typeface="Arial"/>
              </a:endParaRPr>
            </a:p>
          </p:txBody>
        </p:sp>
        <p:sp>
          <p:nvSpPr>
            <p:cNvPr id="14" name="Rectangle 13">
              <a:extLst>
                <a:ext uri="{FF2B5EF4-FFF2-40B4-BE49-F238E27FC236}">
                  <a16:creationId xmlns:a16="http://schemas.microsoft.com/office/drawing/2014/main" id="{0DE6A2C0-6F07-1550-FAEE-83E050031E84}"/>
                </a:ext>
              </a:extLst>
            </p:cNvPr>
            <p:cNvSpPr/>
            <p:nvPr/>
          </p:nvSpPr>
          <p:spPr>
            <a:xfrm>
              <a:off x="9700520" y="2880776"/>
              <a:ext cx="2390717" cy="7641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alibri"/>
                <a:cs typeface="Arial"/>
              </a:endParaRPr>
            </a:p>
          </p:txBody>
        </p:sp>
        <p:sp>
          <p:nvSpPr>
            <p:cNvPr id="15" name="Rectangle 14">
              <a:extLst>
                <a:ext uri="{FF2B5EF4-FFF2-40B4-BE49-F238E27FC236}">
                  <a16:creationId xmlns:a16="http://schemas.microsoft.com/office/drawing/2014/main" id="{8A53A30F-A430-D773-4F7A-7E7C53618383}"/>
                </a:ext>
              </a:extLst>
            </p:cNvPr>
            <p:cNvSpPr/>
            <p:nvPr/>
          </p:nvSpPr>
          <p:spPr>
            <a:xfrm>
              <a:off x="2815625" y="1128176"/>
              <a:ext cx="7063570" cy="5175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alibri"/>
                <a:cs typeface="Arial"/>
              </a:endParaRPr>
            </a:p>
          </p:txBody>
        </p:sp>
      </p:grpSp>
    </p:spTree>
    <p:extLst>
      <p:ext uri="{BB962C8B-B14F-4D97-AF65-F5344CB8AC3E}">
        <p14:creationId xmlns:p14="http://schemas.microsoft.com/office/powerpoint/2010/main" val="34597107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D966-9C86-4365-927C-F3238DD31BA0}"/>
              </a:ext>
            </a:extLst>
          </p:cNvPr>
          <p:cNvSpPr>
            <a:spLocks noGrp="1"/>
          </p:cNvSpPr>
          <p:nvPr>
            <p:ph type="title"/>
          </p:nvPr>
        </p:nvSpPr>
        <p:spPr>
          <a:xfrm>
            <a:off x="354344" y="137484"/>
            <a:ext cx="11016200" cy="518012"/>
          </a:xfrm>
        </p:spPr>
        <p:txBody>
          <a:bodyPr>
            <a:noAutofit/>
          </a:bodyPr>
          <a:lstStyle/>
          <a:p>
            <a:r>
              <a:rPr lang="en-US" sz="4000">
                <a:latin typeface="Calibri"/>
              </a:rPr>
              <a:t>Items Drop-Down Menu</a:t>
            </a:r>
          </a:p>
        </p:txBody>
      </p:sp>
      <p:sp>
        <p:nvSpPr>
          <p:cNvPr id="6" name="Arrow: Right 5">
            <a:extLst>
              <a:ext uri="{FF2B5EF4-FFF2-40B4-BE49-F238E27FC236}">
                <a16:creationId xmlns:a16="http://schemas.microsoft.com/office/drawing/2014/main" id="{B1440FD6-654A-433C-B5E8-796114F286D7}"/>
              </a:ext>
            </a:extLst>
          </p:cNvPr>
          <p:cNvSpPr/>
          <p:nvPr/>
        </p:nvSpPr>
        <p:spPr>
          <a:xfrm>
            <a:off x="72735" y="995745"/>
            <a:ext cx="990600" cy="2779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8391715-8C43-4609-9EEB-EEAC349039EC}"/>
              </a:ext>
            </a:extLst>
          </p:cNvPr>
          <p:cNvGrpSpPr/>
          <p:nvPr/>
        </p:nvGrpSpPr>
        <p:grpSpPr>
          <a:xfrm>
            <a:off x="1147762" y="995745"/>
            <a:ext cx="9896475" cy="2447925"/>
            <a:chOff x="1147762" y="995745"/>
            <a:chExt cx="9896475" cy="2447925"/>
          </a:xfrm>
        </p:grpSpPr>
        <p:pic>
          <p:nvPicPr>
            <p:cNvPr id="7" name="Picture 6">
              <a:extLst>
                <a:ext uri="{FF2B5EF4-FFF2-40B4-BE49-F238E27FC236}">
                  <a16:creationId xmlns:a16="http://schemas.microsoft.com/office/drawing/2014/main" id="{9348F1CF-26CE-4C89-9B15-38A72BB615EE}"/>
                </a:ext>
              </a:extLst>
            </p:cNvPr>
            <p:cNvPicPr>
              <a:picLocks noChangeAspect="1"/>
            </p:cNvPicPr>
            <p:nvPr/>
          </p:nvPicPr>
          <p:blipFill>
            <a:blip r:embed="rId3"/>
            <a:stretch>
              <a:fillRect/>
            </a:stretch>
          </p:blipFill>
          <p:spPr>
            <a:xfrm>
              <a:off x="1147762" y="995745"/>
              <a:ext cx="9896475" cy="2447925"/>
            </a:xfrm>
            <a:prstGeom prst="rect">
              <a:avLst/>
            </a:prstGeom>
            <a:ln>
              <a:solidFill>
                <a:schemeClr val="tx1">
                  <a:lumMod val="60000"/>
                  <a:lumOff val="40000"/>
                </a:schemeClr>
              </a:solidFill>
            </a:ln>
          </p:spPr>
        </p:pic>
        <p:sp>
          <p:nvSpPr>
            <p:cNvPr id="5" name="Rectangle 4">
              <a:extLst>
                <a:ext uri="{FF2B5EF4-FFF2-40B4-BE49-F238E27FC236}">
                  <a16:creationId xmlns:a16="http://schemas.microsoft.com/office/drawing/2014/main" id="{066E595D-4E05-44E5-9B66-8C950552F641}"/>
                </a:ext>
              </a:extLst>
            </p:cNvPr>
            <p:cNvSpPr/>
            <p:nvPr/>
          </p:nvSpPr>
          <p:spPr>
            <a:xfrm>
              <a:off x="1147762" y="995745"/>
              <a:ext cx="5130075" cy="16626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3">
            <a:extLst>
              <a:ext uri="{FF2B5EF4-FFF2-40B4-BE49-F238E27FC236}">
                <a16:creationId xmlns:a16="http://schemas.microsoft.com/office/drawing/2014/main" id="{C260EA8B-6DEE-4A7A-8C6E-0EFF3E19D461}"/>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64</a:t>
            </a:fld>
            <a:endParaRPr lang="en-US"/>
          </a:p>
        </p:txBody>
      </p:sp>
      <p:grpSp>
        <p:nvGrpSpPr>
          <p:cNvPr id="3" name="Group 2">
            <a:extLst>
              <a:ext uri="{FF2B5EF4-FFF2-40B4-BE49-F238E27FC236}">
                <a16:creationId xmlns:a16="http://schemas.microsoft.com/office/drawing/2014/main" id="{C8C1F166-3867-4686-BBCF-9104201A7AE1}"/>
              </a:ext>
            </a:extLst>
          </p:cNvPr>
          <p:cNvGrpSpPr/>
          <p:nvPr/>
        </p:nvGrpSpPr>
        <p:grpSpPr>
          <a:xfrm>
            <a:off x="1161602" y="3783919"/>
            <a:ext cx="9868793" cy="1725487"/>
            <a:chOff x="1103484" y="3940404"/>
            <a:chExt cx="9868793" cy="1725487"/>
          </a:xfrm>
        </p:grpSpPr>
        <p:pic>
          <p:nvPicPr>
            <p:cNvPr id="10" name="Picture 9">
              <a:extLst>
                <a:ext uri="{FF2B5EF4-FFF2-40B4-BE49-F238E27FC236}">
                  <a16:creationId xmlns:a16="http://schemas.microsoft.com/office/drawing/2014/main" id="{8D04D5B3-98DB-4B12-9E8F-9FA243EE0F18}"/>
                </a:ext>
              </a:extLst>
            </p:cNvPr>
            <p:cNvPicPr>
              <a:picLocks noChangeAspect="1"/>
            </p:cNvPicPr>
            <p:nvPr/>
          </p:nvPicPr>
          <p:blipFill>
            <a:blip r:embed="rId4"/>
            <a:stretch>
              <a:fillRect/>
            </a:stretch>
          </p:blipFill>
          <p:spPr>
            <a:xfrm>
              <a:off x="1103484" y="3940404"/>
              <a:ext cx="9868793" cy="1725487"/>
            </a:xfrm>
            <a:prstGeom prst="rect">
              <a:avLst/>
            </a:prstGeom>
            <a:ln>
              <a:solidFill>
                <a:schemeClr val="tx1">
                  <a:lumMod val="60000"/>
                  <a:lumOff val="40000"/>
                </a:schemeClr>
              </a:solidFill>
            </a:ln>
          </p:spPr>
        </p:pic>
        <p:sp>
          <p:nvSpPr>
            <p:cNvPr id="8" name="Oval 7">
              <a:extLst>
                <a:ext uri="{FF2B5EF4-FFF2-40B4-BE49-F238E27FC236}">
                  <a16:creationId xmlns:a16="http://schemas.microsoft.com/office/drawing/2014/main" id="{0656BCD2-966B-41C8-895E-A4EF1F2E8AA8}"/>
                </a:ext>
              </a:extLst>
            </p:cNvPr>
            <p:cNvSpPr/>
            <p:nvPr/>
          </p:nvSpPr>
          <p:spPr>
            <a:xfrm>
              <a:off x="2253706" y="5125042"/>
              <a:ext cx="1149370" cy="5408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0" name="Oval 19">
              <a:extLst>
                <a:ext uri="{FF2B5EF4-FFF2-40B4-BE49-F238E27FC236}">
                  <a16:creationId xmlns:a16="http://schemas.microsoft.com/office/drawing/2014/main" id="{18540869-A515-45C8-9D34-498A3BB556F9}"/>
                </a:ext>
              </a:extLst>
            </p:cNvPr>
            <p:cNvSpPr/>
            <p:nvPr/>
          </p:nvSpPr>
          <p:spPr>
            <a:xfrm>
              <a:off x="5780901" y="5125041"/>
              <a:ext cx="1149370" cy="5408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Tree>
    <p:extLst>
      <p:ext uri="{BB962C8B-B14F-4D97-AF65-F5344CB8AC3E}">
        <p14:creationId xmlns:p14="http://schemas.microsoft.com/office/powerpoint/2010/main" val="30722252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a:xfrm>
            <a:off x="285994" y="135895"/>
            <a:ext cx="11018520" cy="521208"/>
          </a:xfrm>
        </p:spPr>
        <p:txBody>
          <a:bodyPr>
            <a:noAutofit/>
          </a:bodyPr>
          <a:lstStyle/>
          <a:p>
            <a:r>
              <a:rPr lang="en-US" altLang="en-US" sz="4000">
                <a:latin typeface="Calibri"/>
              </a:rPr>
              <a:t>Context Menus</a:t>
            </a:r>
          </a:p>
        </p:txBody>
      </p:sp>
      <p:sp>
        <p:nvSpPr>
          <p:cNvPr id="21" name="Rectangle 20"/>
          <p:cNvSpPr/>
          <p:nvPr/>
        </p:nvSpPr>
        <p:spPr>
          <a:xfrm>
            <a:off x="685800" y="1720840"/>
            <a:ext cx="5366781" cy="2308324"/>
          </a:xfrm>
          <a:prstGeom prst="rect">
            <a:avLst/>
          </a:prstGeom>
        </p:spPr>
        <p:txBody>
          <a:bodyPr wrap="square" lIns="91440" tIns="45720" rIns="91440" bIns="45720" anchor="t">
            <a:spAutoFit/>
          </a:bodyPr>
          <a:lstStyle/>
          <a:p>
            <a:pPr>
              <a:spcBef>
                <a:spcPts val="600"/>
              </a:spcBef>
              <a:buClr>
                <a:schemeClr val="bg1">
                  <a:lumMod val="65000"/>
                </a:schemeClr>
              </a:buClr>
              <a:defRPr/>
            </a:pPr>
            <a:r>
              <a:rPr lang="en-US" sz="2400" b="1">
                <a:solidFill>
                  <a:srgbClr val="53565A"/>
                </a:solidFill>
                <a:latin typeface="Calibri"/>
                <a:ea typeface="Arial" pitchFamily="34" charset="0"/>
                <a:cs typeface="Arial"/>
              </a:rPr>
              <a:t>Context menus allow students to:</a:t>
            </a:r>
          </a:p>
          <a:p>
            <a:pPr marL="342900" lvl="1" indent="-342900" fontAlgn="auto">
              <a:spcBef>
                <a:spcPts val="0"/>
              </a:spcBef>
              <a:spcAft>
                <a:spcPts val="0"/>
              </a:spcAft>
              <a:buClr>
                <a:schemeClr val="bg1">
                  <a:lumMod val="65000"/>
                </a:schemeClr>
              </a:buClr>
              <a:buFont typeface="Arial" panose="020B0604020202020204" pitchFamily="34" charset="0"/>
              <a:buChar char="•"/>
              <a:defRPr/>
            </a:pPr>
            <a:r>
              <a:rPr lang="en-US" sz="2400">
                <a:solidFill>
                  <a:srgbClr val="53565A"/>
                </a:solidFill>
                <a:latin typeface="Calibri"/>
                <a:cs typeface="Calibri"/>
              </a:rPr>
              <a:t>Mark items for review</a:t>
            </a:r>
          </a:p>
          <a:p>
            <a:pPr marL="342900" lvl="1" indent="-342900" fontAlgn="auto">
              <a:spcBef>
                <a:spcPts val="0"/>
              </a:spcBef>
              <a:spcAft>
                <a:spcPts val="0"/>
              </a:spcAft>
              <a:buClr>
                <a:schemeClr val="bg1">
                  <a:lumMod val="65000"/>
                </a:schemeClr>
              </a:buClr>
              <a:buFont typeface="Arial" panose="020B0604020202020204" pitchFamily="34" charset="0"/>
              <a:buChar char="•"/>
              <a:defRPr/>
            </a:pPr>
            <a:r>
              <a:rPr lang="en-US" sz="2400">
                <a:solidFill>
                  <a:srgbClr val="53565A"/>
                </a:solidFill>
                <a:latin typeface="Calibri"/>
                <a:cs typeface="Calibri"/>
              </a:rPr>
              <a:t>View item tutorials</a:t>
            </a:r>
          </a:p>
          <a:p>
            <a:pPr marL="342900" lvl="1" indent="-342900" fontAlgn="auto">
              <a:spcBef>
                <a:spcPts val="0"/>
              </a:spcBef>
              <a:spcAft>
                <a:spcPts val="0"/>
              </a:spcAft>
              <a:buClr>
                <a:schemeClr val="bg1">
                  <a:lumMod val="65000"/>
                </a:schemeClr>
              </a:buClr>
              <a:buFont typeface="Arial" panose="020B0604020202020204" pitchFamily="34" charset="0"/>
              <a:buChar char="•"/>
              <a:defRPr/>
            </a:pPr>
            <a:r>
              <a:rPr lang="en-US" sz="2400">
                <a:solidFill>
                  <a:srgbClr val="53565A"/>
                </a:solidFill>
                <a:latin typeface="Calibri"/>
                <a:cs typeface="Calibri"/>
              </a:rPr>
              <a:t>Access additional features depending on test settings and item types</a:t>
            </a:r>
          </a:p>
          <a:p>
            <a:pPr marL="292100" lvl="1" indent="-292100" fontAlgn="auto">
              <a:spcBef>
                <a:spcPts val="0"/>
              </a:spcBef>
              <a:spcAft>
                <a:spcPts val="0"/>
              </a:spcAft>
              <a:buClr>
                <a:schemeClr val="bg1">
                  <a:lumMod val="65000"/>
                </a:schemeClr>
              </a:buClr>
              <a:buFont typeface="Wingdings" pitchFamily="2" charset="2"/>
              <a:buChar char="§"/>
              <a:defRPr/>
            </a:pPr>
            <a:endParaRPr lang="en-US" sz="2400">
              <a:solidFill>
                <a:schemeClr val="tx2">
                  <a:lumMod val="75000"/>
                </a:schemeClr>
              </a:solidFill>
              <a:latin typeface="+mn-lt"/>
              <a:cs typeface="+mn-cs"/>
            </a:endParaRPr>
          </a:p>
        </p:txBody>
      </p:sp>
      <p:grpSp>
        <p:nvGrpSpPr>
          <p:cNvPr id="6" name="Group 5">
            <a:extLst>
              <a:ext uri="{FF2B5EF4-FFF2-40B4-BE49-F238E27FC236}">
                <a16:creationId xmlns:a16="http://schemas.microsoft.com/office/drawing/2014/main" id="{F4D543B2-CE59-4757-9A20-5BFF8E0EDB61}"/>
              </a:ext>
            </a:extLst>
          </p:cNvPr>
          <p:cNvGrpSpPr/>
          <p:nvPr/>
        </p:nvGrpSpPr>
        <p:grpSpPr>
          <a:xfrm>
            <a:off x="6291820" y="1528012"/>
            <a:ext cx="5494099" cy="3491880"/>
            <a:chOff x="6383215" y="1833471"/>
            <a:chExt cx="4715189" cy="2996829"/>
          </a:xfrm>
        </p:grpSpPr>
        <p:pic>
          <p:nvPicPr>
            <p:cNvPr id="5" name="Picture 4">
              <a:extLst>
                <a:ext uri="{FF2B5EF4-FFF2-40B4-BE49-F238E27FC236}">
                  <a16:creationId xmlns:a16="http://schemas.microsoft.com/office/drawing/2014/main" id="{3F2E82D0-4380-4DD5-9D1F-3CE204B74F45}"/>
                </a:ext>
              </a:extLst>
            </p:cNvPr>
            <p:cNvPicPr>
              <a:picLocks noChangeAspect="1"/>
            </p:cNvPicPr>
            <p:nvPr/>
          </p:nvPicPr>
          <p:blipFill rotWithShape="1">
            <a:blip r:embed="rId4">
              <a:extLst>
                <a:ext uri="{28A0092B-C50C-407E-A947-70E740481C1C}">
                  <a14:useLocalDpi xmlns:a14="http://schemas.microsoft.com/office/drawing/2010/main" val="0"/>
                </a:ext>
              </a:extLst>
            </a:blip>
            <a:srcRect t="1328"/>
            <a:stretch/>
          </p:blipFill>
          <p:spPr>
            <a:xfrm>
              <a:off x="6383215" y="1833471"/>
              <a:ext cx="4715189" cy="2996829"/>
            </a:xfrm>
            <a:prstGeom prst="rect">
              <a:avLst/>
            </a:prstGeom>
            <a:ln>
              <a:solidFill>
                <a:schemeClr val="tx1">
                  <a:lumMod val="60000"/>
                  <a:lumOff val="40000"/>
                </a:schemeClr>
              </a:solidFill>
            </a:ln>
          </p:spPr>
        </p:pic>
        <p:sp>
          <p:nvSpPr>
            <p:cNvPr id="3" name="Arrow: Right 2">
              <a:extLst>
                <a:ext uri="{FF2B5EF4-FFF2-40B4-BE49-F238E27FC236}">
                  <a16:creationId xmlns:a16="http://schemas.microsoft.com/office/drawing/2014/main" id="{544C20FF-08E0-4C69-8335-5D2D60DBC01D}"/>
                </a:ext>
              </a:extLst>
            </p:cNvPr>
            <p:cNvSpPr/>
            <p:nvPr/>
          </p:nvSpPr>
          <p:spPr>
            <a:xfrm>
              <a:off x="9817951" y="1895425"/>
              <a:ext cx="713405" cy="283553"/>
            </a:xfrm>
            <a:prstGeom prst="rightArrow">
              <a:avLst/>
            </a:prstGeom>
            <a:solidFill>
              <a:srgbClr val="FF0000"/>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9FC4937-0964-4E5E-9616-7FAC4872439C}"/>
                </a:ext>
              </a:extLst>
            </p:cNvPr>
            <p:cNvSpPr/>
            <p:nvPr/>
          </p:nvSpPr>
          <p:spPr>
            <a:xfrm>
              <a:off x="9942784" y="2222410"/>
              <a:ext cx="1088631" cy="1008607"/>
            </a:xfrm>
            <a:prstGeom prst="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lide Number Placeholder 3">
            <a:extLst>
              <a:ext uri="{FF2B5EF4-FFF2-40B4-BE49-F238E27FC236}">
                <a16:creationId xmlns:a16="http://schemas.microsoft.com/office/drawing/2014/main" id="{1D7CB0FF-629D-46A6-BCB9-5647BD0D800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65</a:t>
            </a:fld>
            <a:endParaRPr lang="en-US"/>
          </a:p>
        </p:txBody>
      </p:sp>
    </p:spTree>
    <p:custDataLst>
      <p:tags r:id="rId1"/>
    </p:custDataLst>
    <p:extLst>
      <p:ext uri="{BB962C8B-B14F-4D97-AF65-F5344CB8AC3E}">
        <p14:creationId xmlns:p14="http://schemas.microsoft.com/office/powerpoint/2010/main" val="6808192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1617" y="107140"/>
            <a:ext cx="11018520" cy="521208"/>
          </a:xfrm>
        </p:spPr>
        <p:txBody>
          <a:bodyPr>
            <a:noAutofit/>
          </a:bodyPr>
          <a:lstStyle/>
          <a:p>
            <a:r>
              <a:rPr lang="en-US" sz="3600">
                <a:latin typeface="Calibri"/>
              </a:rPr>
              <a:t>Universal Tools: Expandable Items and Passages</a:t>
            </a:r>
          </a:p>
        </p:txBody>
      </p:sp>
      <p:grpSp>
        <p:nvGrpSpPr>
          <p:cNvPr id="4" name="Group 3">
            <a:extLst>
              <a:ext uri="{FF2B5EF4-FFF2-40B4-BE49-F238E27FC236}">
                <a16:creationId xmlns:a16="http://schemas.microsoft.com/office/drawing/2014/main" id="{518D3E73-8439-336D-CF28-CC803BAF033C}"/>
              </a:ext>
            </a:extLst>
          </p:cNvPr>
          <p:cNvGrpSpPr/>
          <p:nvPr/>
        </p:nvGrpSpPr>
        <p:grpSpPr>
          <a:xfrm>
            <a:off x="390525" y="1387868"/>
            <a:ext cx="10779918" cy="3963203"/>
            <a:chOff x="533400" y="1042587"/>
            <a:chExt cx="10779918" cy="3963203"/>
          </a:xfrm>
        </p:grpSpPr>
        <p:pic>
          <p:nvPicPr>
            <p:cNvPr id="2" name="Picture 3" descr="Graphical user interface, text, application, email&#10;&#10;Description automatically generated">
              <a:extLst>
                <a:ext uri="{FF2B5EF4-FFF2-40B4-BE49-F238E27FC236}">
                  <a16:creationId xmlns:a16="http://schemas.microsoft.com/office/drawing/2014/main" id="{46E7F0A2-CA76-6BFA-F472-EAB82F63127A}"/>
                </a:ext>
              </a:extLst>
            </p:cNvPr>
            <p:cNvPicPr>
              <a:picLocks noChangeAspect="1"/>
            </p:cNvPicPr>
            <p:nvPr/>
          </p:nvPicPr>
          <p:blipFill>
            <a:blip r:embed="rId3"/>
            <a:stretch>
              <a:fillRect/>
            </a:stretch>
          </p:blipFill>
          <p:spPr>
            <a:xfrm>
              <a:off x="2759869" y="1042587"/>
              <a:ext cx="8553449" cy="3963203"/>
            </a:xfrm>
            <a:prstGeom prst="rect">
              <a:avLst/>
            </a:prstGeom>
            <a:ln>
              <a:solidFill>
                <a:schemeClr val="tx1">
                  <a:lumMod val="60000"/>
                  <a:lumOff val="40000"/>
                </a:schemeClr>
              </a:solidFill>
            </a:ln>
          </p:spPr>
        </p:pic>
        <p:grpSp>
          <p:nvGrpSpPr>
            <p:cNvPr id="23" name="Group 22">
              <a:extLst>
                <a:ext uri="{FF2B5EF4-FFF2-40B4-BE49-F238E27FC236}">
                  <a16:creationId xmlns:a16="http://schemas.microsoft.com/office/drawing/2014/main" id="{F4565EE6-7792-46CD-9BE2-1399FA7F7EF0}"/>
                </a:ext>
              </a:extLst>
            </p:cNvPr>
            <p:cNvGrpSpPr/>
            <p:nvPr/>
          </p:nvGrpSpPr>
          <p:grpSpPr>
            <a:xfrm>
              <a:off x="533400" y="1572082"/>
              <a:ext cx="1174002" cy="609600"/>
              <a:chOff x="533400" y="1572082"/>
              <a:chExt cx="1174002" cy="609600"/>
            </a:xfrm>
          </p:grpSpPr>
          <p:pic>
            <p:nvPicPr>
              <p:cNvPr id="6" name="Picture 5">
                <a:extLst>
                  <a:ext uri="{FF2B5EF4-FFF2-40B4-BE49-F238E27FC236}">
                    <a16:creationId xmlns:a16="http://schemas.microsoft.com/office/drawing/2014/main" id="{3D56F7C6-7812-40E2-ADC2-17782ABA6B14}"/>
                  </a:ext>
                </a:extLst>
              </p:cNvPr>
              <p:cNvPicPr>
                <a:picLocks noChangeAspect="1"/>
              </p:cNvPicPr>
              <p:nvPr/>
            </p:nvPicPr>
            <p:blipFill rotWithShape="1">
              <a:blip r:embed="rId4"/>
              <a:srcRect l="8850" t="18973" r="5568" b="20832"/>
              <a:stretch/>
            </p:blipFill>
            <p:spPr>
              <a:xfrm>
                <a:off x="533400" y="1598761"/>
                <a:ext cx="1174002" cy="58292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F2D1EDCF-F6F1-4677-A818-22530882DFFA}"/>
                  </a:ext>
                </a:extLst>
              </p:cNvPr>
              <p:cNvSpPr/>
              <p:nvPr/>
            </p:nvSpPr>
            <p:spPr>
              <a:xfrm>
                <a:off x="533400" y="1572082"/>
                <a:ext cx="1174002"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Left Brace 7">
              <a:extLst>
                <a:ext uri="{FF2B5EF4-FFF2-40B4-BE49-F238E27FC236}">
                  <a16:creationId xmlns:a16="http://schemas.microsoft.com/office/drawing/2014/main" id="{88596223-5F7A-4E96-BBE2-BB9F0B2A510D}"/>
                </a:ext>
              </a:extLst>
            </p:cNvPr>
            <p:cNvSpPr/>
            <p:nvPr/>
          </p:nvSpPr>
          <p:spPr>
            <a:xfrm>
              <a:off x="2340769" y="2502693"/>
              <a:ext cx="595404" cy="2057400"/>
            </a:xfrm>
            <a:prstGeom prst="leftBrace">
              <a:avLst>
                <a:gd name="adj1" fmla="val 49452"/>
                <a:gd name="adj2" fmla="val 48647"/>
              </a:avLst>
            </a:prstGeom>
            <a:noFill/>
            <a:ln w="38100">
              <a:solidFill>
                <a:srgbClr val="FF0000"/>
              </a:solidFill>
            </a:ln>
          </p:spPr>
          <p:style>
            <a:lnRef idx="1">
              <a:schemeClr val="accent2"/>
            </a:lnRef>
            <a:fillRef idx="0">
              <a:schemeClr val="accent2"/>
            </a:fillRef>
            <a:effectRef idx="0">
              <a:schemeClr val="accent2"/>
            </a:effectRef>
            <a:fontRef idx="minor">
              <a:schemeClr val="tx1"/>
            </a:fontRef>
          </p:style>
          <p:txBody>
            <a:bodyPr vert="vert270" rtlCol="0" anchor="ctr"/>
            <a:lstStyle/>
            <a:p>
              <a:pPr algn="ctr"/>
              <a:r>
                <a:rPr lang="en-US" sz="1400">
                  <a:solidFill>
                    <a:srgbClr val="003AD4"/>
                  </a:solidFill>
                </a:rPr>
                <a:t>Passage</a:t>
              </a:r>
            </a:p>
          </p:txBody>
        </p:sp>
        <p:sp>
          <p:nvSpPr>
            <p:cNvPr id="19" name="Rectangle 18">
              <a:extLst>
                <a:ext uri="{FF2B5EF4-FFF2-40B4-BE49-F238E27FC236}">
                  <a16:creationId xmlns:a16="http://schemas.microsoft.com/office/drawing/2014/main" id="{A252D4D9-A815-4180-B54E-F52460B0854D}"/>
                </a:ext>
              </a:extLst>
            </p:cNvPr>
            <p:cNvSpPr/>
            <p:nvPr/>
          </p:nvSpPr>
          <p:spPr>
            <a:xfrm>
              <a:off x="5529355" y="1714500"/>
              <a:ext cx="709658" cy="4691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CDB1FCE7-5F2E-4570-8495-FF138C89E42A}"/>
                </a:ext>
              </a:extLst>
            </p:cNvPr>
            <p:cNvCxnSpPr>
              <a:cxnSpLocks/>
            </p:cNvCxnSpPr>
            <p:nvPr/>
          </p:nvCxnSpPr>
          <p:spPr>
            <a:xfrm>
              <a:off x="1707402" y="2181682"/>
              <a:ext cx="1250202" cy="5234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Slide Number Placeholder 3">
            <a:extLst>
              <a:ext uri="{FF2B5EF4-FFF2-40B4-BE49-F238E27FC236}">
                <a16:creationId xmlns:a16="http://schemas.microsoft.com/office/drawing/2014/main" id="{FF0E9F50-8499-4C16-81DE-28C8C5CCB40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66</a:t>
            </a:fld>
            <a:endParaRPr lang="en-US"/>
          </a:p>
        </p:txBody>
      </p:sp>
    </p:spTree>
    <p:extLst>
      <p:ext uri="{BB962C8B-B14F-4D97-AF65-F5344CB8AC3E}">
        <p14:creationId xmlns:p14="http://schemas.microsoft.com/office/powerpoint/2010/main" val="13641887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10;&#10;Description automatically generated">
            <a:extLst>
              <a:ext uri="{FF2B5EF4-FFF2-40B4-BE49-F238E27FC236}">
                <a16:creationId xmlns:a16="http://schemas.microsoft.com/office/drawing/2014/main" id="{F46686B7-A2D9-D969-2589-C310BE8D558C}"/>
              </a:ext>
            </a:extLst>
          </p:cNvPr>
          <p:cNvPicPr>
            <a:picLocks noChangeAspect="1"/>
          </p:cNvPicPr>
          <p:nvPr/>
        </p:nvPicPr>
        <p:blipFill>
          <a:blip r:embed="rId3"/>
          <a:stretch>
            <a:fillRect/>
          </a:stretch>
        </p:blipFill>
        <p:spPr>
          <a:xfrm>
            <a:off x="2528807" y="871611"/>
            <a:ext cx="7005233" cy="5101863"/>
          </a:xfrm>
          <a:prstGeom prst="rect">
            <a:avLst/>
          </a:prstGeom>
          <a:ln>
            <a:solidFill>
              <a:schemeClr val="tx1">
                <a:lumMod val="60000"/>
                <a:lumOff val="40000"/>
              </a:schemeClr>
            </a:solidFill>
          </a:ln>
        </p:spPr>
      </p:pic>
      <p:sp>
        <p:nvSpPr>
          <p:cNvPr id="2" name="Title 1"/>
          <p:cNvSpPr>
            <a:spLocks noGrp="1"/>
          </p:cNvSpPr>
          <p:nvPr>
            <p:ph type="title"/>
          </p:nvPr>
        </p:nvSpPr>
        <p:spPr>
          <a:xfrm>
            <a:off x="426231" y="123106"/>
            <a:ext cx="11016200" cy="518012"/>
          </a:xfrm>
        </p:spPr>
        <p:txBody>
          <a:bodyPr>
            <a:noAutofit/>
          </a:bodyPr>
          <a:lstStyle/>
          <a:p>
            <a:r>
              <a:rPr lang="en-US" sz="4000">
                <a:latin typeface="Calibri"/>
              </a:rPr>
              <a:t>Universal Tools: Notes</a:t>
            </a:r>
          </a:p>
        </p:txBody>
      </p:sp>
      <p:sp>
        <p:nvSpPr>
          <p:cNvPr id="12" name="Slide Number Placeholder 3">
            <a:extLst>
              <a:ext uri="{FF2B5EF4-FFF2-40B4-BE49-F238E27FC236}">
                <a16:creationId xmlns:a16="http://schemas.microsoft.com/office/drawing/2014/main" id="{FF16AE84-5315-4162-9AD1-4019D38DFD04}"/>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67</a:t>
            </a:fld>
            <a:endParaRPr lang="en-US"/>
          </a:p>
        </p:txBody>
      </p:sp>
      <p:grpSp>
        <p:nvGrpSpPr>
          <p:cNvPr id="8" name="Group 7">
            <a:extLst>
              <a:ext uri="{FF2B5EF4-FFF2-40B4-BE49-F238E27FC236}">
                <a16:creationId xmlns:a16="http://schemas.microsoft.com/office/drawing/2014/main" id="{ED5135DC-3E2D-430D-B6CF-A15E1F7C9E77}"/>
              </a:ext>
            </a:extLst>
          </p:cNvPr>
          <p:cNvGrpSpPr/>
          <p:nvPr/>
        </p:nvGrpSpPr>
        <p:grpSpPr>
          <a:xfrm>
            <a:off x="7761013" y="1085509"/>
            <a:ext cx="381003" cy="1102783"/>
            <a:chOff x="7507815" y="1447800"/>
            <a:chExt cx="381003" cy="1102783"/>
          </a:xfrm>
        </p:grpSpPr>
        <p:sp>
          <p:nvSpPr>
            <p:cNvPr id="5" name="Rectangle 4">
              <a:extLst>
                <a:ext uri="{FF2B5EF4-FFF2-40B4-BE49-F238E27FC236}">
                  <a16:creationId xmlns:a16="http://schemas.microsoft.com/office/drawing/2014/main" id="{BB380D2F-78B8-491D-9090-443267B11B83}"/>
                </a:ext>
              </a:extLst>
            </p:cNvPr>
            <p:cNvSpPr/>
            <p:nvPr/>
          </p:nvSpPr>
          <p:spPr>
            <a:xfrm>
              <a:off x="7507815" y="1447800"/>
              <a:ext cx="381001" cy="3809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ECC0A8C0-6437-45E7-A98E-2EFCC5D5B7AE}"/>
                </a:ext>
              </a:extLst>
            </p:cNvPr>
            <p:cNvSpPr/>
            <p:nvPr/>
          </p:nvSpPr>
          <p:spPr>
            <a:xfrm rot="5400000">
              <a:off x="7375526" y="2037292"/>
              <a:ext cx="645583"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EBE1D19B-8502-4A9F-9DD1-93FA050BA472}"/>
              </a:ext>
            </a:extLst>
          </p:cNvPr>
          <p:cNvPicPr>
            <a:picLocks noChangeAspect="1"/>
          </p:cNvPicPr>
          <p:nvPr/>
        </p:nvPicPr>
        <p:blipFill>
          <a:blip r:embed="rId4"/>
          <a:stretch>
            <a:fillRect/>
          </a:stretch>
        </p:blipFill>
        <p:spPr>
          <a:xfrm>
            <a:off x="9805501" y="2317527"/>
            <a:ext cx="1350599" cy="1545281"/>
          </a:xfrm>
          <a:prstGeom prst="rect">
            <a:avLst/>
          </a:prstGeom>
          <a:ln>
            <a:solidFill>
              <a:schemeClr val="tx1">
                <a:lumMod val="60000"/>
                <a:lumOff val="40000"/>
              </a:schemeClr>
            </a:solidFill>
          </a:ln>
        </p:spPr>
      </p:pic>
      <p:sp>
        <p:nvSpPr>
          <p:cNvPr id="18" name="Right Arrow 4">
            <a:extLst>
              <a:ext uri="{FF2B5EF4-FFF2-40B4-BE49-F238E27FC236}">
                <a16:creationId xmlns:a16="http://schemas.microsoft.com/office/drawing/2014/main" id="{42A35448-1BAC-4678-B744-1E65120DB0F3}"/>
              </a:ext>
            </a:extLst>
          </p:cNvPr>
          <p:cNvSpPr/>
          <p:nvPr/>
        </p:nvSpPr>
        <p:spPr>
          <a:xfrm flipH="1">
            <a:off x="8919089" y="5495243"/>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a:t>resize</a:t>
            </a:r>
          </a:p>
        </p:txBody>
      </p:sp>
    </p:spTree>
    <p:extLst>
      <p:ext uri="{BB962C8B-B14F-4D97-AF65-F5344CB8AC3E}">
        <p14:creationId xmlns:p14="http://schemas.microsoft.com/office/powerpoint/2010/main" val="39225974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Graphical user interface, text, application, email&#10;&#10;Description automatically generated">
            <a:extLst>
              <a:ext uri="{FF2B5EF4-FFF2-40B4-BE49-F238E27FC236}">
                <a16:creationId xmlns:a16="http://schemas.microsoft.com/office/drawing/2014/main" id="{D88EBA8F-147F-7FA2-2E46-4A0BDC27C197}"/>
              </a:ext>
            </a:extLst>
          </p:cNvPr>
          <p:cNvPicPr>
            <a:picLocks noChangeAspect="1"/>
          </p:cNvPicPr>
          <p:nvPr/>
        </p:nvPicPr>
        <p:blipFill>
          <a:blip r:embed="rId3"/>
          <a:stretch>
            <a:fillRect/>
          </a:stretch>
        </p:blipFill>
        <p:spPr>
          <a:xfrm>
            <a:off x="2628900" y="918661"/>
            <a:ext cx="7573735" cy="5034284"/>
          </a:xfrm>
          <a:prstGeom prst="rect">
            <a:avLst/>
          </a:prstGeom>
          <a:ln>
            <a:solidFill>
              <a:schemeClr val="tx1"/>
            </a:solidFill>
          </a:ln>
        </p:spPr>
      </p:pic>
      <p:sp>
        <p:nvSpPr>
          <p:cNvPr id="2" name="Title 1"/>
          <p:cNvSpPr>
            <a:spLocks noGrp="1"/>
          </p:cNvSpPr>
          <p:nvPr>
            <p:ph type="title"/>
          </p:nvPr>
        </p:nvSpPr>
        <p:spPr>
          <a:xfrm>
            <a:off x="282457" y="108729"/>
            <a:ext cx="11016200" cy="518012"/>
          </a:xfrm>
        </p:spPr>
        <p:txBody>
          <a:bodyPr>
            <a:noAutofit/>
          </a:bodyPr>
          <a:lstStyle/>
          <a:p>
            <a:r>
              <a:rPr lang="en-US" sz="4000">
                <a:latin typeface="Calibri"/>
              </a:rPr>
              <a:t>Universal Tools: Notepad</a:t>
            </a:r>
          </a:p>
        </p:txBody>
      </p:sp>
      <p:sp>
        <p:nvSpPr>
          <p:cNvPr id="9" name="Slide Number Placeholder 3">
            <a:extLst>
              <a:ext uri="{FF2B5EF4-FFF2-40B4-BE49-F238E27FC236}">
                <a16:creationId xmlns:a16="http://schemas.microsoft.com/office/drawing/2014/main" id="{51AE7BC5-234C-41F8-9A1B-6326AFE97704}"/>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68</a:t>
            </a:fld>
            <a:endParaRPr lang="en-US"/>
          </a:p>
        </p:txBody>
      </p:sp>
      <p:sp>
        <p:nvSpPr>
          <p:cNvPr id="3" name="Right Arrow 4">
            <a:extLst>
              <a:ext uri="{FF2B5EF4-FFF2-40B4-BE49-F238E27FC236}">
                <a16:creationId xmlns:a16="http://schemas.microsoft.com/office/drawing/2014/main" id="{B6B44E9D-4A1A-4B74-B0DE-E6B2849A21CE}"/>
              </a:ext>
            </a:extLst>
          </p:cNvPr>
          <p:cNvSpPr/>
          <p:nvPr/>
        </p:nvSpPr>
        <p:spPr>
          <a:xfrm flipH="1">
            <a:off x="9304655" y="5376815"/>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a:t>resize</a:t>
            </a:r>
          </a:p>
        </p:txBody>
      </p:sp>
      <p:sp>
        <p:nvSpPr>
          <p:cNvPr id="5" name="Right Arrow 4"/>
          <p:cNvSpPr/>
          <p:nvPr/>
        </p:nvSpPr>
        <p:spPr>
          <a:xfrm flipH="1">
            <a:off x="10461312" y="2993819"/>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9" descr="Graphical user interface, application, chat or text message&#10;&#10;Description automatically generated">
            <a:extLst>
              <a:ext uri="{FF2B5EF4-FFF2-40B4-BE49-F238E27FC236}">
                <a16:creationId xmlns:a16="http://schemas.microsoft.com/office/drawing/2014/main" id="{54B7E912-A4AB-5744-05F5-E8AFA86A098E}"/>
              </a:ext>
            </a:extLst>
          </p:cNvPr>
          <p:cNvPicPr>
            <a:picLocks noChangeAspect="1"/>
          </p:cNvPicPr>
          <p:nvPr/>
        </p:nvPicPr>
        <p:blipFill>
          <a:blip r:embed="rId4"/>
          <a:stretch>
            <a:fillRect/>
          </a:stretch>
        </p:blipFill>
        <p:spPr>
          <a:xfrm>
            <a:off x="8490857" y="1906361"/>
            <a:ext cx="1918607" cy="1847850"/>
          </a:xfrm>
          <a:prstGeom prst="rect">
            <a:avLst/>
          </a:prstGeom>
          <a:ln>
            <a:solidFill>
              <a:schemeClr val="tx1"/>
            </a:solid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99" y="137484"/>
            <a:ext cx="11016200" cy="518012"/>
          </a:xfrm>
        </p:spPr>
        <p:txBody>
          <a:bodyPr>
            <a:noAutofit/>
          </a:bodyPr>
          <a:lstStyle/>
          <a:p>
            <a:r>
              <a:rPr lang="en-US" sz="4000">
                <a:latin typeface="Calibri"/>
              </a:rPr>
              <a:t>Universal Tools: Highlighter</a:t>
            </a:r>
          </a:p>
        </p:txBody>
      </p:sp>
      <p:pic>
        <p:nvPicPr>
          <p:cNvPr id="7" name="Picture 6">
            <a:extLst>
              <a:ext uri="{FF2B5EF4-FFF2-40B4-BE49-F238E27FC236}">
                <a16:creationId xmlns:a16="http://schemas.microsoft.com/office/drawing/2014/main" id="{7E1EA3DD-D7A6-4AF5-805F-AB4EB6AFF61F}"/>
              </a:ext>
            </a:extLst>
          </p:cNvPr>
          <p:cNvPicPr>
            <a:picLocks noChangeAspect="1"/>
          </p:cNvPicPr>
          <p:nvPr/>
        </p:nvPicPr>
        <p:blipFill>
          <a:blip r:embed="rId3"/>
          <a:stretch>
            <a:fillRect/>
          </a:stretch>
        </p:blipFill>
        <p:spPr>
          <a:xfrm>
            <a:off x="2247554" y="1275350"/>
            <a:ext cx="7696892" cy="4307299"/>
          </a:xfrm>
          <a:prstGeom prst="rect">
            <a:avLst/>
          </a:prstGeom>
          <a:ln>
            <a:solidFill>
              <a:schemeClr val="tx1">
                <a:lumMod val="60000"/>
                <a:lumOff val="40000"/>
              </a:schemeClr>
            </a:solidFill>
          </a:ln>
        </p:spPr>
      </p:pic>
      <p:sp>
        <p:nvSpPr>
          <p:cNvPr id="3" name="Rectangle 2">
            <a:extLst>
              <a:ext uri="{FF2B5EF4-FFF2-40B4-BE49-F238E27FC236}">
                <a16:creationId xmlns:a16="http://schemas.microsoft.com/office/drawing/2014/main" id="{9DF56D34-D916-463D-9798-496B60ECCF85}"/>
              </a:ext>
            </a:extLst>
          </p:cNvPr>
          <p:cNvSpPr/>
          <p:nvPr/>
        </p:nvSpPr>
        <p:spPr>
          <a:xfrm>
            <a:off x="4419600" y="1294843"/>
            <a:ext cx="457200" cy="3815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F07A864-19AE-4B0F-AD24-13DF9B0D3584}"/>
              </a:ext>
            </a:extLst>
          </p:cNvPr>
          <p:cNvSpPr/>
          <p:nvPr/>
        </p:nvSpPr>
        <p:spPr>
          <a:xfrm>
            <a:off x="4537297" y="1676400"/>
            <a:ext cx="1689279" cy="2887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a:extLst>
              <a:ext uri="{FF2B5EF4-FFF2-40B4-BE49-F238E27FC236}">
                <a16:creationId xmlns:a16="http://schemas.microsoft.com/office/drawing/2014/main" id="{7C25B016-927B-4254-952A-1CD6404E107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69</a:t>
            </a:fld>
            <a:endParaRPr lang="en-US"/>
          </a:p>
        </p:txBody>
      </p:sp>
      <p:pic>
        <p:nvPicPr>
          <p:cNvPr id="12" name="Picture 11">
            <a:extLst>
              <a:ext uri="{FF2B5EF4-FFF2-40B4-BE49-F238E27FC236}">
                <a16:creationId xmlns:a16="http://schemas.microsoft.com/office/drawing/2014/main" id="{694528BE-66F5-46D1-BEF4-7C6C4792BBC6}"/>
              </a:ext>
            </a:extLst>
          </p:cNvPr>
          <p:cNvPicPr>
            <a:picLocks noChangeAspect="1"/>
          </p:cNvPicPr>
          <p:nvPr/>
        </p:nvPicPr>
        <p:blipFill rotWithShape="1">
          <a:blip r:embed="rId4"/>
          <a:srcRect l="3291" t="18615" r="5506" b="15099"/>
          <a:stretch/>
        </p:blipFill>
        <p:spPr>
          <a:xfrm>
            <a:off x="4559300" y="1695893"/>
            <a:ext cx="1667276" cy="269284"/>
          </a:xfrm>
          <a:prstGeom prst="rect">
            <a:avLst/>
          </a:prstGeom>
        </p:spPr>
      </p:pic>
      <p:sp>
        <p:nvSpPr>
          <p:cNvPr id="4" name="Arrow: Left 3">
            <a:extLst>
              <a:ext uri="{FF2B5EF4-FFF2-40B4-BE49-F238E27FC236}">
                <a16:creationId xmlns:a16="http://schemas.microsoft.com/office/drawing/2014/main" id="{EB5F32EF-20B5-428C-A3F5-EC6D41023643}"/>
              </a:ext>
            </a:extLst>
          </p:cNvPr>
          <p:cNvSpPr/>
          <p:nvPr/>
        </p:nvSpPr>
        <p:spPr>
          <a:xfrm rot="10800000">
            <a:off x="3715168" y="1314893"/>
            <a:ext cx="645583"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289399" y="94087"/>
            <a:ext cx="11018520" cy="521208"/>
          </a:xfrm>
        </p:spPr>
        <p:txBody>
          <a:bodyPr>
            <a:noAutofit/>
          </a:bodyPr>
          <a:lstStyle/>
          <a:p>
            <a:r>
              <a:rPr lang="en-US" sz="4000">
                <a:latin typeface="Calibri"/>
              </a:rPr>
              <a:t>Logging into TIDE, continued</a:t>
            </a:r>
          </a:p>
        </p:txBody>
      </p:sp>
      <p:sp>
        <p:nvSpPr>
          <p:cNvPr id="8" name="Slide Number Placeholder 3">
            <a:extLst>
              <a:ext uri="{FF2B5EF4-FFF2-40B4-BE49-F238E27FC236}">
                <a16:creationId xmlns:a16="http://schemas.microsoft.com/office/drawing/2014/main" id="{48FE68EE-CACF-4BA8-AC11-E98B71507655}"/>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5" name="Group 4">
            <a:extLst>
              <a:ext uri="{FF2B5EF4-FFF2-40B4-BE49-F238E27FC236}">
                <a16:creationId xmlns:a16="http://schemas.microsoft.com/office/drawing/2014/main" id="{3A441390-76A3-497B-AD33-36AB3D57BF8E}"/>
              </a:ext>
            </a:extLst>
          </p:cNvPr>
          <p:cNvGrpSpPr/>
          <p:nvPr/>
        </p:nvGrpSpPr>
        <p:grpSpPr>
          <a:xfrm>
            <a:off x="3368986" y="1155360"/>
            <a:ext cx="4544160" cy="4547279"/>
            <a:chOff x="3368986" y="1155360"/>
            <a:chExt cx="4544160" cy="4547279"/>
          </a:xfrm>
        </p:grpSpPr>
        <p:pic>
          <p:nvPicPr>
            <p:cNvPr id="2" name="Picture 1">
              <a:extLst>
                <a:ext uri="{FF2B5EF4-FFF2-40B4-BE49-F238E27FC236}">
                  <a16:creationId xmlns:a16="http://schemas.microsoft.com/office/drawing/2014/main" id="{3F83383D-1246-4D58-B73C-B8D694341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910" y="1155360"/>
              <a:ext cx="3948236" cy="454727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Down Arrow 9">
              <a:extLst>
                <a:ext uri="{FF2B5EF4-FFF2-40B4-BE49-F238E27FC236}">
                  <a16:creationId xmlns:a16="http://schemas.microsoft.com/office/drawing/2014/main" id="{F8B0D5CE-F602-43CD-8C9A-E92FBFA6704F}"/>
                </a:ext>
              </a:extLst>
            </p:cNvPr>
            <p:cNvSpPr>
              <a:spLocks noChangeAspect="1"/>
            </p:cNvSpPr>
            <p:nvPr/>
          </p:nvSpPr>
          <p:spPr>
            <a:xfrm rot="16200000">
              <a:off x="3525612" y="4967682"/>
              <a:ext cx="483114" cy="796366"/>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spTree>
    <p:extLst>
      <p:ext uri="{BB962C8B-B14F-4D97-AF65-F5344CB8AC3E}">
        <p14:creationId xmlns:p14="http://schemas.microsoft.com/office/powerpoint/2010/main" val="79865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99" y="137484"/>
            <a:ext cx="11016200" cy="518012"/>
          </a:xfrm>
        </p:spPr>
        <p:txBody>
          <a:bodyPr>
            <a:noAutofit/>
          </a:bodyPr>
          <a:lstStyle/>
          <a:p>
            <a:r>
              <a:rPr lang="en-US" sz="4000">
                <a:latin typeface="Calibri"/>
              </a:rPr>
              <a:t>Universal Tools: Strikethrough</a:t>
            </a:r>
          </a:p>
        </p:txBody>
      </p:sp>
      <p:sp>
        <p:nvSpPr>
          <p:cNvPr id="9" name="Slide Number Placeholder 3">
            <a:extLst>
              <a:ext uri="{FF2B5EF4-FFF2-40B4-BE49-F238E27FC236}">
                <a16:creationId xmlns:a16="http://schemas.microsoft.com/office/drawing/2014/main" id="{D53DB9FD-B700-4C3D-A0AF-5E43AC3DF422}"/>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70</a:t>
            </a:fld>
            <a:endParaRPr lang="en-US"/>
          </a:p>
        </p:txBody>
      </p:sp>
      <p:grpSp>
        <p:nvGrpSpPr>
          <p:cNvPr id="16" name="Group 15">
            <a:extLst>
              <a:ext uri="{FF2B5EF4-FFF2-40B4-BE49-F238E27FC236}">
                <a16:creationId xmlns:a16="http://schemas.microsoft.com/office/drawing/2014/main" id="{C6F85A11-C839-47A1-9ADC-35F3BF4C0BBD}"/>
              </a:ext>
            </a:extLst>
          </p:cNvPr>
          <p:cNvGrpSpPr/>
          <p:nvPr/>
        </p:nvGrpSpPr>
        <p:grpSpPr>
          <a:xfrm>
            <a:off x="2374899" y="1282700"/>
            <a:ext cx="8267701" cy="4565214"/>
            <a:chOff x="2031999" y="1282700"/>
            <a:chExt cx="8267701" cy="4565214"/>
          </a:xfrm>
          <a:effectLst/>
        </p:grpSpPr>
        <p:pic>
          <p:nvPicPr>
            <p:cNvPr id="15" name="Picture 14">
              <a:extLst>
                <a:ext uri="{FF2B5EF4-FFF2-40B4-BE49-F238E27FC236}">
                  <a16:creationId xmlns:a16="http://schemas.microsoft.com/office/drawing/2014/main" id="{C5AC7A33-ECC1-47A2-BCEB-A6B4D61351CE}"/>
                </a:ext>
              </a:extLst>
            </p:cNvPr>
            <p:cNvPicPr>
              <a:picLocks noChangeAspect="1"/>
            </p:cNvPicPr>
            <p:nvPr/>
          </p:nvPicPr>
          <p:blipFill rotWithShape="1">
            <a:blip r:embed="rId3"/>
            <a:srcRect l="1354" t="9524" r="1406"/>
            <a:stretch/>
          </p:blipFill>
          <p:spPr>
            <a:xfrm>
              <a:off x="2031999" y="1282700"/>
              <a:ext cx="5880101" cy="4565214"/>
            </a:xfrm>
            <a:prstGeom prst="rect">
              <a:avLst/>
            </a:prstGeom>
            <a:ln w="12700">
              <a:solidFill>
                <a:schemeClr val="bg1">
                  <a:lumMod val="75000"/>
                </a:schemeClr>
              </a:solidFill>
            </a:ln>
            <a:effectLst/>
          </p:spPr>
        </p:pic>
        <p:pic>
          <p:nvPicPr>
            <p:cNvPr id="4" name="Picture 3">
              <a:extLst>
                <a:ext uri="{FF2B5EF4-FFF2-40B4-BE49-F238E27FC236}">
                  <a16:creationId xmlns:a16="http://schemas.microsoft.com/office/drawing/2014/main" id="{995C65B2-1957-48FF-9F8C-F20E0AC01EF9}"/>
                </a:ext>
              </a:extLst>
            </p:cNvPr>
            <p:cNvPicPr>
              <a:picLocks noChangeAspect="1"/>
            </p:cNvPicPr>
            <p:nvPr/>
          </p:nvPicPr>
          <p:blipFill rotWithShape="1">
            <a:blip r:embed="rId4"/>
            <a:srcRect l="2843" t="4055" r="2817"/>
            <a:stretch/>
          </p:blipFill>
          <p:spPr>
            <a:xfrm>
              <a:off x="7569200" y="1701800"/>
              <a:ext cx="1701800" cy="174093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Arrow: Left 7">
              <a:extLst>
                <a:ext uri="{FF2B5EF4-FFF2-40B4-BE49-F238E27FC236}">
                  <a16:creationId xmlns:a16="http://schemas.microsoft.com/office/drawing/2014/main" id="{7D4868FA-422F-498C-92B7-189C2AD6A251}"/>
                </a:ext>
              </a:extLst>
            </p:cNvPr>
            <p:cNvSpPr/>
            <p:nvPr/>
          </p:nvSpPr>
          <p:spPr>
            <a:xfrm>
              <a:off x="9309100" y="3044744"/>
              <a:ext cx="990600" cy="45706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44" y="151861"/>
            <a:ext cx="11016200" cy="518012"/>
          </a:xfrm>
        </p:spPr>
        <p:txBody>
          <a:bodyPr>
            <a:noAutofit/>
          </a:bodyPr>
          <a:lstStyle/>
          <a:p>
            <a:r>
              <a:rPr lang="en-US" sz="4000">
                <a:latin typeface="Calibri"/>
              </a:rPr>
              <a:t>Universal Tools: Mark for Review</a:t>
            </a:r>
          </a:p>
        </p:txBody>
      </p:sp>
      <p:grpSp>
        <p:nvGrpSpPr>
          <p:cNvPr id="11" name="Group 10">
            <a:extLst>
              <a:ext uri="{FF2B5EF4-FFF2-40B4-BE49-F238E27FC236}">
                <a16:creationId xmlns:a16="http://schemas.microsoft.com/office/drawing/2014/main" id="{9663E9B7-590F-401D-B830-D4742FB2C4B0}"/>
              </a:ext>
            </a:extLst>
          </p:cNvPr>
          <p:cNvGrpSpPr/>
          <p:nvPr/>
        </p:nvGrpSpPr>
        <p:grpSpPr>
          <a:xfrm>
            <a:off x="685800" y="1257300"/>
            <a:ext cx="5105400" cy="4343400"/>
            <a:chOff x="2186699" y="1455821"/>
            <a:chExt cx="5105400" cy="4343400"/>
          </a:xfrm>
        </p:grpSpPr>
        <p:pic>
          <p:nvPicPr>
            <p:cNvPr id="9" name="Picture 8">
              <a:extLst>
                <a:ext uri="{FF2B5EF4-FFF2-40B4-BE49-F238E27FC236}">
                  <a16:creationId xmlns:a16="http://schemas.microsoft.com/office/drawing/2014/main" id="{42D7BC21-E21F-42A0-9CE6-B1E610720719}"/>
                </a:ext>
              </a:extLst>
            </p:cNvPr>
            <p:cNvPicPr>
              <a:picLocks noChangeAspect="1"/>
            </p:cNvPicPr>
            <p:nvPr/>
          </p:nvPicPr>
          <p:blipFill rotWithShape="1">
            <a:blip r:embed="rId3"/>
            <a:srcRect l="40280" t="23333" r="522" b="13333"/>
            <a:stretch/>
          </p:blipFill>
          <p:spPr>
            <a:xfrm>
              <a:off x="2186699" y="1455821"/>
              <a:ext cx="5105400" cy="4343400"/>
            </a:xfrm>
            <a:prstGeom prst="rect">
              <a:avLst/>
            </a:prstGeom>
            <a:ln>
              <a:solidFill>
                <a:schemeClr val="tx1">
                  <a:lumMod val="60000"/>
                  <a:lumOff val="40000"/>
                </a:schemeClr>
              </a:solidFill>
            </a:ln>
          </p:spPr>
        </p:pic>
        <p:sp>
          <p:nvSpPr>
            <p:cNvPr id="8" name="Arrow: Left 7">
              <a:extLst>
                <a:ext uri="{FF2B5EF4-FFF2-40B4-BE49-F238E27FC236}">
                  <a16:creationId xmlns:a16="http://schemas.microsoft.com/office/drawing/2014/main" id="{861DC85E-F9A6-464D-9BDA-9928C44E50E1}"/>
                </a:ext>
              </a:extLst>
            </p:cNvPr>
            <p:cNvSpPr/>
            <p:nvPr/>
          </p:nvSpPr>
          <p:spPr>
            <a:xfrm rot="5400000">
              <a:off x="5938372" y="3228648"/>
              <a:ext cx="990600" cy="569147"/>
            </a:xfrm>
            <a:prstGeom prst="leftArrow">
              <a:avLst/>
            </a:prstGeom>
            <a:solidFill>
              <a:srgbClr val="FF0000"/>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BD99CC0C-4BBD-4C60-8075-627C95F735AB}"/>
              </a:ext>
            </a:extLst>
          </p:cNvPr>
          <p:cNvSpPr/>
          <p:nvPr/>
        </p:nvSpPr>
        <p:spPr>
          <a:xfrm>
            <a:off x="4419600" y="1257300"/>
            <a:ext cx="1371600" cy="495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888E40F-60F4-4838-8AFD-B4176F8B4298}"/>
              </a:ext>
            </a:extLst>
          </p:cNvPr>
          <p:cNvGrpSpPr/>
          <p:nvPr/>
        </p:nvGrpSpPr>
        <p:grpSpPr>
          <a:xfrm>
            <a:off x="6721953" y="1764632"/>
            <a:ext cx="4915586" cy="3448531"/>
            <a:chOff x="6979413" y="1371600"/>
            <a:chExt cx="4915586" cy="3448531"/>
          </a:xfrm>
        </p:grpSpPr>
        <p:pic>
          <p:nvPicPr>
            <p:cNvPr id="12" name="Picture 11">
              <a:extLst>
                <a:ext uri="{FF2B5EF4-FFF2-40B4-BE49-F238E27FC236}">
                  <a16:creationId xmlns:a16="http://schemas.microsoft.com/office/drawing/2014/main" id="{AB918313-539A-4E3F-8AB2-D989D505A4B6}"/>
                </a:ext>
              </a:extLst>
            </p:cNvPr>
            <p:cNvPicPr>
              <a:picLocks noChangeAspect="1"/>
            </p:cNvPicPr>
            <p:nvPr/>
          </p:nvPicPr>
          <p:blipFill>
            <a:blip r:embed="rId4"/>
            <a:stretch>
              <a:fillRect/>
            </a:stretch>
          </p:blipFill>
          <p:spPr>
            <a:xfrm>
              <a:off x="6979413" y="1371600"/>
              <a:ext cx="4915586" cy="3448531"/>
            </a:xfrm>
            <a:prstGeom prst="rect">
              <a:avLst/>
            </a:prstGeom>
            <a:ln>
              <a:solidFill>
                <a:schemeClr val="tx1">
                  <a:lumMod val="60000"/>
                  <a:lumOff val="40000"/>
                </a:schemeClr>
              </a:solidFill>
            </a:ln>
          </p:spPr>
        </p:pic>
        <p:sp>
          <p:nvSpPr>
            <p:cNvPr id="14" name="Rectangle 13">
              <a:extLst>
                <a:ext uri="{FF2B5EF4-FFF2-40B4-BE49-F238E27FC236}">
                  <a16:creationId xmlns:a16="http://schemas.microsoft.com/office/drawing/2014/main" id="{FAC7F7EA-9404-4A80-B4DA-E411946D9ADD}"/>
                </a:ext>
              </a:extLst>
            </p:cNvPr>
            <p:cNvSpPr/>
            <p:nvPr/>
          </p:nvSpPr>
          <p:spPr>
            <a:xfrm>
              <a:off x="7131813" y="1504950"/>
              <a:ext cx="945387" cy="495300"/>
            </a:xfrm>
            <a:prstGeom prst="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lide Number Placeholder 3">
            <a:extLst>
              <a:ext uri="{FF2B5EF4-FFF2-40B4-BE49-F238E27FC236}">
                <a16:creationId xmlns:a16="http://schemas.microsoft.com/office/drawing/2014/main" id="{9170688C-6ED1-4DFC-9C39-6F0B7A70816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 email&#10;&#10;Description automatically generated">
            <a:extLst>
              <a:ext uri="{FF2B5EF4-FFF2-40B4-BE49-F238E27FC236}">
                <a16:creationId xmlns:a16="http://schemas.microsoft.com/office/drawing/2014/main" id="{8DC6224E-41D7-2886-3E42-6FEE0929C980}"/>
              </a:ext>
            </a:extLst>
          </p:cNvPr>
          <p:cNvPicPr>
            <a:picLocks noChangeAspect="1"/>
          </p:cNvPicPr>
          <p:nvPr/>
        </p:nvPicPr>
        <p:blipFill>
          <a:blip r:embed="rId3"/>
          <a:stretch>
            <a:fillRect/>
          </a:stretch>
        </p:blipFill>
        <p:spPr>
          <a:xfrm>
            <a:off x="324928" y="1123932"/>
            <a:ext cx="8982973" cy="4035042"/>
          </a:xfrm>
          <a:prstGeom prst="rect">
            <a:avLst/>
          </a:prstGeom>
          <a:ln>
            <a:solidFill>
              <a:schemeClr val="tx1">
                <a:lumMod val="60000"/>
                <a:lumOff val="40000"/>
              </a:schemeClr>
            </a:solidFill>
          </a:ln>
        </p:spPr>
      </p:pic>
      <p:sp>
        <p:nvSpPr>
          <p:cNvPr id="2" name="Title 1"/>
          <p:cNvSpPr>
            <a:spLocks noGrp="1"/>
          </p:cNvSpPr>
          <p:nvPr>
            <p:ph type="title"/>
          </p:nvPr>
        </p:nvSpPr>
        <p:spPr>
          <a:xfrm>
            <a:off x="426231" y="137484"/>
            <a:ext cx="11016200" cy="518012"/>
          </a:xfrm>
        </p:spPr>
        <p:txBody>
          <a:bodyPr>
            <a:noAutofit/>
          </a:bodyPr>
          <a:lstStyle/>
          <a:p>
            <a:r>
              <a:rPr lang="en-US" sz="4000">
                <a:latin typeface="Calibri"/>
              </a:rPr>
              <a:t>Universal Tools: Zoom</a:t>
            </a:r>
          </a:p>
        </p:txBody>
      </p:sp>
      <p:sp>
        <p:nvSpPr>
          <p:cNvPr id="6" name="Rectangle 5">
            <a:extLst>
              <a:ext uri="{FF2B5EF4-FFF2-40B4-BE49-F238E27FC236}">
                <a16:creationId xmlns:a16="http://schemas.microsoft.com/office/drawing/2014/main" id="{014EE292-39B5-4A47-8409-C3DAC5FB23E9}"/>
              </a:ext>
            </a:extLst>
          </p:cNvPr>
          <p:cNvSpPr/>
          <p:nvPr/>
        </p:nvSpPr>
        <p:spPr>
          <a:xfrm>
            <a:off x="8278483" y="1369623"/>
            <a:ext cx="1026165" cy="6305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1384A408-C0D1-4ADB-A913-CB2DD9BF615E}"/>
              </a:ext>
            </a:extLst>
          </p:cNvPr>
          <p:cNvSpPr/>
          <p:nvPr/>
        </p:nvSpPr>
        <p:spPr>
          <a:xfrm>
            <a:off x="9443786" y="1427918"/>
            <a:ext cx="990600" cy="50134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A1059C6-074C-441C-A3FC-93EE933917B3}"/>
              </a:ext>
            </a:extLst>
          </p:cNvPr>
          <p:cNvPicPr>
            <a:picLocks noChangeAspect="1"/>
          </p:cNvPicPr>
          <p:nvPr/>
        </p:nvPicPr>
        <p:blipFill rotWithShape="1">
          <a:blip r:embed="rId4"/>
          <a:srcRect l="3150" b="4737"/>
          <a:stretch/>
        </p:blipFill>
        <p:spPr>
          <a:xfrm>
            <a:off x="9522143" y="3425483"/>
            <a:ext cx="2343488" cy="898429"/>
          </a:xfrm>
          <a:prstGeom prst="rect">
            <a:avLst/>
          </a:prstGeom>
          <a:ln>
            <a:solidFill>
              <a:schemeClr val="tx1">
                <a:lumMod val="60000"/>
                <a:lumOff val="40000"/>
              </a:schemeClr>
            </a:solidFill>
          </a:ln>
        </p:spPr>
      </p:pic>
      <p:sp>
        <p:nvSpPr>
          <p:cNvPr id="12" name="Slide Number Placeholder 3">
            <a:extLst>
              <a:ext uri="{FF2B5EF4-FFF2-40B4-BE49-F238E27FC236}">
                <a16:creationId xmlns:a16="http://schemas.microsoft.com/office/drawing/2014/main" id="{A58EE1D5-7715-4075-BB7F-EBAF9160D213}"/>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text, application&#10;&#10;Description automatically generated">
            <a:extLst>
              <a:ext uri="{FF2B5EF4-FFF2-40B4-BE49-F238E27FC236}">
                <a16:creationId xmlns:a16="http://schemas.microsoft.com/office/drawing/2014/main" id="{DB63B198-276B-2DFB-21DF-9154E325F3E8}"/>
              </a:ext>
            </a:extLst>
          </p:cNvPr>
          <p:cNvPicPr>
            <a:picLocks noChangeAspect="1"/>
          </p:cNvPicPr>
          <p:nvPr/>
        </p:nvPicPr>
        <p:blipFill>
          <a:blip r:embed="rId3"/>
          <a:stretch>
            <a:fillRect/>
          </a:stretch>
        </p:blipFill>
        <p:spPr>
          <a:xfrm>
            <a:off x="655608" y="1082789"/>
            <a:ext cx="8781690" cy="4749932"/>
          </a:xfrm>
          <a:prstGeom prst="rect">
            <a:avLst/>
          </a:prstGeom>
          <a:ln>
            <a:solidFill>
              <a:schemeClr val="tx1">
                <a:lumMod val="60000"/>
                <a:lumOff val="40000"/>
              </a:schemeClr>
            </a:solidFill>
          </a:ln>
        </p:spPr>
      </p:pic>
      <p:sp>
        <p:nvSpPr>
          <p:cNvPr id="2" name="Title 1">
            <a:extLst>
              <a:ext uri="{FF2B5EF4-FFF2-40B4-BE49-F238E27FC236}">
                <a16:creationId xmlns:a16="http://schemas.microsoft.com/office/drawing/2014/main" id="{760EEA83-3B24-4D17-B4AF-04EFDBBF56D6}"/>
              </a:ext>
            </a:extLst>
          </p:cNvPr>
          <p:cNvSpPr>
            <a:spLocks noGrp="1"/>
          </p:cNvSpPr>
          <p:nvPr>
            <p:ph type="title"/>
          </p:nvPr>
        </p:nvSpPr>
        <p:spPr>
          <a:xfrm>
            <a:off x="440608" y="137484"/>
            <a:ext cx="11016200" cy="518012"/>
          </a:xfrm>
        </p:spPr>
        <p:txBody>
          <a:bodyPr>
            <a:noAutofit/>
          </a:bodyPr>
          <a:lstStyle/>
          <a:p>
            <a:r>
              <a:rPr lang="en-US" sz="4000">
                <a:latin typeface="Calibri"/>
              </a:rPr>
              <a:t>Universal Tools: Line Reader</a:t>
            </a:r>
          </a:p>
        </p:txBody>
      </p:sp>
      <p:sp>
        <p:nvSpPr>
          <p:cNvPr id="3" name="Slide Number Placeholder 2">
            <a:extLst>
              <a:ext uri="{FF2B5EF4-FFF2-40B4-BE49-F238E27FC236}">
                <a16:creationId xmlns:a16="http://schemas.microsoft.com/office/drawing/2014/main" id="{37BE9A37-C4AD-4D79-8484-49224B398174}"/>
              </a:ext>
            </a:extLst>
          </p:cNvPr>
          <p:cNvSpPr>
            <a:spLocks noGrp="1"/>
          </p:cNvSpPr>
          <p:nvPr>
            <p:ph type="sldNum" sz="quarter" idx="10"/>
          </p:nvPr>
        </p:nvSpPr>
        <p:spPr>
          <a:xfrm>
            <a:off x="11700164" y="6507123"/>
            <a:ext cx="355407" cy="257359"/>
          </a:xfrm>
        </p:spPr>
        <p:txBody>
          <a:bodyPr/>
          <a:lstStyle/>
          <a:p>
            <a:pPr algn="r"/>
            <a:fld id="{F3477EC8-074D-41C4-94AE-E9EA7CEEA348}" type="slidenum">
              <a:rPr lang="en-US" smtClean="0"/>
              <a:pPr algn="r"/>
              <a:t>73</a:t>
            </a:fld>
            <a:endParaRPr lang="en-US"/>
          </a:p>
        </p:txBody>
      </p:sp>
      <p:pic>
        <p:nvPicPr>
          <p:cNvPr id="7" name="Picture 6">
            <a:extLst>
              <a:ext uri="{FF2B5EF4-FFF2-40B4-BE49-F238E27FC236}">
                <a16:creationId xmlns:a16="http://schemas.microsoft.com/office/drawing/2014/main" id="{A84DE322-D752-4E27-A047-236AF4A65794}"/>
              </a:ext>
            </a:extLst>
          </p:cNvPr>
          <p:cNvPicPr>
            <a:picLocks noChangeAspect="1"/>
          </p:cNvPicPr>
          <p:nvPr/>
        </p:nvPicPr>
        <p:blipFill>
          <a:blip r:embed="rId4"/>
          <a:stretch>
            <a:fillRect/>
          </a:stretch>
        </p:blipFill>
        <p:spPr>
          <a:xfrm>
            <a:off x="10055792" y="2996955"/>
            <a:ext cx="1263256" cy="1042823"/>
          </a:xfrm>
          <a:prstGeom prst="rect">
            <a:avLst/>
          </a:prstGeom>
          <a:ln>
            <a:solidFill>
              <a:schemeClr val="tx1">
                <a:lumMod val="60000"/>
                <a:lumOff val="40000"/>
              </a:schemeClr>
            </a:solidFill>
          </a:ln>
        </p:spPr>
      </p:pic>
      <p:sp>
        <p:nvSpPr>
          <p:cNvPr id="4" name="Arrow: Left 3">
            <a:extLst>
              <a:ext uri="{FF2B5EF4-FFF2-40B4-BE49-F238E27FC236}">
                <a16:creationId xmlns:a16="http://schemas.microsoft.com/office/drawing/2014/main" id="{80F9D724-1951-4203-B769-164EB276690B}"/>
              </a:ext>
            </a:extLst>
          </p:cNvPr>
          <p:cNvSpPr/>
          <p:nvPr/>
        </p:nvSpPr>
        <p:spPr>
          <a:xfrm rot="1854447">
            <a:off x="8621408" y="1637069"/>
            <a:ext cx="990600" cy="50134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58747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67" y="137484"/>
            <a:ext cx="11016200" cy="518012"/>
          </a:xfrm>
        </p:spPr>
        <p:txBody>
          <a:bodyPr>
            <a:noAutofit/>
          </a:bodyPr>
          <a:lstStyle/>
          <a:p>
            <a:r>
              <a:rPr lang="en-US" sz="4000">
                <a:latin typeface="Calibri"/>
              </a:rPr>
              <a:t>Universal Tools: Select Previous Version</a:t>
            </a:r>
          </a:p>
        </p:txBody>
      </p:sp>
      <p:grpSp>
        <p:nvGrpSpPr>
          <p:cNvPr id="4" name="Group 3">
            <a:extLst>
              <a:ext uri="{FF2B5EF4-FFF2-40B4-BE49-F238E27FC236}">
                <a16:creationId xmlns:a16="http://schemas.microsoft.com/office/drawing/2014/main" id="{48D01129-6BFA-46FC-94DA-B4E8AC82E1A2}"/>
              </a:ext>
            </a:extLst>
          </p:cNvPr>
          <p:cNvGrpSpPr/>
          <p:nvPr/>
        </p:nvGrpSpPr>
        <p:grpSpPr>
          <a:xfrm>
            <a:off x="2875945" y="1230971"/>
            <a:ext cx="6816876" cy="4396057"/>
            <a:chOff x="3317724" y="1143000"/>
            <a:chExt cx="7350276" cy="4700857"/>
          </a:xfrm>
        </p:grpSpPr>
        <p:pic>
          <p:nvPicPr>
            <p:cNvPr id="9" name="Picture 8">
              <a:extLst>
                <a:ext uri="{FF2B5EF4-FFF2-40B4-BE49-F238E27FC236}">
                  <a16:creationId xmlns:a16="http://schemas.microsoft.com/office/drawing/2014/main" id="{09406B6E-F8DB-48EF-AE67-930F387AB921}"/>
                </a:ext>
              </a:extLst>
            </p:cNvPr>
            <p:cNvPicPr>
              <a:picLocks noChangeAspect="1"/>
            </p:cNvPicPr>
            <p:nvPr/>
          </p:nvPicPr>
          <p:blipFill>
            <a:blip r:embed="rId3"/>
            <a:stretch>
              <a:fillRect/>
            </a:stretch>
          </p:blipFill>
          <p:spPr>
            <a:xfrm>
              <a:off x="3317724" y="1143000"/>
              <a:ext cx="5933317" cy="4700857"/>
            </a:xfrm>
            <a:prstGeom prst="rect">
              <a:avLst/>
            </a:prstGeom>
            <a:ln>
              <a:solidFill>
                <a:schemeClr val="tx1">
                  <a:lumMod val="60000"/>
                  <a:lumOff val="40000"/>
                </a:schemeClr>
              </a:solidFill>
            </a:ln>
          </p:spPr>
        </p:pic>
        <p:pic>
          <p:nvPicPr>
            <p:cNvPr id="8" name="Picture 7">
              <a:extLst>
                <a:ext uri="{FF2B5EF4-FFF2-40B4-BE49-F238E27FC236}">
                  <a16:creationId xmlns:a16="http://schemas.microsoft.com/office/drawing/2014/main" id="{330C7B54-C2D3-44F2-8834-E6D12F497592}"/>
                </a:ext>
              </a:extLst>
            </p:cNvPr>
            <p:cNvPicPr>
              <a:picLocks noChangeAspect="1"/>
            </p:cNvPicPr>
            <p:nvPr/>
          </p:nvPicPr>
          <p:blipFill rotWithShape="1">
            <a:blip r:embed="rId4"/>
            <a:srcRect l="6141" t="3019" r="2554" b="1"/>
            <a:stretch/>
          </p:blipFill>
          <p:spPr>
            <a:xfrm>
              <a:off x="9067800" y="2365171"/>
              <a:ext cx="1600200" cy="1413307"/>
            </a:xfrm>
            <a:prstGeom prst="rect">
              <a:avLst/>
            </a:prstGeom>
            <a:ln>
              <a:solidFill>
                <a:schemeClr val="tx1">
                  <a:lumMod val="60000"/>
                  <a:lumOff val="40000"/>
                </a:schemeClr>
              </a:solidFill>
            </a:ln>
          </p:spPr>
        </p:pic>
      </p:grpSp>
      <p:sp>
        <p:nvSpPr>
          <p:cNvPr id="5" name="Rectangle 4">
            <a:extLst>
              <a:ext uri="{FF2B5EF4-FFF2-40B4-BE49-F238E27FC236}">
                <a16:creationId xmlns:a16="http://schemas.microsoft.com/office/drawing/2014/main" id="{3A197B57-EFC7-483A-A65D-E9DC215EA6F5}"/>
              </a:ext>
            </a:extLst>
          </p:cNvPr>
          <p:cNvSpPr/>
          <p:nvPr/>
        </p:nvSpPr>
        <p:spPr>
          <a:xfrm>
            <a:off x="3200400" y="1676400"/>
            <a:ext cx="1371600" cy="990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8F2BA3D1-5C8B-4F3C-9902-9C3B8C886828}"/>
              </a:ext>
            </a:extLst>
          </p:cNvPr>
          <p:cNvSpPr/>
          <p:nvPr/>
        </p:nvSpPr>
        <p:spPr>
          <a:xfrm>
            <a:off x="9753600" y="3027204"/>
            <a:ext cx="990600" cy="55419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a:extLst>
              <a:ext uri="{FF2B5EF4-FFF2-40B4-BE49-F238E27FC236}">
                <a16:creationId xmlns:a16="http://schemas.microsoft.com/office/drawing/2014/main" id="{9F85CDA4-9B83-4F71-B166-140673A9DA1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74</a:t>
            </a:fld>
            <a:endParaRPr lang="en-US"/>
          </a:p>
        </p:txBody>
      </p:sp>
    </p:spTree>
    <p:extLst>
      <p:ext uri="{BB962C8B-B14F-4D97-AF65-F5344CB8AC3E}">
        <p14:creationId xmlns:p14="http://schemas.microsoft.com/office/powerpoint/2010/main" val="179400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7DC5-957D-4B7D-949E-EE00B02D3794}"/>
              </a:ext>
            </a:extLst>
          </p:cNvPr>
          <p:cNvSpPr>
            <a:spLocks noGrp="1"/>
          </p:cNvSpPr>
          <p:nvPr>
            <p:ph type="title"/>
          </p:nvPr>
        </p:nvSpPr>
        <p:spPr>
          <a:xfrm>
            <a:off x="311212" y="151861"/>
            <a:ext cx="11016200" cy="518012"/>
          </a:xfrm>
        </p:spPr>
        <p:txBody>
          <a:bodyPr>
            <a:noAutofit/>
          </a:bodyPr>
          <a:lstStyle/>
          <a:p>
            <a:r>
              <a:rPr lang="en-US" sz="4000">
                <a:latin typeface="Calibri"/>
              </a:rPr>
              <a:t>Universal Tools: Calculator</a:t>
            </a:r>
          </a:p>
        </p:txBody>
      </p:sp>
      <p:sp>
        <p:nvSpPr>
          <p:cNvPr id="3" name="Slide Number Placeholder 2">
            <a:extLst>
              <a:ext uri="{FF2B5EF4-FFF2-40B4-BE49-F238E27FC236}">
                <a16:creationId xmlns:a16="http://schemas.microsoft.com/office/drawing/2014/main" id="{6ADD3B57-315C-4547-9E45-B651FB343F3E}"/>
              </a:ext>
            </a:extLst>
          </p:cNvPr>
          <p:cNvSpPr>
            <a:spLocks noGrp="1"/>
          </p:cNvSpPr>
          <p:nvPr>
            <p:ph type="sldNum" sz="quarter" idx="10"/>
          </p:nvPr>
        </p:nvSpPr>
        <p:spPr>
          <a:xfrm>
            <a:off x="11328131" y="6496732"/>
            <a:ext cx="706657" cy="278820"/>
          </a:xfrm>
        </p:spPr>
        <p:txBody>
          <a:bodyPr/>
          <a:lstStyle/>
          <a:p>
            <a:pPr algn="r"/>
            <a:fld id="{F3477EC8-074D-41C4-94AE-E9EA7CEEA348}" type="slidenum">
              <a:rPr lang="en-US" smtClean="0"/>
              <a:pPr algn="r"/>
              <a:t>75</a:t>
            </a:fld>
            <a:endParaRPr lang="en-US"/>
          </a:p>
        </p:txBody>
      </p:sp>
      <p:grpSp>
        <p:nvGrpSpPr>
          <p:cNvPr id="7" name="Group 6">
            <a:extLst>
              <a:ext uri="{FF2B5EF4-FFF2-40B4-BE49-F238E27FC236}">
                <a16:creationId xmlns:a16="http://schemas.microsoft.com/office/drawing/2014/main" id="{32B4C583-5546-4240-BE1A-A988C82BC944}"/>
              </a:ext>
            </a:extLst>
          </p:cNvPr>
          <p:cNvGrpSpPr/>
          <p:nvPr/>
        </p:nvGrpSpPr>
        <p:grpSpPr>
          <a:xfrm>
            <a:off x="2384391" y="1276399"/>
            <a:ext cx="6933975" cy="4351851"/>
            <a:chOff x="2629012" y="1114425"/>
            <a:chExt cx="6933975" cy="4351851"/>
          </a:xfrm>
        </p:grpSpPr>
        <p:pic>
          <p:nvPicPr>
            <p:cNvPr id="5" name="Picture 4" descr="A screenshot of a computer&#10;&#10;Description automatically generated">
              <a:extLst>
                <a:ext uri="{FF2B5EF4-FFF2-40B4-BE49-F238E27FC236}">
                  <a16:creationId xmlns:a16="http://schemas.microsoft.com/office/drawing/2014/main" id="{A9C9AFD2-637F-41A3-8F42-E70BA95C29F1}"/>
                </a:ext>
              </a:extLst>
            </p:cNvPr>
            <p:cNvPicPr>
              <a:picLocks noChangeAspect="1"/>
            </p:cNvPicPr>
            <p:nvPr/>
          </p:nvPicPr>
          <p:blipFill rotWithShape="1">
            <a:blip r:embed="rId3">
              <a:extLst>
                <a:ext uri="{28A0092B-C50C-407E-A947-70E740481C1C}">
                  <a14:useLocalDpi xmlns:a14="http://schemas.microsoft.com/office/drawing/2010/main" val="0"/>
                </a:ext>
              </a:extLst>
            </a:blip>
            <a:srcRect t="2095" b="9986"/>
            <a:stretch/>
          </p:blipFill>
          <p:spPr>
            <a:xfrm>
              <a:off x="2629012" y="1114425"/>
              <a:ext cx="6933975" cy="4351851"/>
            </a:xfrm>
            <a:prstGeom prst="rect">
              <a:avLst/>
            </a:prstGeom>
            <a:ln>
              <a:solidFill>
                <a:schemeClr val="tx1">
                  <a:lumMod val="60000"/>
                  <a:lumOff val="40000"/>
                </a:schemeClr>
              </a:solidFill>
            </a:ln>
          </p:spPr>
        </p:pic>
        <p:sp>
          <p:nvSpPr>
            <p:cNvPr id="6" name="Rectangle 5">
              <a:extLst>
                <a:ext uri="{FF2B5EF4-FFF2-40B4-BE49-F238E27FC236}">
                  <a16:creationId xmlns:a16="http://schemas.microsoft.com/office/drawing/2014/main" id="{AA862F04-1186-4D7F-9838-84B0DE3A133F}"/>
                </a:ext>
              </a:extLst>
            </p:cNvPr>
            <p:cNvSpPr/>
            <p:nvPr/>
          </p:nvSpPr>
          <p:spPr>
            <a:xfrm>
              <a:off x="8351520" y="1114425"/>
              <a:ext cx="377952" cy="326067"/>
            </a:xfrm>
            <a:prstGeom prst="rect">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9" name="Right Arrow 4">
            <a:extLst>
              <a:ext uri="{FF2B5EF4-FFF2-40B4-BE49-F238E27FC236}">
                <a16:creationId xmlns:a16="http://schemas.microsoft.com/office/drawing/2014/main" id="{47523C03-488A-4094-B0D5-4BC3CCCDA045}"/>
              </a:ext>
            </a:extLst>
          </p:cNvPr>
          <p:cNvSpPr/>
          <p:nvPr/>
        </p:nvSpPr>
        <p:spPr>
          <a:xfrm flipH="1">
            <a:off x="7829594" y="5329087"/>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a:t>resize</a:t>
            </a:r>
          </a:p>
        </p:txBody>
      </p:sp>
      <p:sp>
        <p:nvSpPr>
          <p:cNvPr id="11" name="Right Arrow 4">
            <a:extLst>
              <a:ext uri="{FF2B5EF4-FFF2-40B4-BE49-F238E27FC236}">
                <a16:creationId xmlns:a16="http://schemas.microsoft.com/office/drawing/2014/main" id="{C67F1BBB-D458-444C-BE60-6D976CDD5E5E}"/>
              </a:ext>
            </a:extLst>
          </p:cNvPr>
          <p:cNvSpPr/>
          <p:nvPr/>
        </p:nvSpPr>
        <p:spPr>
          <a:xfrm flipH="1">
            <a:off x="8519695" y="1221466"/>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pic>
        <p:nvPicPr>
          <p:cNvPr id="8" name="Picture 7">
            <a:extLst>
              <a:ext uri="{FF2B5EF4-FFF2-40B4-BE49-F238E27FC236}">
                <a16:creationId xmlns:a16="http://schemas.microsoft.com/office/drawing/2014/main" id="{A8BDA102-92A0-4211-AE60-42ED8DAAC050}"/>
              </a:ext>
            </a:extLst>
          </p:cNvPr>
          <p:cNvPicPr>
            <a:picLocks noChangeAspect="1"/>
          </p:cNvPicPr>
          <p:nvPr/>
        </p:nvPicPr>
        <p:blipFill rotWithShape="1">
          <a:blip r:embed="rId4"/>
          <a:srcRect l="6693"/>
          <a:stretch/>
        </p:blipFill>
        <p:spPr>
          <a:xfrm>
            <a:off x="9956018" y="2875516"/>
            <a:ext cx="1203721" cy="1153616"/>
          </a:xfrm>
          <a:prstGeom prst="rect">
            <a:avLst/>
          </a:prstGeom>
          <a:ln>
            <a:solidFill>
              <a:schemeClr val="tx1">
                <a:lumMod val="60000"/>
                <a:lumOff val="40000"/>
              </a:schemeClr>
            </a:solidFill>
          </a:ln>
        </p:spPr>
      </p:pic>
      <p:pic>
        <p:nvPicPr>
          <p:cNvPr id="4" name="Picture 3">
            <a:extLst>
              <a:ext uri="{FF2B5EF4-FFF2-40B4-BE49-F238E27FC236}">
                <a16:creationId xmlns:a16="http://schemas.microsoft.com/office/drawing/2014/main" id="{4FEFB555-0B65-4162-A9A6-ABA1FB6F1B5D}"/>
              </a:ext>
            </a:extLst>
          </p:cNvPr>
          <p:cNvPicPr>
            <a:picLocks noChangeAspect="1"/>
          </p:cNvPicPr>
          <p:nvPr/>
        </p:nvPicPr>
        <p:blipFill rotWithShape="1">
          <a:blip r:embed="rId5"/>
          <a:srcRect l="1249" t="357"/>
          <a:stretch/>
        </p:blipFill>
        <p:spPr>
          <a:xfrm>
            <a:off x="3818479" y="1771782"/>
            <a:ext cx="4011115" cy="3856468"/>
          </a:xfrm>
          <a:prstGeom prst="rect">
            <a:avLst/>
          </a:prstGeom>
        </p:spPr>
      </p:pic>
      <p:sp>
        <p:nvSpPr>
          <p:cNvPr id="13" name="Right Arrow 4">
            <a:extLst>
              <a:ext uri="{FF2B5EF4-FFF2-40B4-BE49-F238E27FC236}">
                <a16:creationId xmlns:a16="http://schemas.microsoft.com/office/drawing/2014/main" id="{E67B219A-9299-416D-8F4D-45237FB03CB1}"/>
              </a:ext>
            </a:extLst>
          </p:cNvPr>
          <p:cNvSpPr/>
          <p:nvPr/>
        </p:nvSpPr>
        <p:spPr>
          <a:xfrm flipH="1">
            <a:off x="7643476" y="1716915"/>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sp>
        <p:nvSpPr>
          <p:cNvPr id="15" name="Arrow: Right 14">
            <a:extLst>
              <a:ext uri="{FF2B5EF4-FFF2-40B4-BE49-F238E27FC236}">
                <a16:creationId xmlns:a16="http://schemas.microsoft.com/office/drawing/2014/main" id="{58F5E35A-8548-4F5D-BAA6-8603C1832210}"/>
              </a:ext>
            </a:extLst>
          </p:cNvPr>
          <p:cNvSpPr/>
          <p:nvPr/>
        </p:nvSpPr>
        <p:spPr>
          <a:xfrm>
            <a:off x="6371051" y="1716915"/>
            <a:ext cx="862099" cy="381000"/>
          </a:xfrm>
          <a:prstGeom prst="rightArrow">
            <a:avLst>
              <a:gd name="adj1" fmla="val 58000"/>
              <a:gd name="adj2" fmla="val 56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a:solidFill>
                  <a:schemeClr val="bg1"/>
                </a:solidFill>
              </a:rPr>
              <a:t>Minimize/</a:t>
            </a:r>
          </a:p>
          <a:p>
            <a:pPr algn="ctr"/>
            <a:r>
              <a:rPr lang="en-US" sz="800">
                <a:solidFill>
                  <a:schemeClr val="bg1"/>
                </a:solidFill>
              </a:rPr>
              <a:t>maximize</a:t>
            </a:r>
          </a:p>
        </p:txBody>
      </p:sp>
    </p:spTree>
    <p:extLst>
      <p:ext uri="{BB962C8B-B14F-4D97-AF65-F5344CB8AC3E}">
        <p14:creationId xmlns:p14="http://schemas.microsoft.com/office/powerpoint/2010/main" val="29568099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94" y="121517"/>
            <a:ext cx="11018520" cy="521208"/>
          </a:xfrm>
        </p:spPr>
        <p:txBody>
          <a:bodyPr>
            <a:noAutofit/>
          </a:bodyPr>
          <a:lstStyle/>
          <a:p>
            <a:r>
              <a:rPr lang="en-US" sz="4000">
                <a:latin typeface="Calibri"/>
              </a:rPr>
              <a:t>Accessibility Resources: Color Contrast</a:t>
            </a:r>
          </a:p>
        </p:txBody>
      </p:sp>
      <p:sp>
        <p:nvSpPr>
          <p:cNvPr id="10" name="Slide Number Placeholder 3">
            <a:extLst>
              <a:ext uri="{FF2B5EF4-FFF2-40B4-BE49-F238E27FC236}">
                <a16:creationId xmlns:a16="http://schemas.microsoft.com/office/drawing/2014/main" id="{51397FEA-7748-4171-8485-632225ECEC9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76</a:t>
            </a:fld>
            <a:endParaRPr lang="en-US"/>
          </a:p>
        </p:txBody>
      </p:sp>
      <p:sp>
        <p:nvSpPr>
          <p:cNvPr id="19" name="TextBox 18">
            <a:extLst>
              <a:ext uri="{FF2B5EF4-FFF2-40B4-BE49-F238E27FC236}">
                <a16:creationId xmlns:a16="http://schemas.microsoft.com/office/drawing/2014/main" id="{1A3AD87A-82D5-F0F4-EDE9-EAC57D0AF56D}"/>
              </a:ext>
            </a:extLst>
          </p:cNvPr>
          <p:cNvSpPr txBox="1"/>
          <p:nvPr/>
        </p:nvSpPr>
        <p:spPr>
          <a:xfrm>
            <a:off x="7076089" y="1571297"/>
            <a:ext cx="4477406"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latin typeface="Calibri"/>
                <a:cs typeface="Calibri"/>
              </a:rPr>
              <a:t>Black Text on White</a:t>
            </a:r>
          </a:p>
          <a:p>
            <a:pPr marL="285750" indent="-285750">
              <a:buFont typeface="Arial" panose="020B0604020202020204" pitchFamily="34" charset="0"/>
              <a:buChar char="•"/>
            </a:pPr>
            <a:r>
              <a:rPr lang="en-US" sz="2400">
                <a:latin typeface="Calibri"/>
                <a:cs typeface="Calibri"/>
              </a:rPr>
              <a:t>Black Text on Yellow</a:t>
            </a:r>
          </a:p>
          <a:p>
            <a:pPr marL="285750" indent="-285750">
              <a:buFont typeface="Arial" panose="020B0604020202020204" pitchFamily="34" charset="0"/>
              <a:buChar char="•"/>
            </a:pPr>
            <a:r>
              <a:rPr lang="en-US" sz="2400">
                <a:latin typeface="Calibri"/>
                <a:cs typeface="Calibri"/>
              </a:rPr>
              <a:t>Black Text on Light Blue</a:t>
            </a:r>
          </a:p>
          <a:p>
            <a:pPr marL="285750" indent="-285750">
              <a:buFont typeface="Arial" panose="020B0604020202020204" pitchFamily="34" charset="0"/>
              <a:buChar char="•"/>
            </a:pPr>
            <a:r>
              <a:rPr lang="en-US" sz="2400">
                <a:latin typeface="Calibri"/>
                <a:cs typeface="Calibri"/>
              </a:rPr>
              <a:t>Black Text on Blue </a:t>
            </a:r>
          </a:p>
          <a:p>
            <a:pPr marL="285750" indent="-285750">
              <a:buFont typeface="Arial" panose="020B0604020202020204" pitchFamily="34" charset="0"/>
              <a:buChar char="•"/>
            </a:pPr>
            <a:r>
              <a:rPr lang="en-US" sz="2400">
                <a:latin typeface="Calibri"/>
                <a:cs typeface="Calibri"/>
              </a:rPr>
              <a:t>Black Text on Magenta</a:t>
            </a:r>
          </a:p>
          <a:p>
            <a:pPr marL="285750" indent="-285750">
              <a:buFont typeface="Arial" panose="020B0604020202020204" pitchFamily="34" charset="0"/>
              <a:buChar char="•"/>
            </a:pPr>
            <a:r>
              <a:rPr lang="en-US" sz="2400">
                <a:latin typeface="Calibri"/>
                <a:cs typeface="Calibri"/>
              </a:rPr>
              <a:t>White Text on Black</a:t>
            </a:r>
          </a:p>
          <a:p>
            <a:pPr marL="285750" indent="-285750">
              <a:buFont typeface="Arial" panose="020B0604020202020204" pitchFamily="34" charset="0"/>
              <a:buChar char="•"/>
            </a:pPr>
            <a:r>
              <a:rPr lang="en-US" sz="2400">
                <a:latin typeface="Calibri"/>
                <a:cs typeface="Calibri"/>
              </a:rPr>
              <a:t>White Text on Navy </a:t>
            </a:r>
          </a:p>
          <a:p>
            <a:pPr marL="285750" indent="-285750">
              <a:buFont typeface="Arial" panose="020B0604020202020204" pitchFamily="34" charset="0"/>
              <a:buChar char="•"/>
            </a:pPr>
            <a:r>
              <a:rPr lang="en-US" sz="2400">
                <a:latin typeface="Calibri"/>
                <a:cs typeface="Calibri"/>
              </a:rPr>
              <a:t>White Text on Red </a:t>
            </a:r>
          </a:p>
          <a:p>
            <a:pPr marL="285750" indent="-285750">
              <a:buFont typeface="Arial" panose="020B0604020202020204" pitchFamily="34" charset="0"/>
              <a:buChar char="•"/>
            </a:pPr>
            <a:r>
              <a:rPr lang="en-US" sz="2400">
                <a:latin typeface="Calibri"/>
                <a:cs typeface="Calibri"/>
              </a:rPr>
              <a:t>Yellow Text on Black </a:t>
            </a:r>
          </a:p>
          <a:p>
            <a:pPr marL="285750" indent="-285750">
              <a:buFont typeface="Arial" panose="020B0604020202020204" pitchFamily="34" charset="0"/>
              <a:buChar char="•"/>
            </a:pPr>
            <a:r>
              <a:rPr lang="en-US" sz="2400">
                <a:latin typeface="Calibri"/>
                <a:cs typeface="Calibri"/>
              </a:rPr>
              <a:t>Yellow Text on Dark Blue</a:t>
            </a:r>
          </a:p>
          <a:p>
            <a:pPr marL="285750" indent="-285750">
              <a:buFont typeface="Arial" panose="020B0604020202020204" pitchFamily="34" charset="0"/>
              <a:buChar char="•"/>
            </a:pPr>
            <a:r>
              <a:rPr lang="en-US" sz="2400">
                <a:latin typeface="Calibri"/>
                <a:cs typeface="Calibri"/>
              </a:rPr>
              <a:t>Red Text on White</a:t>
            </a:r>
          </a:p>
        </p:txBody>
      </p:sp>
      <p:pic>
        <p:nvPicPr>
          <p:cNvPr id="20" name="Picture 20" descr="Text&#10;&#10;Description automatically generated">
            <a:extLst>
              <a:ext uri="{FF2B5EF4-FFF2-40B4-BE49-F238E27FC236}">
                <a16:creationId xmlns:a16="http://schemas.microsoft.com/office/drawing/2014/main" id="{587526A0-6BC0-8B25-7DD7-2BEFF5A0D534}"/>
              </a:ext>
            </a:extLst>
          </p:cNvPr>
          <p:cNvPicPr>
            <a:picLocks noChangeAspect="1"/>
          </p:cNvPicPr>
          <p:nvPr/>
        </p:nvPicPr>
        <p:blipFill>
          <a:blip r:embed="rId3"/>
          <a:stretch>
            <a:fillRect/>
          </a:stretch>
        </p:blipFill>
        <p:spPr>
          <a:xfrm>
            <a:off x="1531882" y="925357"/>
            <a:ext cx="4096406" cy="1368079"/>
          </a:xfrm>
          <a:prstGeom prst="rect">
            <a:avLst/>
          </a:prstGeom>
          <a:ln>
            <a:solidFill>
              <a:schemeClr val="tx1">
                <a:lumMod val="60000"/>
                <a:lumOff val="40000"/>
              </a:schemeClr>
            </a:solidFill>
          </a:ln>
        </p:spPr>
      </p:pic>
      <p:pic>
        <p:nvPicPr>
          <p:cNvPr id="21" name="Picture 21" descr="Graphical user interface, text&#10;&#10;Description automatically generated">
            <a:extLst>
              <a:ext uri="{FF2B5EF4-FFF2-40B4-BE49-F238E27FC236}">
                <a16:creationId xmlns:a16="http://schemas.microsoft.com/office/drawing/2014/main" id="{CC1CC881-DFA1-0D00-AFED-BF8687726D5C}"/>
              </a:ext>
            </a:extLst>
          </p:cNvPr>
          <p:cNvPicPr>
            <a:picLocks noChangeAspect="1"/>
          </p:cNvPicPr>
          <p:nvPr/>
        </p:nvPicPr>
        <p:blipFill>
          <a:blip r:embed="rId4"/>
          <a:stretch>
            <a:fillRect/>
          </a:stretch>
        </p:blipFill>
        <p:spPr>
          <a:xfrm>
            <a:off x="1531882" y="2117785"/>
            <a:ext cx="4096406" cy="1150979"/>
          </a:xfrm>
          <a:prstGeom prst="rect">
            <a:avLst/>
          </a:prstGeom>
          <a:ln>
            <a:solidFill>
              <a:schemeClr val="tx1">
                <a:lumMod val="60000"/>
                <a:lumOff val="40000"/>
              </a:schemeClr>
            </a:solidFill>
          </a:ln>
        </p:spPr>
      </p:pic>
      <p:pic>
        <p:nvPicPr>
          <p:cNvPr id="22" name="Picture 22" descr="Graphical user interface, text, application&#10;&#10;Description automatically generated">
            <a:extLst>
              <a:ext uri="{FF2B5EF4-FFF2-40B4-BE49-F238E27FC236}">
                <a16:creationId xmlns:a16="http://schemas.microsoft.com/office/drawing/2014/main" id="{AA9CC55B-A2B2-694E-FD9B-A06905A64D86}"/>
              </a:ext>
            </a:extLst>
          </p:cNvPr>
          <p:cNvPicPr>
            <a:picLocks noChangeAspect="1"/>
          </p:cNvPicPr>
          <p:nvPr/>
        </p:nvPicPr>
        <p:blipFill>
          <a:blip r:embed="rId5"/>
          <a:stretch>
            <a:fillRect/>
          </a:stretch>
        </p:blipFill>
        <p:spPr>
          <a:xfrm>
            <a:off x="1531883" y="3271517"/>
            <a:ext cx="4096406" cy="1287172"/>
          </a:xfrm>
          <a:prstGeom prst="rect">
            <a:avLst/>
          </a:prstGeom>
          <a:ln>
            <a:solidFill>
              <a:schemeClr val="tx1">
                <a:lumMod val="60000"/>
                <a:lumOff val="40000"/>
              </a:schemeClr>
            </a:solidFill>
          </a:ln>
        </p:spPr>
      </p:pic>
      <p:pic>
        <p:nvPicPr>
          <p:cNvPr id="23" name="Picture 23" descr="Graphical user interface, text, application&#10;&#10;Description automatically generated">
            <a:extLst>
              <a:ext uri="{FF2B5EF4-FFF2-40B4-BE49-F238E27FC236}">
                <a16:creationId xmlns:a16="http://schemas.microsoft.com/office/drawing/2014/main" id="{F6045199-BE8A-EDED-30DC-F8ADF782492C}"/>
              </a:ext>
            </a:extLst>
          </p:cNvPr>
          <p:cNvPicPr>
            <a:picLocks noChangeAspect="1"/>
          </p:cNvPicPr>
          <p:nvPr/>
        </p:nvPicPr>
        <p:blipFill>
          <a:blip r:embed="rId6"/>
          <a:stretch>
            <a:fillRect/>
          </a:stretch>
        </p:blipFill>
        <p:spPr>
          <a:xfrm>
            <a:off x="1531883" y="4556261"/>
            <a:ext cx="4096406" cy="1227029"/>
          </a:xfrm>
          <a:prstGeom prst="rect">
            <a:avLst/>
          </a:prstGeom>
          <a:ln>
            <a:solidFill>
              <a:schemeClr val="tx1">
                <a:lumMod val="60000"/>
                <a:lumOff val="40000"/>
              </a:schemeClr>
            </a:solid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raphical user interface, text, application&#10;&#10;Description automatically generated">
            <a:extLst>
              <a:ext uri="{FF2B5EF4-FFF2-40B4-BE49-F238E27FC236}">
                <a16:creationId xmlns:a16="http://schemas.microsoft.com/office/drawing/2014/main" id="{D60B4D1F-0D4C-28C9-D910-E56D4B0BE0D4}"/>
              </a:ext>
            </a:extLst>
          </p:cNvPr>
          <p:cNvPicPr>
            <a:picLocks noChangeAspect="1"/>
          </p:cNvPicPr>
          <p:nvPr/>
        </p:nvPicPr>
        <p:blipFill>
          <a:blip r:embed="rId3"/>
          <a:stretch>
            <a:fillRect/>
          </a:stretch>
        </p:blipFill>
        <p:spPr>
          <a:xfrm>
            <a:off x="310055" y="898035"/>
            <a:ext cx="10074166" cy="4628379"/>
          </a:xfrm>
          <a:prstGeom prst="rect">
            <a:avLst/>
          </a:prstGeom>
          <a:ln>
            <a:solidFill>
              <a:schemeClr val="tx1">
                <a:lumMod val="60000"/>
                <a:lumOff val="40000"/>
              </a:schemeClr>
            </a:solidFill>
          </a:ln>
        </p:spPr>
      </p:pic>
      <p:sp>
        <p:nvSpPr>
          <p:cNvPr id="2" name="Title 1"/>
          <p:cNvSpPr>
            <a:spLocks noGrp="1"/>
          </p:cNvSpPr>
          <p:nvPr>
            <p:ph type="title"/>
          </p:nvPr>
        </p:nvSpPr>
        <p:spPr>
          <a:xfrm>
            <a:off x="426231" y="108729"/>
            <a:ext cx="11016200" cy="518012"/>
          </a:xfrm>
        </p:spPr>
        <p:txBody>
          <a:bodyPr>
            <a:noAutofit/>
          </a:bodyPr>
          <a:lstStyle/>
          <a:p>
            <a:r>
              <a:rPr lang="en-US" sz="4000">
                <a:latin typeface="Calibri"/>
              </a:rPr>
              <a:t>Accessibility Resources: Masking</a:t>
            </a:r>
          </a:p>
        </p:txBody>
      </p:sp>
      <p:sp>
        <p:nvSpPr>
          <p:cNvPr id="6" name="Arrow: Left 5">
            <a:extLst>
              <a:ext uri="{FF2B5EF4-FFF2-40B4-BE49-F238E27FC236}">
                <a16:creationId xmlns:a16="http://schemas.microsoft.com/office/drawing/2014/main" id="{5852C850-D9EA-4BF3-B7FC-E01663DAD98E}"/>
              </a:ext>
            </a:extLst>
          </p:cNvPr>
          <p:cNvSpPr/>
          <p:nvPr/>
        </p:nvSpPr>
        <p:spPr>
          <a:xfrm rot="1781508">
            <a:off x="8637967" y="1449169"/>
            <a:ext cx="762000" cy="42041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332D02F-70E5-4DE5-99DD-32B19E1F0321}"/>
              </a:ext>
            </a:extLst>
          </p:cNvPr>
          <p:cNvSpPr/>
          <p:nvPr/>
        </p:nvSpPr>
        <p:spPr>
          <a:xfrm>
            <a:off x="4374020" y="4065401"/>
            <a:ext cx="5723128" cy="11585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id="{F082AF1B-804D-44AA-81B8-195224E7BF8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77</a:t>
            </a:fld>
            <a:endParaRPr lang="en-US"/>
          </a:p>
        </p:txBody>
      </p:sp>
      <p:pic>
        <p:nvPicPr>
          <p:cNvPr id="11" name="Picture 10">
            <a:extLst>
              <a:ext uri="{FF2B5EF4-FFF2-40B4-BE49-F238E27FC236}">
                <a16:creationId xmlns:a16="http://schemas.microsoft.com/office/drawing/2014/main" id="{FE01781E-057B-4281-B375-3C62D7B55E65}"/>
              </a:ext>
            </a:extLst>
          </p:cNvPr>
          <p:cNvPicPr>
            <a:picLocks noChangeAspect="1"/>
          </p:cNvPicPr>
          <p:nvPr/>
        </p:nvPicPr>
        <p:blipFill>
          <a:blip r:embed="rId4"/>
          <a:stretch>
            <a:fillRect/>
          </a:stretch>
        </p:blipFill>
        <p:spPr>
          <a:xfrm>
            <a:off x="10717923" y="2632002"/>
            <a:ext cx="1219306" cy="1173582"/>
          </a:xfrm>
          <a:prstGeom prst="rect">
            <a:avLst/>
          </a:prstGeom>
          <a:ln>
            <a:solidFill>
              <a:schemeClr val="tx1">
                <a:lumMod val="60000"/>
                <a:lumOff val="40000"/>
              </a:schemeClr>
            </a:solidFill>
          </a:ln>
        </p:spPr>
      </p:pic>
      <p:sp>
        <p:nvSpPr>
          <p:cNvPr id="17" name="Arrow: Left 16">
            <a:extLst>
              <a:ext uri="{FF2B5EF4-FFF2-40B4-BE49-F238E27FC236}">
                <a16:creationId xmlns:a16="http://schemas.microsoft.com/office/drawing/2014/main" id="{1B100611-EC5E-EDB6-C2C8-1D8100C80A68}"/>
              </a:ext>
            </a:extLst>
          </p:cNvPr>
          <p:cNvSpPr/>
          <p:nvPr/>
        </p:nvSpPr>
        <p:spPr>
          <a:xfrm>
            <a:off x="10160876" y="4130790"/>
            <a:ext cx="609600" cy="19947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1991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54" y="137484"/>
            <a:ext cx="11016200" cy="518012"/>
          </a:xfrm>
        </p:spPr>
        <p:txBody>
          <a:bodyPr>
            <a:noAutofit/>
          </a:bodyPr>
          <a:lstStyle/>
          <a:p>
            <a:r>
              <a:rPr lang="en-US" sz="4000">
                <a:latin typeface="Calibri"/>
              </a:rPr>
              <a:t>Accessibility Resources: Text-to-Speech</a:t>
            </a:r>
          </a:p>
        </p:txBody>
      </p:sp>
      <p:sp>
        <p:nvSpPr>
          <p:cNvPr id="10" name="Slide Number Placeholder 3">
            <a:extLst>
              <a:ext uri="{FF2B5EF4-FFF2-40B4-BE49-F238E27FC236}">
                <a16:creationId xmlns:a16="http://schemas.microsoft.com/office/drawing/2014/main" id="{7DA1352E-3514-4AF6-A5F2-E3AEEE0E8BE1}"/>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78</a:t>
            </a:fld>
            <a:endParaRPr lang="en-US"/>
          </a:p>
        </p:txBody>
      </p:sp>
      <p:grpSp>
        <p:nvGrpSpPr>
          <p:cNvPr id="15" name="Group 14">
            <a:extLst>
              <a:ext uri="{FF2B5EF4-FFF2-40B4-BE49-F238E27FC236}">
                <a16:creationId xmlns:a16="http://schemas.microsoft.com/office/drawing/2014/main" id="{FE5CFD86-396D-4784-92A9-90EDBD12627D}"/>
              </a:ext>
            </a:extLst>
          </p:cNvPr>
          <p:cNvGrpSpPr/>
          <p:nvPr/>
        </p:nvGrpSpPr>
        <p:grpSpPr>
          <a:xfrm>
            <a:off x="2820890" y="1352938"/>
            <a:ext cx="6397819" cy="4282751"/>
            <a:chOff x="2820890" y="1352938"/>
            <a:chExt cx="6397819" cy="4282751"/>
          </a:xfrm>
        </p:grpSpPr>
        <p:pic>
          <p:nvPicPr>
            <p:cNvPr id="14" name="Picture 13" descr="A screenshot of a cell phone&#10;&#10;Description automatically generated">
              <a:extLst>
                <a:ext uri="{FF2B5EF4-FFF2-40B4-BE49-F238E27FC236}">
                  <a16:creationId xmlns:a16="http://schemas.microsoft.com/office/drawing/2014/main" id="{A5598251-B2F5-43E2-AEB5-FB50E0D5DA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20890" y="1352938"/>
              <a:ext cx="6397819" cy="4282751"/>
            </a:xfrm>
            <a:prstGeom prst="rect">
              <a:avLst/>
            </a:prstGeom>
            <a:ln>
              <a:solidFill>
                <a:schemeClr val="tx1">
                  <a:lumMod val="60000"/>
                  <a:lumOff val="40000"/>
                </a:schemeClr>
              </a:solidFill>
            </a:ln>
          </p:spPr>
        </p:pic>
        <p:grpSp>
          <p:nvGrpSpPr>
            <p:cNvPr id="9" name="Group 8">
              <a:extLst>
                <a:ext uri="{FF2B5EF4-FFF2-40B4-BE49-F238E27FC236}">
                  <a16:creationId xmlns:a16="http://schemas.microsoft.com/office/drawing/2014/main" id="{20E83C58-893A-487C-B79F-837DF6E2CFFE}"/>
                </a:ext>
              </a:extLst>
            </p:cNvPr>
            <p:cNvGrpSpPr/>
            <p:nvPr/>
          </p:nvGrpSpPr>
          <p:grpSpPr>
            <a:xfrm>
              <a:off x="4613210" y="1592425"/>
              <a:ext cx="2109623" cy="546963"/>
              <a:chOff x="1905000" y="1542662"/>
              <a:chExt cx="2109623" cy="546963"/>
            </a:xfrm>
          </p:grpSpPr>
          <p:sp>
            <p:nvSpPr>
              <p:cNvPr id="5" name="Rectangle 4">
                <a:extLst>
                  <a:ext uri="{FF2B5EF4-FFF2-40B4-BE49-F238E27FC236}">
                    <a16:creationId xmlns:a16="http://schemas.microsoft.com/office/drawing/2014/main" id="{9C20E34E-C1C0-48B0-9018-04CC994EDCB5}"/>
                  </a:ext>
                </a:extLst>
              </p:cNvPr>
              <p:cNvSpPr/>
              <p:nvPr/>
            </p:nvSpPr>
            <p:spPr>
              <a:xfrm>
                <a:off x="1905000" y="1551993"/>
                <a:ext cx="1257300" cy="537632"/>
              </a:xfrm>
              <a:prstGeom prst="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flipH="1">
                <a:off x="3173248" y="1542662"/>
                <a:ext cx="841375" cy="381000"/>
              </a:xfrm>
              <a:prstGeom prst="rightArrow">
                <a:avLst/>
              </a:prstGeom>
              <a:solidFill>
                <a:srgbClr val="FF0000"/>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22" y="123106"/>
            <a:ext cx="11016200" cy="518012"/>
          </a:xfrm>
        </p:spPr>
        <p:txBody>
          <a:bodyPr>
            <a:noAutofit/>
          </a:bodyPr>
          <a:lstStyle/>
          <a:p>
            <a:r>
              <a:rPr lang="en-US" sz="4000">
                <a:latin typeface="Calibri"/>
              </a:rPr>
              <a:t>Item Tutorial</a:t>
            </a:r>
          </a:p>
        </p:txBody>
      </p:sp>
      <p:grpSp>
        <p:nvGrpSpPr>
          <p:cNvPr id="11" name="Group 10">
            <a:extLst>
              <a:ext uri="{FF2B5EF4-FFF2-40B4-BE49-F238E27FC236}">
                <a16:creationId xmlns:a16="http://schemas.microsoft.com/office/drawing/2014/main" id="{5F0F5D53-0CDB-4329-B93F-AA45A23A7DF9}"/>
              </a:ext>
            </a:extLst>
          </p:cNvPr>
          <p:cNvGrpSpPr/>
          <p:nvPr/>
        </p:nvGrpSpPr>
        <p:grpSpPr>
          <a:xfrm>
            <a:off x="1919210" y="1371600"/>
            <a:ext cx="8901189" cy="4419600"/>
            <a:chOff x="1776185" y="1415143"/>
            <a:chExt cx="8901189" cy="4419600"/>
          </a:xfrm>
        </p:grpSpPr>
        <p:pic>
          <p:nvPicPr>
            <p:cNvPr id="9" name="Picture 8">
              <a:extLst>
                <a:ext uri="{FF2B5EF4-FFF2-40B4-BE49-F238E27FC236}">
                  <a16:creationId xmlns:a16="http://schemas.microsoft.com/office/drawing/2014/main" id="{7712959F-BA25-43DC-9BC4-84506A73DA4F}"/>
                </a:ext>
              </a:extLst>
            </p:cNvPr>
            <p:cNvPicPr>
              <a:picLocks noChangeAspect="1"/>
            </p:cNvPicPr>
            <p:nvPr/>
          </p:nvPicPr>
          <p:blipFill rotWithShape="1">
            <a:blip r:embed="rId3"/>
            <a:srcRect l="725" t="21111" r="1268" b="11111"/>
            <a:stretch/>
          </p:blipFill>
          <p:spPr>
            <a:xfrm>
              <a:off x="1776185" y="1415143"/>
              <a:ext cx="7943675" cy="4419600"/>
            </a:xfrm>
            <a:prstGeom prst="rect">
              <a:avLst/>
            </a:prstGeom>
            <a:ln>
              <a:solidFill>
                <a:schemeClr val="tx1">
                  <a:lumMod val="60000"/>
                  <a:lumOff val="40000"/>
                </a:schemeClr>
              </a:solidFill>
            </a:ln>
          </p:spPr>
        </p:pic>
        <p:sp>
          <p:nvSpPr>
            <p:cNvPr id="6" name="Arrow: Left 5">
              <a:extLst>
                <a:ext uri="{FF2B5EF4-FFF2-40B4-BE49-F238E27FC236}">
                  <a16:creationId xmlns:a16="http://schemas.microsoft.com/office/drawing/2014/main" id="{D20E9CEA-4872-4FF5-827B-C6DC79CD523E}"/>
                </a:ext>
              </a:extLst>
            </p:cNvPr>
            <p:cNvSpPr/>
            <p:nvPr/>
          </p:nvSpPr>
          <p:spPr>
            <a:xfrm>
              <a:off x="9668329" y="1981200"/>
              <a:ext cx="1009045" cy="533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9BFB47-26B2-4DF0-B65E-AC634B02A675}"/>
                </a:ext>
              </a:extLst>
            </p:cNvPr>
            <p:cNvSpPr/>
            <p:nvPr/>
          </p:nvSpPr>
          <p:spPr>
            <a:xfrm>
              <a:off x="3276600" y="1981200"/>
              <a:ext cx="4953000" cy="3429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3">
            <a:extLst>
              <a:ext uri="{FF2B5EF4-FFF2-40B4-BE49-F238E27FC236}">
                <a16:creationId xmlns:a16="http://schemas.microsoft.com/office/drawing/2014/main" id="{E21EE143-94D2-469B-ADB7-0A7C28A34832}"/>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TIDE Banner and Switching Between Systems</a:t>
            </a:r>
          </a:p>
        </p:txBody>
      </p:sp>
      <p:sp>
        <p:nvSpPr>
          <p:cNvPr id="7" name="Slide Number Placeholder 3">
            <a:extLst>
              <a:ext uri="{FF2B5EF4-FFF2-40B4-BE49-F238E27FC236}">
                <a16:creationId xmlns:a16="http://schemas.microsoft.com/office/drawing/2014/main" id="{2E592747-13C3-46BE-AA87-4C549603C44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4" name="Group 3">
            <a:extLst>
              <a:ext uri="{FF2B5EF4-FFF2-40B4-BE49-F238E27FC236}">
                <a16:creationId xmlns:a16="http://schemas.microsoft.com/office/drawing/2014/main" id="{1EFC874B-2E0A-E7D9-158A-3507CFF741D0}"/>
              </a:ext>
            </a:extLst>
          </p:cNvPr>
          <p:cNvGrpSpPr/>
          <p:nvPr/>
        </p:nvGrpSpPr>
        <p:grpSpPr>
          <a:xfrm>
            <a:off x="1123194" y="712708"/>
            <a:ext cx="10323740" cy="5446698"/>
            <a:chOff x="1123194" y="712708"/>
            <a:chExt cx="10323740" cy="5446698"/>
          </a:xfrm>
        </p:grpSpPr>
        <p:pic>
          <p:nvPicPr>
            <p:cNvPr id="3" name="Picture 7" descr="Graphical user interface, application&#10;&#10;Description automatically generated">
              <a:extLst>
                <a:ext uri="{FF2B5EF4-FFF2-40B4-BE49-F238E27FC236}">
                  <a16:creationId xmlns:a16="http://schemas.microsoft.com/office/drawing/2014/main" id="{62DFFC8B-825A-7DC2-E38B-ACF4AB9CE51F}"/>
                </a:ext>
              </a:extLst>
            </p:cNvPr>
            <p:cNvPicPr>
              <a:picLocks noChangeAspect="1"/>
            </p:cNvPicPr>
            <p:nvPr/>
          </p:nvPicPr>
          <p:blipFill>
            <a:blip r:embed="rId3"/>
            <a:stretch>
              <a:fillRect/>
            </a:stretch>
          </p:blipFill>
          <p:spPr>
            <a:xfrm>
              <a:off x="1126068" y="712708"/>
              <a:ext cx="10320866" cy="5446698"/>
            </a:xfrm>
            <a:prstGeom prst="rect">
              <a:avLst/>
            </a:prstGeom>
            <a:ln>
              <a:solidFill>
                <a:schemeClr val="tx1"/>
              </a:solidFill>
            </a:ln>
          </p:spPr>
        </p:pic>
        <p:sp>
          <p:nvSpPr>
            <p:cNvPr id="5" name="Rectangle 4">
              <a:extLst>
                <a:ext uri="{FF2B5EF4-FFF2-40B4-BE49-F238E27FC236}">
                  <a16:creationId xmlns:a16="http://schemas.microsoft.com/office/drawing/2014/main" id="{145BDC96-FEE2-4B80-A3AF-8C457257FDB1}"/>
                </a:ext>
              </a:extLst>
            </p:cNvPr>
            <p:cNvSpPr/>
            <p:nvPr/>
          </p:nvSpPr>
          <p:spPr>
            <a:xfrm>
              <a:off x="1123194" y="716997"/>
              <a:ext cx="2622258" cy="18116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3" name="Rectangle 12">
              <a:extLst>
                <a:ext uri="{FF2B5EF4-FFF2-40B4-BE49-F238E27FC236}">
                  <a16:creationId xmlns:a16="http://schemas.microsoft.com/office/drawing/2014/main" id="{9D04454B-F96B-4F38-AA24-E4A50E7138EE}"/>
                </a:ext>
              </a:extLst>
            </p:cNvPr>
            <p:cNvSpPr/>
            <p:nvPr/>
          </p:nvSpPr>
          <p:spPr>
            <a:xfrm>
              <a:off x="7540483" y="1028487"/>
              <a:ext cx="3824655" cy="4900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4" name="Arrow: Right 13">
              <a:extLst>
                <a:ext uri="{FF2B5EF4-FFF2-40B4-BE49-F238E27FC236}">
                  <a16:creationId xmlns:a16="http://schemas.microsoft.com/office/drawing/2014/main" id="{A4379D2B-C86B-41D7-B657-D23668D8B80F}"/>
                </a:ext>
              </a:extLst>
            </p:cNvPr>
            <p:cNvSpPr/>
            <p:nvPr/>
          </p:nvSpPr>
          <p:spPr>
            <a:xfrm>
              <a:off x="6589381" y="1121129"/>
              <a:ext cx="715618" cy="304800"/>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6" name="Arrow: Right 15">
              <a:extLst>
                <a:ext uri="{FF2B5EF4-FFF2-40B4-BE49-F238E27FC236}">
                  <a16:creationId xmlns:a16="http://schemas.microsoft.com/office/drawing/2014/main" id="{4276DE6C-08B6-4310-BE8A-39278E81106B}"/>
                </a:ext>
              </a:extLst>
            </p:cNvPr>
            <p:cNvSpPr/>
            <p:nvPr/>
          </p:nvSpPr>
          <p:spPr>
            <a:xfrm rot="10800000">
              <a:off x="3868049" y="1281505"/>
              <a:ext cx="715618" cy="304800"/>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spTree>
    <p:extLst>
      <p:ext uri="{BB962C8B-B14F-4D97-AF65-F5344CB8AC3E}">
        <p14:creationId xmlns:p14="http://schemas.microsoft.com/office/powerpoint/2010/main" val="21704627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A picture containing text&#10;&#10;Description automatically generated">
            <a:extLst>
              <a:ext uri="{FF2B5EF4-FFF2-40B4-BE49-F238E27FC236}">
                <a16:creationId xmlns:a16="http://schemas.microsoft.com/office/drawing/2014/main" id="{3448D2BC-BC0F-4CF1-B17F-2ED2F415D183}"/>
              </a:ext>
            </a:extLst>
          </p:cNvPr>
          <p:cNvPicPr>
            <a:picLocks noChangeAspect="1"/>
          </p:cNvPicPr>
          <p:nvPr/>
        </p:nvPicPr>
        <p:blipFill>
          <a:blip r:embed="rId3"/>
          <a:stretch>
            <a:fillRect/>
          </a:stretch>
        </p:blipFill>
        <p:spPr>
          <a:xfrm>
            <a:off x="425570" y="774986"/>
            <a:ext cx="11383991" cy="1498029"/>
          </a:xfrm>
          <a:prstGeom prst="rect">
            <a:avLst/>
          </a:prstGeom>
          <a:ln>
            <a:solidFill>
              <a:schemeClr val="tx1"/>
            </a:solidFill>
          </a:ln>
        </p:spPr>
      </p:pic>
      <p:sp>
        <p:nvSpPr>
          <p:cNvPr id="2" name="Title 1"/>
          <p:cNvSpPr>
            <a:spLocks noGrp="1"/>
          </p:cNvSpPr>
          <p:nvPr>
            <p:ph type="title"/>
          </p:nvPr>
        </p:nvSpPr>
        <p:spPr>
          <a:xfrm>
            <a:off x="426231" y="108729"/>
            <a:ext cx="11016200" cy="518012"/>
          </a:xfrm>
        </p:spPr>
        <p:txBody>
          <a:bodyPr>
            <a:noAutofit/>
          </a:bodyPr>
          <a:lstStyle/>
          <a:p>
            <a:r>
              <a:rPr lang="en-US" sz="4000">
                <a:latin typeface="Calibri"/>
              </a:rPr>
              <a:t>Test Pause</a:t>
            </a:r>
          </a:p>
        </p:txBody>
      </p:sp>
      <p:sp>
        <p:nvSpPr>
          <p:cNvPr id="6" name="Arrow: Left 5">
            <a:extLst>
              <a:ext uri="{FF2B5EF4-FFF2-40B4-BE49-F238E27FC236}">
                <a16:creationId xmlns:a16="http://schemas.microsoft.com/office/drawing/2014/main" id="{647BADBB-66D7-40EF-B4CB-283CB30A1EFB}"/>
              </a:ext>
            </a:extLst>
          </p:cNvPr>
          <p:cNvSpPr/>
          <p:nvPr/>
        </p:nvSpPr>
        <p:spPr>
          <a:xfrm rot="5400000">
            <a:off x="3196038" y="2315043"/>
            <a:ext cx="778628" cy="5729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3">
            <a:extLst>
              <a:ext uri="{FF2B5EF4-FFF2-40B4-BE49-F238E27FC236}">
                <a16:creationId xmlns:a16="http://schemas.microsoft.com/office/drawing/2014/main" id="{B0F4D381-8243-4F3A-8A19-80EE2AEACEF9}"/>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80</a:t>
            </a:fld>
            <a:endParaRPr lang="en-US"/>
          </a:p>
        </p:txBody>
      </p:sp>
      <p:pic>
        <p:nvPicPr>
          <p:cNvPr id="12" name="Picture 12" descr="Text&#10;&#10;Description automatically generated">
            <a:extLst>
              <a:ext uri="{FF2B5EF4-FFF2-40B4-BE49-F238E27FC236}">
                <a16:creationId xmlns:a16="http://schemas.microsoft.com/office/drawing/2014/main" id="{405F96E6-2162-4C58-2410-B7A5F0D5FDA7}"/>
              </a:ext>
            </a:extLst>
          </p:cNvPr>
          <p:cNvPicPr>
            <a:picLocks noChangeAspect="1"/>
          </p:cNvPicPr>
          <p:nvPr/>
        </p:nvPicPr>
        <p:blipFill>
          <a:blip r:embed="rId4"/>
          <a:stretch>
            <a:fillRect/>
          </a:stretch>
        </p:blipFill>
        <p:spPr>
          <a:xfrm>
            <a:off x="2582173" y="3245792"/>
            <a:ext cx="7027653" cy="1904795"/>
          </a:xfrm>
          <a:prstGeom prst="rect">
            <a:avLst/>
          </a:prstGeom>
          <a:ln>
            <a:solidFill>
              <a:schemeClr val="tx1"/>
            </a:solidFill>
          </a:ln>
        </p:spPr>
      </p:pic>
      <p:sp>
        <p:nvSpPr>
          <p:cNvPr id="8" name="Rectangle 7">
            <a:extLst>
              <a:ext uri="{FF2B5EF4-FFF2-40B4-BE49-F238E27FC236}">
                <a16:creationId xmlns:a16="http://schemas.microsoft.com/office/drawing/2014/main" id="{9D15D140-0C27-42BE-8291-9A9D62CFF480}"/>
              </a:ext>
            </a:extLst>
          </p:cNvPr>
          <p:cNvSpPr/>
          <p:nvPr/>
        </p:nvSpPr>
        <p:spPr>
          <a:xfrm>
            <a:off x="2774467" y="4333746"/>
            <a:ext cx="1272396" cy="4816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231" y="883920"/>
            <a:ext cx="10966265" cy="4450080"/>
          </a:xfrm>
        </p:spPr>
        <p:txBody>
          <a:bodyPr vert="horz" lIns="0" tIns="0" rIns="0" bIns="0" rtlCol="0" anchor="t">
            <a:noAutofit/>
          </a:bodyPr>
          <a:lstStyle/>
          <a:p>
            <a:pPr marL="0" indent="0" fontAlgn="auto">
              <a:buNone/>
              <a:defRPr/>
            </a:pPr>
            <a:r>
              <a:rPr lang="en-US" sz="2400" b="1">
                <a:solidFill>
                  <a:srgbClr val="53565A"/>
                </a:solidFill>
                <a:latin typeface="Calibri"/>
              </a:rPr>
              <a:t>Test Timeout Due to Inactivity</a:t>
            </a:r>
          </a:p>
          <a:p>
            <a:pPr fontAlgn="auto">
              <a:lnSpc>
                <a:spcPct val="100000"/>
              </a:lnSpc>
              <a:spcAft>
                <a:spcPts val="600"/>
              </a:spcAft>
              <a:buFont typeface="Arial" panose="020B0604020202020204" pitchFamily="34" charset="0"/>
              <a:buChar char="•"/>
              <a:defRPr/>
            </a:pPr>
            <a:r>
              <a:rPr lang="en-US" sz="2000">
                <a:solidFill>
                  <a:srgbClr val="53565A"/>
                </a:solidFill>
                <a:latin typeface="Calibri"/>
              </a:rPr>
              <a:t>As a security measure, after a predetermined amount of time of inactivity, students are logged out and their tests are paused automatically.</a:t>
            </a:r>
          </a:p>
          <a:p>
            <a:pPr fontAlgn="auto">
              <a:lnSpc>
                <a:spcPct val="100000"/>
              </a:lnSpc>
              <a:spcAft>
                <a:spcPts val="600"/>
              </a:spcAft>
              <a:buFont typeface="Arial" panose="020B0604020202020204" pitchFamily="34" charset="0"/>
              <a:buChar char="•"/>
              <a:defRPr/>
            </a:pPr>
            <a:r>
              <a:rPr lang="en-US" sz="2000">
                <a:solidFill>
                  <a:srgbClr val="53565A"/>
                </a:solidFill>
                <a:latin typeface="Calibri"/>
              </a:rPr>
              <a:t>Inactivity is determined by whether the student is interacting with the test by selecting answers or using navigation tools. Clicking an empty space on the screen is not considered activity.</a:t>
            </a:r>
          </a:p>
          <a:p>
            <a:pPr fontAlgn="auto">
              <a:lnSpc>
                <a:spcPct val="100000"/>
              </a:lnSpc>
              <a:spcAft>
                <a:spcPts val="600"/>
              </a:spcAft>
              <a:buFont typeface="Arial" panose="020B0604020202020204" pitchFamily="34" charset="0"/>
              <a:buChar char="•"/>
              <a:defRPr/>
            </a:pPr>
            <a:r>
              <a:rPr lang="en-US" sz="2000">
                <a:solidFill>
                  <a:srgbClr val="53565A"/>
                </a:solidFill>
                <a:latin typeface="Calibri"/>
              </a:rPr>
              <a:t>Students will receive a warning message prior to being logged out and must click </a:t>
            </a:r>
            <a:r>
              <a:rPr lang="en-US" sz="2000" b="1">
                <a:solidFill>
                  <a:srgbClr val="53565A"/>
                </a:solidFill>
                <a:latin typeface="Calibri"/>
              </a:rPr>
              <a:t>OK</a:t>
            </a:r>
            <a:r>
              <a:rPr lang="en-US" sz="2000">
                <a:solidFill>
                  <a:srgbClr val="53565A"/>
                </a:solidFill>
                <a:latin typeface="Calibri"/>
              </a:rPr>
              <a:t> on the pop-up message within 60 seconds in order to avoid automatic logout and pausing of their test.</a:t>
            </a:r>
          </a:p>
          <a:p>
            <a:pPr fontAlgn="auto">
              <a:lnSpc>
                <a:spcPct val="100000"/>
              </a:lnSpc>
              <a:spcAft>
                <a:spcPts val="600"/>
              </a:spcAft>
              <a:buFont typeface="Arial" panose="020B0604020202020204" pitchFamily="34" charset="0"/>
              <a:buChar char="•"/>
              <a:defRPr/>
            </a:pPr>
            <a:r>
              <a:rPr lang="en-US" sz="2000">
                <a:solidFill>
                  <a:srgbClr val="53565A"/>
                </a:solidFill>
                <a:latin typeface="Calibri"/>
              </a:rPr>
              <a:t>If a student’s test is paused due to inactivity, the same rules apply as when the student intentionally pauses the test.</a:t>
            </a:r>
          </a:p>
        </p:txBody>
      </p:sp>
      <p:sp>
        <p:nvSpPr>
          <p:cNvPr id="2" name="Title 1"/>
          <p:cNvSpPr>
            <a:spLocks noGrp="1"/>
          </p:cNvSpPr>
          <p:nvPr>
            <p:ph type="title"/>
          </p:nvPr>
        </p:nvSpPr>
        <p:spPr>
          <a:xfrm>
            <a:off x="368722" y="137484"/>
            <a:ext cx="11016200" cy="518012"/>
          </a:xfrm>
        </p:spPr>
        <p:txBody>
          <a:bodyPr>
            <a:noAutofit/>
          </a:bodyPr>
          <a:lstStyle/>
          <a:p>
            <a:r>
              <a:rPr lang="en-US" sz="4000">
                <a:latin typeface="Calibri"/>
              </a:rPr>
              <a:t>Test Timeout</a:t>
            </a:r>
          </a:p>
        </p:txBody>
      </p:sp>
      <p:pic>
        <p:nvPicPr>
          <p:cNvPr id="5" name="Picture 4">
            <a:extLst>
              <a:ext uri="{FF2B5EF4-FFF2-40B4-BE49-F238E27FC236}">
                <a16:creationId xmlns:a16="http://schemas.microsoft.com/office/drawing/2014/main" id="{21674E5E-9152-42C0-BE5E-20CD422D3F31}"/>
              </a:ext>
            </a:extLst>
          </p:cNvPr>
          <p:cNvPicPr>
            <a:picLocks noChangeAspect="1"/>
          </p:cNvPicPr>
          <p:nvPr/>
        </p:nvPicPr>
        <p:blipFill rotWithShape="1">
          <a:blip r:embed="rId3"/>
          <a:srcRect l="2680" t="18962" r="5470" b="19119"/>
          <a:stretch/>
        </p:blipFill>
        <p:spPr>
          <a:xfrm>
            <a:off x="4947920" y="4907279"/>
            <a:ext cx="5669280" cy="1209041"/>
          </a:xfrm>
          <a:prstGeom prst="rect">
            <a:avLst/>
          </a:prstGeom>
          <a:ln>
            <a:solidFill>
              <a:schemeClr val="tx1">
                <a:lumMod val="60000"/>
                <a:lumOff val="40000"/>
              </a:schemeClr>
            </a:solidFill>
          </a:ln>
        </p:spPr>
      </p:pic>
      <p:sp>
        <p:nvSpPr>
          <p:cNvPr id="6" name="Slide Number Placeholder 3">
            <a:extLst>
              <a:ext uri="{FF2B5EF4-FFF2-40B4-BE49-F238E27FC236}">
                <a16:creationId xmlns:a16="http://schemas.microsoft.com/office/drawing/2014/main" id="{01459EEB-9852-4F74-95BC-29D4E44C6FF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08" y="108729"/>
            <a:ext cx="11016200" cy="518012"/>
          </a:xfrm>
        </p:spPr>
        <p:txBody>
          <a:bodyPr>
            <a:noAutofit/>
          </a:bodyPr>
          <a:lstStyle/>
          <a:p>
            <a:r>
              <a:rPr lang="en-US" sz="4000">
                <a:latin typeface="Calibri"/>
              </a:rPr>
              <a:t>End of Segment</a:t>
            </a:r>
          </a:p>
        </p:txBody>
      </p:sp>
      <p:sp>
        <p:nvSpPr>
          <p:cNvPr id="7" name="Slide Number Placeholder 3">
            <a:extLst>
              <a:ext uri="{FF2B5EF4-FFF2-40B4-BE49-F238E27FC236}">
                <a16:creationId xmlns:a16="http://schemas.microsoft.com/office/drawing/2014/main" id="{CDADC928-A2E4-405F-86BB-1A3C17B766F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82</a:t>
            </a:fld>
            <a:endParaRPr lang="en-US"/>
          </a:p>
        </p:txBody>
      </p:sp>
      <p:pic>
        <p:nvPicPr>
          <p:cNvPr id="3" name="Picture 3" descr="Graphical user interface, text, application, email&#10;&#10;Description automatically generated">
            <a:extLst>
              <a:ext uri="{FF2B5EF4-FFF2-40B4-BE49-F238E27FC236}">
                <a16:creationId xmlns:a16="http://schemas.microsoft.com/office/drawing/2014/main" id="{7BAE83FF-1270-18ED-DB65-6407AD89E2F0}"/>
              </a:ext>
            </a:extLst>
          </p:cNvPr>
          <p:cNvPicPr>
            <a:picLocks noChangeAspect="1"/>
          </p:cNvPicPr>
          <p:nvPr/>
        </p:nvPicPr>
        <p:blipFill rotWithShape="1">
          <a:blip r:embed="rId3"/>
          <a:srcRect l="497" t="27622" r="-443" b="-699"/>
          <a:stretch/>
        </p:blipFill>
        <p:spPr>
          <a:xfrm>
            <a:off x="2972344" y="1064853"/>
            <a:ext cx="6547720" cy="3038482"/>
          </a:xfrm>
          <a:prstGeom prst="rect">
            <a:avLst/>
          </a:prstGeom>
          <a:ln>
            <a:solidFill>
              <a:schemeClr val="tx1"/>
            </a:solidFill>
          </a:ln>
        </p:spPr>
      </p:pic>
      <p:pic>
        <p:nvPicPr>
          <p:cNvPr id="4" name="Picture 4" descr="Text&#10;&#10;Description automatically generated">
            <a:extLst>
              <a:ext uri="{FF2B5EF4-FFF2-40B4-BE49-F238E27FC236}">
                <a16:creationId xmlns:a16="http://schemas.microsoft.com/office/drawing/2014/main" id="{946E0015-EDB4-1FC6-B4E9-930862A443CD}"/>
              </a:ext>
            </a:extLst>
          </p:cNvPr>
          <p:cNvPicPr>
            <a:picLocks noChangeAspect="1"/>
          </p:cNvPicPr>
          <p:nvPr/>
        </p:nvPicPr>
        <p:blipFill>
          <a:blip r:embed="rId4"/>
          <a:stretch>
            <a:fillRect/>
          </a:stretch>
        </p:blipFill>
        <p:spPr>
          <a:xfrm>
            <a:off x="3363686" y="4459812"/>
            <a:ext cx="5763985" cy="1435410"/>
          </a:xfrm>
          <a:prstGeom prst="rect">
            <a:avLst/>
          </a:prstGeom>
          <a:ln>
            <a:solidFill>
              <a:schemeClr val="tx1"/>
            </a:solid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A5822-B8FF-4AF6-8492-5B3D94AB284A}"/>
              </a:ext>
            </a:extLst>
          </p:cNvPr>
          <p:cNvPicPr>
            <a:picLocks noChangeAspect="1"/>
          </p:cNvPicPr>
          <p:nvPr/>
        </p:nvPicPr>
        <p:blipFill>
          <a:blip r:embed="rId3"/>
          <a:stretch>
            <a:fillRect/>
          </a:stretch>
        </p:blipFill>
        <p:spPr>
          <a:xfrm>
            <a:off x="762268" y="1181414"/>
            <a:ext cx="11102495" cy="3047998"/>
          </a:xfrm>
          <a:prstGeom prst="rect">
            <a:avLst/>
          </a:prstGeom>
          <a:ln>
            <a:solidFill>
              <a:schemeClr val="tx1">
                <a:lumMod val="60000"/>
                <a:lumOff val="40000"/>
              </a:schemeClr>
            </a:solidFill>
          </a:ln>
        </p:spPr>
      </p:pic>
      <p:sp>
        <p:nvSpPr>
          <p:cNvPr id="2" name="Title 1"/>
          <p:cNvSpPr>
            <a:spLocks noGrp="1"/>
          </p:cNvSpPr>
          <p:nvPr>
            <p:ph type="title"/>
          </p:nvPr>
        </p:nvSpPr>
        <p:spPr>
          <a:xfrm>
            <a:off x="426231" y="137484"/>
            <a:ext cx="11016200" cy="518012"/>
          </a:xfrm>
        </p:spPr>
        <p:txBody>
          <a:bodyPr>
            <a:noAutofit/>
          </a:bodyPr>
          <a:lstStyle/>
          <a:p>
            <a:r>
              <a:rPr lang="en-US" sz="4000">
                <a:latin typeface="Calibri"/>
              </a:rPr>
              <a:t>End Test</a:t>
            </a:r>
          </a:p>
        </p:txBody>
      </p:sp>
      <p:sp>
        <p:nvSpPr>
          <p:cNvPr id="6" name="Arrow: Left 5">
            <a:extLst>
              <a:ext uri="{FF2B5EF4-FFF2-40B4-BE49-F238E27FC236}">
                <a16:creationId xmlns:a16="http://schemas.microsoft.com/office/drawing/2014/main" id="{8B875363-2C8B-4E33-B08C-03257B129014}"/>
              </a:ext>
            </a:extLst>
          </p:cNvPr>
          <p:cNvSpPr/>
          <p:nvPr/>
        </p:nvSpPr>
        <p:spPr>
          <a:xfrm rot="5400000">
            <a:off x="2902180" y="2192527"/>
            <a:ext cx="838200" cy="49109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5248B83-797A-4691-91EC-DA5D66F8C2A9}"/>
              </a:ext>
            </a:extLst>
          </p:cNvPr>
          <p:cNvPicPr>
            <a:picLocks noChangeAspect="1"/>
          </p:cNvPicPr>
          <p:nvPr/>
        </p:nvPicPr>
        <p:blipFill>
          <a:blip r:embed="rId4"/>
          <a:stretch>
            <a:fillRect/>
          </a:stretch>
        </p:blipFill>
        <p:spPr>
          <a:xfrm>
            <a:off x="3433822" y="3539234"/>
            <a:ext cx="8046502" cy="2137352"/>
          </a:xfrm>
          <a:prstGeom prst="rect">
            <a:avLst/>
          </a:prstGeom>
          <a:ln>
            <a:solidFill>
              <a:schemeClr val="tx1">
                <a:lumMod val="60000"/>
                <a:lumOff val="40000"/>
              </a:schemeClr>
            </a:solidFill>
          </a:ln>
        </p:spPr>
      </p:pic>
      <p:sp>
        <p:nvSpPr>
          <p:cNvPr id="13" name="Slide Number Placeholder 3">
            <a:extLst>
              <a:ext uri="{FF2B5EF4-FFF2-40B4-BE49-F238E27FC236}">
                <a16:creationId xmlns:a16="http://schemas.microsoft.com/office/drawing/2014/main" id="{B3DAFFDC-5EAA-48F5-9028-E1C5D48C03CA}"/>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Graphical user interface, text, application&#10;&#10;Description automatically generated">
            <a:extLst>
              <a:ext uri="{FF2B5EF4-FFF2-40B4-BE49-F238E27FC236}">
                <a16:creationId xmlns:a16="http://schemas.microsoft.com/office/drawing/2014/main" id="{A856109F-071D-7473-8A3B-CFB1B1E1A54C}"/>
              </a:ext>
            </a:extLst>
          </p:cNvPr>
          <p:cNvPicPr>
            <a:picLocks noChangeAspect="1"/>
          </p:cNvPicPr>
          <p:nvPr/>
        </p:nvPicPr>
        <p:blipFill>
          <a:blip r:embed="rId3"/>
          <a:stretch>
            <a:fillRect/>
          </a:stretch>
        </p:blipFill>
        <p:spPr>
          <a:xfrm>
            <a:off x="274864" y="1218169"/>
            <a:ext cx="7614557" cy="4244769"/>
          </a:xfrm>
          <a:prstGeom prst="rect">
            <a:avLst/>
          </a:prstGeom>
          <a:ln>
            <a:solidFill>
              <a:schemeClr val="tx1">
                <a:lumMod val="60000"/>
                <a:lumOff val="40000"/>
              </a:schemeClr>
            </a:solidFill>
          </a:ln>
        </p:spPr>
      </p:pic>
      <p:sp>
        <p:nvSpPr>
          <p:cNvPr id="2" name="Title 1"/>
          <p:cNvSpPr>
            <a:spLocks noGrp="1"/>
          </p:cNvSpPr>
          <p:nvPr>
            <p:ph type="title"/>
          </p:nvPr>
        </p:nvSpPr>
        <p:spPr>
          <a:xfrm>
            <a:off x="354344" y="137484"/>
            <a:ext cx="11016200" cy="518012"/>
          </a:xfrm>
        </p:spPr>
        <p:txBody>
          <a:bodyPr>
            <a:noAutofit/>
          </a:bodyPr>
          <a:lstStyle/>
          <a:p>
            <a:r>
              <a:rPr lang="en-US" sz="4000">
                <a:latin typeface="Calibri"/>
              </a:rPr>
              <a:t>Test Submission</a:t>
            </a:r>
          </a:p>
        </p:txBody>
      </p:sp>
      <p:sp>
        <p:nvSpPr>
          <p:cNvPr id="11" name="Arrow: Left 10">
            <a:extLst>
              <a:ext uri="{FF2B5EF4-FFF2-40B4-BE49-F238E27FC236}">
                <a16:creationId xmlns:a16="http://schemas.microsoft.com/office/drawing/2014/main" id="{B0745C3E-865F-4FD5-B9E0-5586E431980E}"/>
              </a:ext>
            </a:extLst>
          </p:cNvPr>
          <p:cNvSpPr/>
          <p:nvPr/>
        </p:nvSpPr>
        <p:spPr>
          <a:xfrm>
            <a:off x="4679244" y="4844143"/>
            <a:ext cx="1007444" cy="533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F16DE3-9A36-41C5-9775-99579AB25C97}"/>
              </a:ext>
            </a:extLst>
          </p:cNvPr>
          <p:cNvSpPr/>
          <p:nvPr/>
        </p:nvSpPr>
        <p:spPr>
          <a:xfrm>
            <a:off x="7051703" y="2729940"/>
            <a:ext cx="4982935" cy="15559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a:extLst>
              <a:ext uri="{FF2B5EF4-FFF2-40B4-BE49-F238E27FC236}">
                <a16:creationId xmlns:a16="http://schemas.microsoft.com/office/drawing/2014/main" id="{84E721A1-3938-49F0-8A08-95AB5BB70F79}"/>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84</a:t>
            </a:fld>
            <a:endParaRPr lang="en-US"/>
          </a:p>
        </p:txBody>
      </p:sp>
      <p:pic>
        <p:nvPicPr>
          <p:cNvPr id="6" name="Picture 6" descr="Graphical user interface&#10;&#10;Description automatically generated">
            <a:extLst>
              <a:ext uri="{FF2B5EF4-FFF2-40B4-BE49-F238E27FC236}">
                <a16:creationId xmlns:a16="http://schemas.microsoft.com/office/drawing/2014/main" id="{3219201F-F841-8E1D-7CF0-64BF067C70BD}"/>
              </a:ext>
            </a:extLst>
          </p:cNvPr>
          <p:cNvPicPr>
            <a:picLocks noChangeAspect="1"/>
          </p:cNvPicPr>
          <p:nvPr/>
        </p:nvPicPr>
        <p:blipFill>
          <a:blip r:embed="rId4"/>
          <a:stretch>
            <a:fillRect/>
          </a:stretch>
        </p:blipFill>
        <p:spPr>
          <a:xfrm>
            <a:off x="7200900" y="2803903"/>
            <a:ext cx="4689021" cy="1399871"/>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231" y="914138"/>
            <a:ext cx="10966449" cy="4531947"/>
          </a:xfrm>
        </p:spPr>
        <p:txBody>
          <a:bodyPr rtlCol="0">
            <a:noAutofit/>
          </a:bodyPr>
          <a:lstStyle/>
          <a:p>
            <a:pPr marL="0" indent="0" eaLnBrk="1" fontAlgn="auto" hangingPunct="1">
              <a:buNone/>
              <a:defRPr/>
            </a:pPr>
            <a:r>
              <a:rPr lang="en-US" sz="2200">
                <a:solidFill>
                  <a:srgbClr val="53565A"/>
                </a:solidFill>
              </a:rPr>
              <a:t>You can contact the Help Desk for assistance with any technical issues you encounter.</a:t>
            </a:r>
          </a:p>
          <a:p>
            <a:pPr marL="0" indent="0" eaLnBrk="1" fontAlgn="auto" hangingPunct="1">
              <a:buNone/>
              <a:defRPr/>
            </a:pPr>
            <a:r>
              <a:rPr lang="en-US" sz="2200">
                <a:solidFill>
                  <a:srgbClr val="53565A"/>
                </a:solidFill>
              </a:rPr>
              <a:t>When contacting the Help Desk, please be ready to provide the following information:</a:t>
            </a:r>
          </a:p>
          <a:p>
            <a:pPr eaLnBrk="1" fontAlgn="auto" hangingPunct="1">
              <a:defRPr/>
            </a:pPr>
            <a:r>
              <a:rPr lang="en-US" sz="2000">
                <a:solidFill>
                  <a:srgbClr val="53565A"/>
                </a:solidFill>
              </a:rPr>
              <a:t>Any error messages that are appearing (including codes)</a:t>
            </a:r>
          </a:p>
          <a:p>
            <a:pPr eaLnBrk="1" fontAlgn="auto" hangingPunct="1">
              <a:defRPr/>
            </a:pPr>
            <a:r>
              <a:rPr lang="en-US" sz="2000">
                <a:solidFill>
                  <a:srgbClr val="53565A"/>
                </a:solidFill>
              </a:rPr>
              <a:t>Your operating system and browser information</a:t>
            </a:r>
          </a:p>
          <a:p>
            <a:pPr eaLnBrk="1" fontAlgn="auto" hangingPunct="1">
              <a:defRPr/>
            </a:pPr>
            <a:r>
              <a:rPr lang="en-US" sz="2000">
                <a:solidFill>
                  <a:srgbClr val="53565A"/>
                </a:solidFill>
              </a:rPr>
              <a:t>Your network configuration information</a:t>
            </a:r>
          </a:p>
          <a:p>
            <a:pPr eaLnBrk="1" fontAlgn="auto" hangingPunct="1">
              <a:defRPr/>
            </a:pPr>
            <a:r>
              <a:rPr lang="en-US" sz="2000">
                <a:solidFill>
                  <a:srgbClr val="53565A"/>
                </a:solidFill>
              </a:rPr>
              <a:t>Your contact information for follow-up by telephone or email</a:t>
            </a:r>
          </a:p>
          <a:p>
            <a:pPr eaLnBrk="1" fontAlgn="auto" hangingPunct="1">
              <a:defRPr/>
            </a:pPr>
            <a:r>
              <a:rPr lang="en-US" sz="2000">
                <a:solidFill>
                  <a:srgbClr val="53565A"/>
                </a:solidFill>
              </a:rPr>
              <a:t>Any other relevant information, such as test names or content areas, student IDs, session IDs, and search criteria</a:t>
            </a:r>
          </a:p>
          <a:p>
            <a:pPr marL="0" indent="0" eaLnBrk="1" fontAlgn="auto" hangingPunct="1">
              <a:buNone/>
              <a:defRPr/>
            </a:pPr>
            <a:r>
              <a:rPr lang="en-US" sz="2200">
                <a:solidFill>
                  <a:srgbClr val="53565A"/>
                </a:solidFill>
              </a:rPr>
              <a:t>For test administration or policy issues, please contact your District Test Coordinator.</a:t>
            </a:r>
          </a:p>
          <a:p>
            <a:pPr eaLnBrk="1" fontAlgn="auto" hangingPunct="1">
              <a:buFont typeface="Arial" panose="020B0604020202020204" pitchFamily="34" charset="0"/>
              <a:buChar char="•"/>
              <a:defRPr/>
            </a:pPr>
            <a:endParaRPr lang="en-US" sz="2800">
              <a:solidFill>
                <a:srgbClr val="FF0000"/>
              </a:solidFill>
            </a:endParaRPr>
          </a:p>
        </p:txBody>
      </p:sp>
      <p:sp>
        <p:nvSpPr>
          <p:cNvPr id="2" name="Title 1"/>
          <p:cNvSpPr>
            <a:spLocks noGrp="1"/>
          </p:cNvSpPr>
          <p:nvPr>
            <p:ph type="title"/>
          </p:nvPr>
        </p:nvSpPr>
        <p:spPr/>
        <p:txBody>
          <a:bodyPr>
            <a:normAutofit/>
          </a:bodyPr>
          <a:lstStyle/>
          <a:p>
            <a:r>
              <a:rPr lang="en-US">
                <a:latin typeface="Calibri"/>
              </a:rPr>
              <a:t>Contact the Help Desk</a:t>
            </a:r>
          </a:p>
        </p:txBody>
      </p:sp>
      <p:sp>
        <p:nvSpPr>
          <p:cNvPr id="4" name="Slide Number Placeholder 3">
            <a:extLst>
              <a:ext uri="{FF2B5EF4-FFF2-40B4-BE49-F238E27FC236}">
                <a16:creationId xmlns:a16="http://schemas.microsoft.com/office/drawing/2014/main" id="{9959761E-44B6-413C-ADC0-6A7A7CFEB87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5671579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166" y="1045797"/>
            <a:ext cx="10966265" cy="3852006"/>
          </a:xfrm>
        </p:spPr>
        <p:txBody>
          <a:bodyPr vert="horz" lIns="0" tIns="0" rIns="0" bIns="0" rtlCol="0" anchor="t">
            <a:noAutofit/>
          </a:bodyPr>
          <a:lstStyle/>
          <a:p>
            <a:pPr marL="0" indent="0" algn="ctr" fontAlgn="auto">
              <a:buNone/>
              <a:defRPr/>
            </a:pPr>
            <a:r>
              <a:rPr lang="en-US" sz="2400" b="1">
                <a:solidFill>
                  <a:schemeClr val="tx2"/>
                </a:solidFill>
                <a:latin typeface="Calibri"/>
                <a:cs typeface="Calibri"/>
              </a:rPr>
              <a:t>Contact Us</a:t>
            </a:r>
            <a:endParaRPr lang="en-US">
              <a:solidFill>
                <a:schemeClr val="tx2"/>
              </a:solidFill>
              <a:latin typeface="Calibri"/>
              <a:cs typeface="Calibri"/>
            </a:endParaRPr>
          </a:p>
          <a:p>
            <a:pPr marL="0" indent="0" algn="ctr">
              <a:buNone/>
              <a:defRPr/>
            </a:pPr>
            <a:r>
              <a:rPr lang="en-US" b="1">
                <a:solidFill>
                  <a:schemeClr val="tx2"/>
                </a:solidFill>
                <a:latin typeface="Calibri"/>
                <a:cs typeface="Calibri"/>
              </a:rPr>
              <a:t>Florida Help Desk (for FAST, NGSSS, EOC, B.E.S.T., and FCLE Assessments)</a:t>
            </a:r>
          </a:p>
          <a:p>
            <a:pPr marL="0" indent="0" algn="ctr">
              <a:buNone/>
              <a:defRPr/>
            </a:pPr>
            <a:r>
              <a:rPr lang="en-US">
                <a:solidFill>
                  <a:schemeClr val="tx2"/>
                </a:solidFill>
                <a:latin typeface="Calibri"/>
                <a:cs typeface="Calibri"/>
              </a:rPr>
              <a:t>Toll-Free Phone Support: 1-866-815-7246</a:t>
            </a:r>
          </a:p>
          <a:p>
            <a:pPr marL="0" indent="0" algn="ctr">
              <a:buNone/>
              <a:defRPr/>
            </a:pPr>
            <a:r>
              <a:rPr lang="en-US">
                <a:solidFill>
                  <a:schemeClr val="tx2"/>
                </a:solidFill>
                <a:latin typeface="Calibri"/>
                <a:cs typeface="Calibri"/>
              </a:rPr>
              <a:t>Email Support: </a:t>
            </a:r>
            <a:r>
              <a:rPr lang="en-US">
                <a:solidFill>
                  <a:schemeClr val="tx2"/>
                </a:solidFill>
                <a:latin typeface="Calibri"/>
                <a:cs typeface="Calibri"/>
                <a:hlinkClick r:id="rId3">
                  <a:extLst>
                    <a:ext uri="{A12FA001-AC4F-418D-AE19-62706E023703}">
                      <ahyp:hlinkClr xmlns:ahyp="http://schemas.microsoft.com/office/drawing/2018/hyperlinkcolor" val="tx"/>
                    </a:ext>
                  </a:extLst>
                </a:hlinkClick>
              </a:rPr>
              <a:t>FloridaHelpDesk@cambiumassessment.com</a:t>
            </a:r>
            <a:endParaRPr lang="en-US">
              <a:solidFill>
                <a:schemeClr val="tx2"/>
              </a:solidFill>
              <a:latin typeface="Calibri"/>
              <a:cs typeface="Calibri"/>
            </a:endParaRPr>
          </a:p>
          <a:p>
            <a:pPr marL="0" indent="0" algn="ctr">
              <a:buNone/>
              <a:defRPr/>
            </a:pPr>
            <a:endParaRPr lang="en-US">
              <a:solidFill>
                <a:schemeClr val="tx2"/>
              </a:solidFill>
            </a:endParaRPr>
          </a:p>
          <a:p>
            <a:pPr marL="0" indent="0" algn="ctr">
              <a:buNone/>
              <a:defRPr/>
            </a:pPr>
            <a:r>
              <a:rPr lang="en-US">
                <a:solidFill>
                  <a:schemeClr val="tx2"/>
                </a:solidFill>
                <a:latin typeface="Calibri"/>
                <a:cs typeface="Calibri"/>
              </a:rPr>
              <a:t>The Help Desk is open Monday – Friday from 7:00 a.m. to 8:30 p.m. ET</a:t>
            </a:r>
            <a:br>
              <a:rPr lang="en-US"/>
            </a:br>
            <a:r>
              <a:rPr lang="en-US">
                <a:solidFill>
                  <a:schemeClr val="tx2"/>
                </a:solidFill>
                <a:latin typeface="Calibri"/>
                <a:cs typeface="Calibri"/>
              </a:rPr>
              <a:t>(except holidays or as otherwise indicated on the Florida Statewide Assessments Portal)</a:t>
            </a:r>
          </a:p>
          <a:p>
            <a:pPr>
              <a:buFont typeface="Arial" panose="020B0604020202020204" pitchFamily="34" charset="0"/>
              <a:buChar char="•"/>
              <a:defRPr/>
            </a:pPr>
            <a:endParaRPr lang="en-US">
              <a:solidFill>
                <a:srgbClr val="FF0000"/>
              </a:solidFill>
            </a:endParaRPr>
          </a:p>
        </p:txBody>
      </p:sp>
      <p:sp>
        <p:nvSpPr>
          <p:cNvPr id="2" name="Title 1"/>
          <p:cNvSpPr>
            <a:spLocks noGrp="1"/>
          </p:cNvSpPr>
          <p:nvPr>
            <p:ph type="title"/>
          </p:nvPr>
        </p:nvSpPr>
        <p:spPr/>
        <p:txBody>
          <a:bodyPr>
            <a:noAutofit/>
          </a:bodyPr>
          <a:lstStyle/>
          <a:p>
            <a:r>
              <a:rPr lang="en-US"/>
              <a:t>Thank You!</a:t>
            </a:r>
          </a:p>
        </p:txBody>
      </p:sp>
      <p:sp>
        <p:nvSpPr>
          <p:cNvPr id="5" name="Slide Number Placeholder 3">
            <a:extLst>
              <a:ext uri="{FF2B5EF4-FFF2-40B4-BE49-F238E27FC236}">
                <a16:creationId xmlns:a16="http://schemas.microsoft.com/office/drawing/2014/main" id="{861BF2DD-CDD4-42E1-A077-18DDFC3A789A}"/>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86</a:t>
            </a:fld>
            <a:endParaRPr lang="en-US"/>
          </a:p>
        </p:txBody>
      </p:sp>
    </p:spTree>
    <p:extLst>
      <p:ext uri="{BB962C8B-B14F-4D97-AF65-F5344CB8AC3E}">
        <p14:creationId xmlns:p14="http://schemas.microsoft.com/office/powerpoint/2010/main" val="20689155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00D27D-A651-4EA2-92A1-9057812CF70D}"/>
              </a:ext>
            </a:extLst>
          </p:cNvPr>
          <p:cNvSpPr>
            <a:spLocks noGrp="1"/>
          </p:cNvSpPr>
          <p:nvPr>
            <p:ph idx="1"/>
          </p:nvPr>
        </p:nvSpPr>
        <p:spPr/>
        <p:txBody>
          <a:bodyPr/>
          <a:lstStyle/>
          <a:p>
            <a:pPr>
              <a:lnSpc>
                <a:spcPct val="100000"/>
              </a:lnSpc>
            </a:pPr>
            <a:r>
              <a:rPr lang="en-US" dirty="0"/>
              <a:t>Heather Rykard, TSA</a:t>
            </a:r>
          </a:p>
          <a:p>
            <a:pPr marL="0" indent="0">
              <a:lnSpc>
                <a:spcPct val="100000"/>
              </a:lnSpc>
              <a:buNone/>
            </a:pPr>
            <a:r>
              <a:rPr lang="en-US" dirty="0"/>
              <a:t>850-469-5387</a:t>
            </a:r>
          </a:p>
          <a:p>
            <a:pPr marL="0" indent="0">
              <a:lnSpc>
                <a:spcPct val="100000"/>
              </a:lnSpc>
              <a:buNone/>
            </a:pPr>
            <a:r>
              <a:rPr lang="en-US" dirty="0">
                <a:hlinkClick r:id="rId2"/>
              </a:rPr>
              <a:t>hrykard@ecsdfl.us</a:t>
            </a:r>
            <a:endParaRPr lang="en-US" dirty="0"/>
          </a:p>
          <a:p>
            <a:r>
              <a:rPr lang="en-US" dirty="0"/>
              <a:t>Nate </a:t>
            </a:r>
            <a:r>
              <a:rPr lang="en-US" dirty="0" err="1"/>
              <a:t>Hazewinkel</a:t>
            </a:r>
            <a:r>
              <a:rPr lang="en-US" dirty="0"/>
              <a:t>, Director</a:t>
            </a:r>
          </a:p>
          <a:p>
            <a:pPr marL="0" indent="0">
              <a:buNone/>
            </a:pPr>
            <a:r>
              <a:rPr lang="en-US" dirty="0"/>
              <a:t>850-469-5386</a:t>
            </a:r>
          </a:p>
          <a:p>
            <a:pPr marL="0" indent="0">
              <a:buNone/>
            </a:pPr>
            <a:r>
              <a:rPr lang="en-US" dirty="0">
                <a:hlinkClick r:id="rId3"/>
              </a:rPr>
              <a:t>nhazewinkel@ecsdfl.us</a:t>
            </a:r>
            <a:endParaRPr lang="en-US" dirty="0"/>
          </a:p>
          <a:p>
            <a:pPr marL="0" indent="0">
              <a:buNone/>
            </a:pPr>
            <a:endParaRPr lang="en-US" dirty="0"/>
          </a:p>
        </p:txBody>
      </p:sp>
      <p:sp>
        <p:nvSpPr>
          <p:cNvPr id="3" name="Title 2">
            <a:extLst>
              <a:ext uri="{FF2B5EF4-FFF2-40B4-BE49-F238E27FC236}">
                <a16:creationId xmlns:a16="http://schemas.microsoft.com/office/drawing/2014/main" id="{9CEA66E2-957E-4634-9A03-B218C6C0C070}"/>
              </a:ext>
            </a:extLst>
          </p:cNvPr>
          <p:cNvSpPr>
            <a:spLocks noGrp="1"/>
          </p:cNvSpPr>
          <p:nvPr>
            <p:ph type="title"/>
          </p:nvPr>
        </p:nvSpPr>
        <p:spPr/>
        <p:txBody>
          <a:bodyPr/>
          <a:lstStyle/>
          <a:p>
            <a:r>
              <a:rPr lang="en-US" dirty="0"/>
              <a:t>Evaluation Services	</a:t>
            </a:r>
          </a:p>
        </p:txBody>
      </p:sp>
      <p:sp>
        <p:nvSpPr>
          <p:cNvPr id="4" name="Slide Number Placeholder 3">
            <a:extLst>
              <a:ext uri="{FF2B5EF4-FFF2-40B4-BE49-F238E27FC236}">
                <a16:creationId xmlns:a16="http://schemas.microsoft.com/office/drawing/2014/main" id="{9684F688-78BF-4679-A285-45638B8905BE}"/>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87</a:t>
            </a:fld>
            <a:endParaRPr lang="en-US">
              <a:solidFill>
                <a:srgbClr val="FFFFFF">
                  <a:lumMod val="75000"/>
                </a:srgbClr>
              </a:solidFill>
            </a:endParaRPr>
          </a:p>
        </p:txBody>
      </p:sp>
    </p:spTree>
    <p:extLst>
      <p:ext uri="{BB962C8B-B14F-4D97-AF65-F5344CB8AC3E}">
        <p14:creationId xmlns:p14="http://schemas.microsoft.com/office/powerpoint/2010/main" val="3292685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126" y="135781"/>
            <a:ext cx="11016200" cy="518012"/>
          </a:xfrm>
        </p:spPr>
        <p:txBody>
          <a:bodyPr>
            <a:noAutofit/>
          </a:bodyPr>
          <a:lstStyle/>
          <a:p>
            <a:r>
              <a:rPr lang="en-US" sz="4000">
                <a:latin typeface="Calibri"/>
              </a:rPr>
              <a:t>TIDE Banner: Manage Account</a:t>
            </a:r>
          </a:p>
        </p:txBody>
      </p:sp>
      <p:sp>
        <p:nvSpPr>
          <p:cNvPr id="7" name="Slide Number Placeholder 3">
            <a:extLst>
              <a:ext uri="{FF2B5EF4-FFF2-40B4-BE49-F238E27FC236}">
                <a16:creationId xmlns:a16="http://schemas.microsoft.com/office/drawing/2014/main" id="{7AFD750B-4ED4-43AE-92FB-8BE562B13C0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9" name="Group 8">
            <a:extLst>
              <a:ext uri="{FF2B5EF4-FFF2-40B4-BE49-F238E27FC236}">
                <a16:creationId xmlns:a16="http://schemas.microsoft.com/office/drawing/2014/main" id="{A2BF6DF3-AE7E-4DB3-9AD6-656ED6E31328}"/>
              </a:ext>
            </a:extLst>
          </p:cNvPr>
          <p:cNvGrpSpPr/>
          <p:nvPr/>
        </p:nvGrpSpPr>
        <p:grpSpPr>
          <a:xfrm>
            <a:off x="1513114" y="1589314"/>
            <a:ext cx="9376864" cy="3236095"/>
            <a:chOff x="1513114" y="1589314"/>
            <a:chExt cx="9376864" cy="3236095"/>
          </a:xfrm>
          <a:effectLst>
            <a:outerShdw blurRad="50800" dist="38100" dir="2700000" algn="tl" rotWithShape="0">
              <a:prstClr val="black">
                <a:alpha val="40000"/>
              </a:prstClr>
            </a:outerShdw>
          </a:effectLst>
        </p:grpSpPr>
        <p:grpSp>
          <p:nvGrpSpPr>
            <p:cNvPr id="6" name="Group 5">
              <a:extLst>
                <a:ext uri="{FF2B5EF4-FFF2-40B4-BE49-F238E27FC236}">
                  <a16:creationId xmlns:a16="http://schemas.microsoft.com/office/drawing/2014/main" id="{C9638875-5DA1-4CAA-9A06-D82A2DF7569B}"/>
                </a:ext>
              </a:extLst>
            </p:cNvPr>
            <p:cNvGrpSpPr/>
            <p:nvPr/>
          </p:nvGrpSpPr>
          <p:grpSpPr>
            <a:xfrm>
              <a:off x="1513114" y="1589314"/>
              <a:ext cx="9376864" cy="3236095"/>
              <a:chOff x="1363071" y="1598760"/>
              <a:chExt cx="9587957" cy="3215763"/>
            </a:xfrm>
          </p:grpSpPr>
          <p:pic>
            <p:nvPicPr>
              <p:cNvPr id="4" name="Picture 3">
                <a:extLst>
                  <a:ext uri="{FF2B5EF4-FFF2-40B4-BE49-F238E27FC236}">
                    <a16:creationId xmlns:a16="http://schemas.microsoft.com/office/drawing/2014/main" id="{10B29E2D-4C85-4203-8F41-B45CA304FB0D}"/>
                  </a:ext>
                </a:extLst>
              </p:cNvPr>
              <p:cNvPicPr>
                <a:picLocks noChangeAspect="1"/>
              </p:cNvPicPr>
              <p:nvPr/>
            </p:nvPicPr>
            <p:blipFill>
              <a:blip r:embed="rId3"/>
              <a:stretch>
                <a:fillRect/>
              </a:stretch>
            </p:blipFill>
            <p:spPr>
              <a:xfrm>
                <a:off x="1363071" y="1598760"/>
                <a:ext cx="9587957" cy="3215763"/>
              </a:xfrm>
              <a:prstGeom prst="rect">
                <a:avLst/>
              </a:prstGeom>
            </p:spPr>
          </p:pic>
          <p:sp>
            <p:nvSpPr>
              <p:cNvPr id="10" name="Rectangle 9">
                <a:extLst>
                  <a:ext uri="{FF2B5EF4-FFF2-40B4-BE49-F238E27FC236}">
                    <a16:creationId xmlns:a16="http://schemas.microsoft.com/office/drawing/2014/main" id="{564A276B-E689-4D2E-8C04-B731782AEB59}"/>
                  </a:ext>
                </a:extLst>
              </p:cNvPr>
              <p:cNvSpPr/>
              <p:nvPr/>
            </p:nvSpPr>
            <p:spPr>
              <a:xfrm>
                <a:off x="4963885" y="1658143"/>
                <a:ext cx="3298372" cy="214200"/>
              </a:xfrm>
              <a:prstGeom prst="rect">
                <a:avLst/>
              </a:prstGeom>
              <a:solidFill>
                <a:srgbClr val="EFF8F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1" name="Rectangle 10">
                <a:extLst>
                  <a:ext uri="{FF2B5EF4-FFF2-40B4-BE49-F238E27FC236}">
                    <a16:creationId xmlns:a16="http://schemas.microsoft.com/office/drawing/2014/main" id="{71D1C65C-B4C0-458A-9D2E-DAB5816026BA}"/>
                  </a:ext>
                </a:extLst>
              </p:cNvPr>
              <p:cNvSpPr/>
              <p:nvPr/>
            </p:nvSpPr>
            <p:spPr>
              <a:xfrm>
                <a:off x="5024935" y="1794934"/>
                <a:ext cx="1919274" cy="136792"/>
              </a:xfrm>
              <a:prstGeom prst="rect">
                <a:avLst/>
              </a:prstGeom>
              <a:solidFill>
                <a:srgbClr val="EFF8F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2" name="Rectangle 11">
                <a:extLst>
                  <a:ext uri="{FF2B5EF4-FFF2-40B4-BE49-F238E27FC236}">
                    <a16:creationId xmlns:a16="http://schemas.microsoft.com/office/drawing/2014/main" id="{FA248BF1-2125-4603-B4E5-EB88EE93D5B8}"/>
                  </a:ext>
                </a:extLst>
              </p:cNvPr>
              <p:cNvSpPr/>
              <p:nvPr/>
            </p:nvSpPr>
            <p:spPr>
              <a:xfrm>
                <a:off x="8899070" y="1678085"/>
                <a:ext cx="1929859" cy="214200"/>
              </a:xfrm>
              <a:prstGeom prst="rect">
                <a:avLst/>
              </a:prstGeom>
              <a:solidFill>
                <a:srgbClr val="EFF8F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sp>
          <p:nvSpPr>
            <p:cNvPr id="18" name="Rectangle 17"/>
            <p:cNvSpPr/>
            <p:nvPr/>
          </p:nvSpPr>
          <p:spPr>
            <a:xfrm>
              <a:off x="6944208" y="2292182"/>
              <a:ext cx="2640817" cy="15722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spTree>
    <p:extLst>
      <p:ext uri="{BB962C8B-B14F-4D97-AF65-F5344CB8AC3E}">
        <p14:creationId xmlns:p14="http://schemas.microsoft.com/office/powerpoint/2010/main" val="26750598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FCBBFE3BF58E43BE042365CD8E2C75" ma:contentTypeVersion="7" ma:contentTypeDescription="Create a new document." ma:contentTypeScope="" ma:versionID="27689f7c04af694d9753038a02000356">
  <xsd:schema xmlns:xsd="http://www.w3.org/2001/XMLSchema" xmlns:xs="http://www.w3.org/2001/XMLSchema" xmlns:p="http://schemas.microsoft.com/office/2006/metadata/properties" xmlns:ns3="c087fab4-f532-4e78-8c4a-094f656fa37e" xmlns:ns4="ab4b9284-d32e-4545-b9c3-80ddcaa65cd0" targetNamespace="http://schemas.microsoft.com/office/2006/metadata/properties" ma:root="true" ma:fieldsID="1e41aeaa014b1ab490aa3bba3edf5a5a" ns3:_="" ns4:_="">
    <xsd:import namespace="c087fab4-f532-4e78-8c4a-094f656fa37e"/>
    <xsd:import namespace="ab4b9284-d32e-4545-b9c3-80ddcaa65cd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87fab4-f532-4e78-8c4a-094f656fa3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4b9284-d32e-4545-b9c3-80ddcaa65cd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91EAC94F-0CB7-47E2-B1CC-A0F105248E94}">
  <ds:schemaRefs>
    <ds:schemaRef ds:uri="c087fab4-f532-4e78-8c4a-094f656fa3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b4b9284-d32e-4545-b9c3-80ddcaa65cd0"/>
    <ds:schemaRef ds:uri="http://www.w3.org/XML/1998/namespace"/>
    <ds:schemaRef ds:uri="http://purl.org/dc/dcmitype/"/>
  </ds:schemaRefs>
</ds:datastoreItem>
</file>

<file path=customXml/itemProps3.xml><?xml version="1.0" encoding="utf-8"?>
<ds:datastoreItem xmlns:ds="http://schemas.openxmlformats.org/officeDocument/2006/customXml" ds:itemID="{CE396B0C-67FF-491C-A8DB-8D0A2C75B052}">
  <ds:schemaRefs>
    <ds:schemaRef ds:uri="ab4b9284-d32e-4545-b9c3-80ddcaa65cd0"/>
    <ds:schemaRef ds:uri="c087fab4-f532-4e78-8c4a-094f656fa3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2018 AIR PPT</Template>
  <TotalTime>150</TotalTime>
  <Words>11061</Words>
  <Application>Microsoft Office PowerPoint</Application>
  <PresentationFormat>Widescreen</PresentationFormat>
  <Paragraphs>757</Paragraphs>
  <Slides>87</Slides>
  <Notes>80</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87</vt:i4>
      </vt:variant>
    </vt:vector>
  </HeadingPairs>
  <TitlesOfParts>
    <vt:vector size="98" baseType="lpstr">
      <vt:lpstr>ＭＳ Ｐゴシック</vt:lpstr>
      <vt:lpstr>Arial</vt:lpstr>
      <vt:lpstr>Arial Narrow</vt:lpstr>
      <vt:lpstr>Calibri</vt:lpstr>
      <vt:lpstr>Franklin Gothic Book</vt:lpstr>
      <vt:lpstr>Franklin Gothic Medium</vt:lpstr>
      <vt:lpstr>Gill Sans MT</vt:lpstr>
      <vt:lpstr>Times New Roman</vt:lpstr>
      <vt:lpstr>Wingdings</vt:lpstr>
      <vt:lpstr>Cambium Assessment PPT</vt:lpstr>
      <vt:lpstr>Cambium Assessment PPT</vt:lpstr>
      <vt:lpstr>FAST Grades 3–10 Progress Monitoring Training Cambium's Testing Systems: TIDE and TDS</vt:lpstr>
      <vt:lpstr>Objectives</vt:lpstr>
      <vt:lpstr>Activating Your Account</vt:lpstr>
      <vt:lpstr>Logging into TIDE</vt:lpstr>
      <vt:lpstr>Logging into TIDE, continued</vt:lpstr>
      <vt:lpstr>Resetting Your Password</vt:lpstr>
      <vt:lpstr>Logging into TIDE, continued</vt:lpstr>
      <vt:lpstr>TIDE Banner and Switching Between Systems</vt:lpstr>
      <vt:lpstr>TIDE Banner: Manage Account</vt:lpstr>
      <vt:lpstr>Navigation Toolbars</vt:lpstr>
      <vt:lpstr>Help Text</vt:lpstr>
      <vt:lpstr>Quick Search</vt:lpstr>
      <vt:lpstr>Roles and Permissions</vt:lpstr>
      <vt:lpstr>School Assessment Coordinator</vt:lpstr>
      <vt:lpstr>FAST Progress Monitoring</vt:lpstr>
      <vt:lpstr>Accommodations/Class Codes</vt:lpstr>
      <vt:lpstr>TIDE Home Page</vt:lpstr>
      <vt:lpstr>TIDE Tasks: Preparing for Testing</vt:lpstr>
      <vt:lpstr>TIDE Tasks: Administering Tests</vt:lpstr>
      <vt:lpstr>TIDE Tasks: After Testing</vt:lpstr>
      <vt:lpstr>Things All TIDE Users Must Know How To Do</vt:lpstr>
      <vt:lpstr>Add Records One at a Time</vt:lpstr>
      <vt:lpstr>Add Users One at a Time</vt:lpstr>
      <vt:lpstr>Add Students One at a Time</vt:lpstr>
      <vt:lpstr>Rosters </vt:lpstr>
      <vt:lpstr>Rosters, Cont.</vt:lpstr>
      <vt:lpstr>Rosters </vt:lpstr>
      <vt:lpstr>Add Rosters One at a Time</vt:lpstr>
      <vt:lpstr>Add Rosters One at a Time, continued</vt:lpstr>
      <vt:lpstr>Modify Records One at a Time</vt:lpstr>
      <vt:lpstr>Modify Users One at a Time</vt:lpstr>
      <vt:lpstr>Modify Students One at a Time</vt:lpstr>
      <vt:lpstr>Modify Students One at a Time, continued</vt:lpstr>
      <vt:lpstr>Modify Students One at a Time, continued</vt:lpstr>
      <vt:lpstr>Modify Rosters One at a Time</vt:lpstr>
      <vt:lpstr>Administering Tests</vt:lpstr>
      <vt:lpstr>Print Test Tickets and PreID Labels</vt:lpstr>
      <vt:lpstr>Print Test Tickets from a Student List</vt:lpstr>
      <vt:lpstr>Print Test Tickets from a Student List, continued</vt:lpstr>
      <vt:lpstr>Invalidations and Requests</vt:lpstr>
      <vt:lpstr>Invalidations and Requests</vt:lpstr>
      <vt:lpstr>Monitoring Test Progress</vt:lpstr>
      <vt:lpstr>Participation Reports</vt:lpstr>
      <vt:lpstr>Participation Reports: Results</vt:lpstr>
      <vt:lpstr>Monitoring Test Progress Examples</vt:lpstr>
      <vt:lpstr>Search By FLEID</vt:lpstr>
      <vt:lpstr>Session Monitoring</vt:lpstr>
      <vt:lpstr>Test Status Reports</vt:lpstr>
      <vt:lpstr>Test Delivery System (TDS) TA and Student Interface  </vt:lpstr>
      <vt:lpstr>TA Certification Course</vt:lpstr>
      <vt:lpstr>Start a Session</vt:lpstr>
      <vt:lpstr>Transferring Sessions</vt:lpstr>
      <vt:lpstr>Troubleshooting</vt:lpstr>
      <vt:lpstr>What Is the Secure Browser?</vt:lpstr>
      <vt:lpstr>Secure Browser Login</vt:lpstr>
      <vt:lpstr>Student Login Errors</vt:lpstr>
      <vt:lpstr>Student Verification</vt:lpstr>
      <vt:lpstr>Student Test Selection</vt:lpstr>
      <vt:lpstr>Verifying Test Information</vt:lpstr>
      <vt:lpstr>Before You Begin</vt:lpstr>
      <vt:lpstr>Cover Page</vt:lpstr>
      <vt:lpstr>Test Interface</vt:lpstr>
      <vt:lpstr>Global Menu</vt:lpstr>
      <vt:lpstr>Items Drop-Down Menu</vt:lpstr>
      <vt:lpstr>Context Menus</vt:lpstr>
      <vt:lpstr>Universal Tools: Expandable Items and Passages</vt:lpstr>
      <vt:lpstr>Universal Tools: Notes</vt:lpstr>
      <vt:lpstr>Universal Tools: Notepad</vt:lpstr>
      <vt:lpstr>Universal Tools: Highlighter</vt:lpstr>
      <vt:lpstr>Universal Tools: Strikethrough</vt:lpstr>
      <vt:lpstr>Universal Tools: Mark for Review</vt:lpstr>
      <vt:lpstr>Universal Tools: Zoom</vt:lpstr>
      <vt:lpstr>Universal Tools: Line Reader</vt:lpstr>
      <vt:lpstr>Universal Tools: Select Previous Version</vt:lpstr>
      <vt:lpstr>Universal Tools: Calculator</vt:lpstr>
      <vt:lpstr>Accessibility Resources: Color Contrast</vt:lpstr>
      <vt:lpstr>Accessibility Resources: Masking</vt:lpstr>
      <vt:lpstr>Accessibility Resources: Text-to-Speech</vt:lpstr>
      <vt:lpstr>Item Tutorial</vt:lpstr>
      <vt:lpstr>Test Pause</vt:lpstr>
      <vt:lpstr>Test Timeout</vt:lpstr>
      <vt:lpstr>End of Segment</vt:lpstr>
      <vt:lpstr>End Test</vt:lpstr>
      <vt:lpstr>Test Submission</vt:lpstr>
      <vt:lpstr>Contact the Help Desk</vt:lpstr>
      <vt:lpstr>Thank You!</vt:lpstr>
      <vt:lpstr>Evaluation Services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Heather Rykard</cp:lastModifiedBy>
  <cp:revision>32</cp:revision>
  <cp:lastPrinted>2017-10-19T00:36:21Z</cp:lastPrinted>
  <dcterms:created xsi:type="dcterms:W3CDTF">2020-02-03T21:37:34Z</dcterms:created>
  <dcterms:modified xsi:type="dcterms:W3CDTF">2022-08-16T15:36:58Z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0x0101009CFCBBFE3BF58E43BE042365CD8E2C75</vt:lpwstr>
  </property>
  <property fmtid="{D5CDD505-2E9C-101B-9397-08002B2CF9AE}" pid="4" name="TaxKeyword">
    <vt:lpwstr>403;#Add appropriate tags for accessibility|eab204ad-ef36-4d01-a7c0-674086fd960c</vt:lpwstr>
  </property>
</Properties>
</file>