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4" r:id="rId5"/>
    <p:sldMasterId id="2147483835" r:id="rId6"/>
  </p:sldMasterIdLst>
  <p:notesMasterIdLst>
    <p:notesMasterId r:id="rId39"/>
  </p:notesMasterIdLst>
  <p:handoutMasterIdLst>
    <p:handoutMasterId r:id="rId40"/>
  </p:handoutMasterIdLst>
  <p:sldIdLst>
    <p:sldId id="294" r:id="rId7"/>
    <p:sldId id="578" r:id="rId8"/>
    <p:sldId id="609" r:id="rId9"/>
    <p:sldId id="550" r:id="rId10"/>
    <p:sldId id="610" r:id="rId11"/>
    <p:sldId id="611" r:id="rId12"/>
    <p:sldId id="612" r:id="rId13"/>
    <p:sldId id="613" r:id="rId14"/>
    <p:sldId id="614" r:id="rId15"/>
    <p:sldId id="615" r:id="rId16"/>
    <p:sldId id="694" r:id="rId17"/>
    <p:sldId id="603" r:id="rId18"/>
    <p:sldId id="588" r:id="rId19"/>
    <p:sldId id="583" r:id="rId20"/>
    <p:sldId id="626" r:id="rId21"/>
    <p:sldId id="604" r:id="rId22"/>
    <p:sldId id="599" r:id="rId23"/>
    <p:sldId id="555" r:id="rId24"/>
    <p:sldId id="564" r:id="rId25"/>
    <p:sldId id="416" r:id="rId26"/>
    <p:sldId id="627" r:id="rId27"/>
    <p:sldId id="585" r:id="rId28"/>
    <p:sldId id="306" r:id="rId29"/>
    <p:sldId id="621" r:id="rId30"/>
    <p:sldId id="622" r:id="rId31"/>
    <p:sldId id="594" r:id="rId32"/>
    <p:sldId id="623" r:id="rId33"/>
    <p:sldId id="624" r:id="rId34"/>
    <p:sldId id="625" r:id="rId35"/>
    <p:sldId id="620" r:id="rId36"/>
    <p:sldId id="704" r:id="rId37"/>
    <p:sldId id="716" r:id="rId3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Hannah Hattamer" initials="HH" lastIdx="16" clrIdx="13">
    <p:extLst>
      <p:ext uri="{19B8F6BF-5375-455C-9EA6-DF929625EA0E}">
        <p15:presenceInfo xmlns:p15="http://schemas.microsoft.com/office/powerpoint/2012/main" userId="S::hannah.hattamer@cambiumassessment.com::081f2ea5-9ee1-4d65-901b-dad6708754cd" providerId="AD"/>
      </p:ext>
    </p:extLst>
  </p:cmAuthor>
  <p:cmAuthor id="15" name="Caitlin Stewart" initials="CS" lastIdx="59" clrIdx="14">
    <p:extLst>
      <p:ext uri="{19B8F6BF-5375-455C-9EA6-DF929625EA0E}">
        <p15:presenceInfo xmlns:p15="http://schemas.microsoft.com/office/powerpoint/2012/main" userId="S::caitlin.stewart@cambiumassessment.com::f2984eef-9069-4b35-ba43-945a391c28ec" providerId="AD"/>
      </p:ext>
    </p:extLst>
  </p:cmAuthor>
  <p:cmAuthor id="16" name="Danni Greenberg" initials="DG" lastIdx="3" clrIdx="15">
    <p:extLst>
      <p:ext uri="{19B8F6BF-5375-455C-9EA6-DF929625EA0E}">
        <p15:presenceInfo xmlns:p15="http://schemas.microsoft.com/office/powerpoint/2012/main" userId="S::danni.greenberg@cambiumassessment.com::a1915643-70e1-4689-b088-0a698f137c95" providerId="AD"/>
      </p:ext>
    </p:extLst>
  </p:cmAuthor>
  <p:cmAuthor id="17" name="jenny.black@fldoe.org" initials="je" lastIdx="14" clrIdx="16">
    <p:extLst>
      <p:ext uri="{19B8F6BF-5375-455C-9EA6-DF929625EA0E}">
        <p15:presenceInfo xmlns:p15="http://schemas.microsoft.com/office/powerpoint/2012/main" userId="S::urn:spo:guest#jenny.black@fldoe.org::" providerId="AD"/>
      </p:ext>
    </p:extLst>
  </p:cmAuthor>
  <p:cmAuthor id="18" name="joshua.kendrick@fldoe.org" initials="jo" lastIdx="1" clrIdx="17">
    <p:extLst>
      <p:ext uri="{19B8F6BF-5375-455C-9EA6-DF929625EA0E}">
        <p15:presenceInfo xmlns:p15="http://schemas.microsoft.com/office/powerpoint/2012/main" userId="S::urn:spo:guest#joshua.kendrick@fldoe.org::"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505A08"/>
    <a:srgbClr val="03315F"/>
    <a:srgbClr val="224975"/>
    <a:srgbClr val="586B80"/>
    <a:srgbClr val="53565A"/>
    <a:srgbClr val="2C9ED9"/>
    <a:srgbClr val="C6E7F7"/>
    <a:srgbClr val="26A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384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DoNotReply@cambiumassessment.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
        <p:nvSpPr>
          <p:cNvPr id="11" name="Slide Image Placeholder 10">
            <a:extLst>
              <a:ext uri="{FF2B5EF4-FFF2-40B4-BE49-F238E27FC236}">
                <a16:creationId xmlns:a16="http://schemas.microsoft.com/office/drawing/2014/main" id="{1D0C5D82-9DF4-44BC-8433-B5BE171DF5D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Participation Report details a student’s test opportunities and the status of each test opportunity. Because the report lists testing opportunities, a student can appear more than once on the report.</a:t>
            </a:r>
          </a:p>
          <a:p>
            <a:endParaRPr lang="en-US"/>
          </a:p>
          <a:p>
            <a:r>
              <a:rPr lang="en-US"/>
              <a:t>To generate a report from the Participation Report page, select a test and administration under the Choose What Report panel. </a:t>
            </a:r>
            <a:endParaRPr lang="en-US">
              <a:cs typeface="Calibri"/>
            </a:endParaRPr>
          </a:p>
          <a:p>
            <a:endParaRPr lang="en-US"/>
          </a:p>
          <a:p>
            <a:r>
              <a:rPr lang="en-US"/>
              <a:t>Next, in the Search Students panel, select a district, school, and Enrolled Grade, if applicable. The fields marked with an asterisk are mandatory. You can refine your search by adding additional criteria under the Advanced Search section. </a:t>
            </a:r>
            <a:endParaRPr lang="en-US">
              <a:cs typeface="Calibri"/>
            </a:endParaRPr>
          </a:p>
          <a:p>
            <a:endParaRPr lang="en-US"/>
          </a:p>
          <a:p>
            <a:r>
              <a:rPr lang="en-US"/>
              <a:t>Finally, in the Get Specific Test Filter Report panel, choose one of the filter options available and select parameters for that option. </a:t>
            </a:r>
            <a:endParaRPr lang="en-US">
              <a:cs typeface="Calibri"/>
            </a:endParaRPr>
          </a:p>
          <a:p>
            <a:endParaRPr lang="en-US"/>
          </a:p>
          <a:p>
            <a:r>
              <a:rPr lang="en-US"/>
              <a:t>Click Generate Report to view your Plan and Manage Testing report or click Export Report to open the report in Excel.</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55EEC22E-8142-4B31-B159-CC38821F1D3D}"/>
              </a:ext>
            </a:extLst>
          </p:cNvPr>
          <p:cNvSpPr>
            <a:spLocks noGrp="1" noRot="1" noChangeAspect="1"/>
          </p:cNvSpPr>
          <p:nvPr>
            <p:ph type="sldImg"/>
          </p:nvPr>
        </p:nvSpPr>
        <p:spPr/>
      </p:sp>
    </p:spTree>
    <p:extLst>
      <p:ext uri="{BB962C8B-B14F-4D97-AF65-F5344CB8AC3E}">
        <p14:creationId xmlns:p14="http://schemas.microsoft.com/office/powerpoint/2010/main" val="14006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illustrates some common questions that can be answered using the options available in the Get Specific panel.</a:t>
            </a:r>
          </a:p>
          <a:p>
            <a:endParaRPr lang="en-US" dirty="0"/>
          </a:p>
          <a:p>
            <a:r>
              <a:rPr lang="en-US" dirty="0"/>
              <a:t>To find students who have not yet tested, select the first radio button and search for students who have not completed their test opportunity in the selected administration.</a:t>
            </a:r>
          </a:p>
          <a:p>
            <a:endParaRPr lang="en-US" dirty="0"/>
          </a:p>
          <a:p>
            <a:r>
              <a:rPr lang="en-US" dirty="0"/>
              <a:t>To find students who have paused tests, select the third radio button and search for students who have a status of paused in the selected administration.</a:t>
            </a:r>
          </a:p>
          <a:p>
            <a:endParaRPr lang="en-US" dirty="0"/>
          </a:p>
          <a:p>
            <a:r>
              <a:rPr lang="en-US" dirty="0"/>
              <a:t>To find out if all students in a test session submitted their tests, select the fourth radio button and search for students by test session ID (optional) between the dates when the test session took place.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a:p>
        </p:txBody>
      </p:sp>
      <p:sp>
        <p:nvSpPr>
          <p:cNvPr id="7" name="Slide Image Placeholder 6">
            <a:extLst>
              <a:ext uri="{FF2B5EF4-FFF2-40B4-BE49-F238E27FC236}">
                <a16:creationId xmlns:a16="http://schemas.microsoft.com/office/drawing/2014/main" id="{037BA4D8-DCB0-435F-9D27-F51209A68121}"/>
              </a:ext>
            </a:extLst>
          </p:cNvPr>
          <p:cNvSpPr>
            <a:spLocks noGrp="1" noRot="1" noChangeAspect="1"/>
          </p:cNvSpPr>
          <p:nvPr>
            <p:ph type="sldImg"/>
          </p:nvPr>
        </p:nvSpPr>
        <p:spPr/>
      </p:sp>
    </p:spTree>
    <p:extLst>
      <p:ext uri="{BB962C8B-B14F-4D97-AF65-F5344CB8AC3E}">
        <p14:creationId xmlns:p14="http://schemas.microsoft.com/office/powerpoint/2010/main" val="305792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9D2792-5275-4C39-A12F-D48DC13625F3}" type="slidenum">
              <a:rPr lang="en-US" altLang="en-US" smtClean="0"/>
              <a:pPr/>
              <a:t>12</a:t>
            </a:fld>
            <a:endParaRPr lang="en-US" altLang="en-US"/>
          </a:p>
        </p:txBody>
      </p:sp>
      <p:sp>
        <p:nvSpPr>
          <p:cNvPr id="5" name="Slide Image Placeholder 4">
            <a:extLst>
              <a:ext uri="{FF2B5EF4-FFF2-40B4-BE49-F238E27FC236}">
                <a16:creationId xmlns:a16="http://schemas.microsoft.com/office/drawing/2014/main" id="{505FB2C9-20D2-4184-8BD1-5313638CECBD}"/>
              </a:ext>
            </a:extLst>
          </p:cNvPr>
          <p:cNvSpPr>
            <a:spLocks noGrp="1" noRot="1" noChangeAspect="1"/>
          </p:cNvSpPr>
          <p:nvPr>
            <p:ph type="sldImg"/>
          </p:nvPr>
        </p:nvSpPr>
        <p:spPr/>
      </p:sp>
    </p:spTree>
    <p:extLst>
      <p:ext uri="{BB962C8B-B14F-4D97-AF65-F5344CB8AC3E}">
        <p14:creationId xmlns:p14="http://schemas.microsoft.com/office/powerpoint/2010/main" val="648073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9D2792-5275-4C39-A12F-D48DC13625F3}" type="slidenum">
              <a:rPr lang="en-US" altLang="en-US" smtClean="0"/>
              <a:pPr/>
              <a:t>13</a:t>
            </a:fld>
            <a:endParaRPr lang="en-US" altLang="en-US"/>
          </a:p>
        </p:txBody>
      </p:sp>
      <p:sp>
        <p:nvSpPr>
          <p:cNvPr id="5" name="Slide Image Placeholder 4">
            <a:extLst>
              <a:ext uri="{FF2B5EF4-FFF2-40B4-BE49-F238E27FC236}">
                <a16:creationId xmlns:a16="http://schemas.microsoft.com/office/drawing/2014/main" id="{505FB2C9-20D2-4184-8BD1-5313638CECBD}"/>
              </a:ext>
            </a:extLst>
          </p:cNvPr>
          <p:cNvSpPr>
            <a:spLocks noGrp="1" noRot="1" noChangeAspect="1"/>
          </p:cNvSpPr>
          <p:nvPr>
            <p:ph type="sldImg"/>
          </p:nvPr>
        </p:nvSpPr>
        <p:spPr/>
      </p:sp>
    </p:spTree>
    <p:extLst>
      <p:ext uri="{BB962C8B-B14F-4D97-AF65-F5344CB8AC3E}">
        <p14:creationId xmlns:p14="http://schemas.microsoft.com/office/powerpoint/2010/main" val="408969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Add Roster page contains two panels, a Search for Students to Add to the Roster panel and an Add Students to the Roster panel.  </a:t>
            </a:r>
          </a:p>
          <a:p>
            <a:endParaRPr lang="en-US"/>
          </a:p>
          <a:p>
            <a:r>
              <a:rPr lang="en-US"/>
              <a:t>To search for students, complete the fields under the Search for Students to Add to the Roster panel.  The fields marked with an asterisk are mandatory. You can further refine your search by selecting criteria under the Advanced Search section. </a:t>
            </a:r>
          </a:p>
          <a:p>
            <a:endParaRPr lang="en-US"/>
          </a:p>
          <a:p>
            <a:r>
              <a:rPr lang="en-US"/>
              <a:t>Refine the list of available students by completing the fields in the Add Students to the Roster panel. To display current students only, click the Current Students radio button. To display current and past students, click the Current and Past Students radio button. Then click Search.</a:t>
            </a: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17</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1200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 the Add Students to the Roster panel, the students in the left column are available to be added to the roster, and students in the right column are currently in the roster.</a:t>
            </a:r>
          </a:p>
          <a:p>
            <a:endParaRPr lang="en-US"/>
          </a:p>
          <a:p>
            <a:r>
              <a:rPr lang="en-US"/>
              <a:t>First, enter a name for the roster and select the teacher who should be associated with the roster. Select if you want to display Current Students or Current and Past Students. </a:t>
            </a:r>
          </a:p>
          <a:p>
            <a:endParaRPr lang="en-US"/>
          </a:p>
          <a:p>
            <a:r>
              <a:rPr lang="en-US"/>
              <a:t>Next, add students to the new roster. To add a single student to the roster, click the green plus sign next to a student in the left column. You can add multiple students to the roster by marking checkboxes next to the students you want to add and then clicking Add Selected. Add all available students to the roster by clicking Add All.</a:t>
            </a:r>
          </a:p>
          <a:p>
            <a:endParaRPr lang="en-US"/>
          </a:p>
          <a:p>
            <a:r>
              <a:rPr lang="en-US"/>
              <a:t>To remove a single student from the roster, click the orange X next to a student in the right column. You can remove multiple students from the roster by marking checkboxes next to the students you want to remove and then clicking Remove Selected. Remove all students from the roster by clicking Remove All.</a:t>
            </a: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18</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58924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View/Edit Roster page includes a form for setting selection criteria to retrieve rosters. The district, school, and teacher name criteria are required. Click Search to display a list of rosters matching your criteria.</a:t>
            </a:r>
          </a:p>
          <a:p>
            <a:endParaRPr lang="en-US"/>
          </a:p>
          <a:p>
            <a:r>
              <a:rPr lang="en-US" altLang="en-US"/>
              <a:t>Print, export, or delete rosters from TIDE by selecting the desired rosters and clicking </a:t>
            </a:r>
            <a:r>
              <a:rPr lang="en-US" altLang="en-US" b="0"/>
              <a:t>the </a:t>
            </a:r>
            <a:r>
              <a:rPr lang="en-US" altLang="en-US" b="0" i="1"/>
              <a:t>Print, Export, or Delete </a:t>
            </a:r>
            <a:r>
              <a:rPr lang="en-US" altLang="en-US"/>
              <a:t>buttons above the search results.</a:t>
            </a:r>
            <a:endParaRPr lang="en-US"/>
          </a:p>
          <a:p>
            <a:endParaRPr lang="en-US"/>
          </a:p>
          <a:p>
            <a:r>
              <a:rPr lang="en-US"/>
              <a:t>Click the pencil icon next to a roster to view or edit its details. The Edit Roster form will appear. This form is like the form used to add rosters, and you may edit the roster name, teacher name, and students to display in the roster in the same way that you would for a new roster.</a:t>
            </a:r>
            <a:endParaRPr lang="en-US">
              <a:cs typeface="Calibri"/>
            </a:endParaRPr>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19</a:t>
            </a:fld>
            <a:endParaRPr lang="en-US"/>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49083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DC83E-89B8-4806-9A94-7D2BAA520DC6}" type="slidenum">
              <a:rPr lang="en-US" smtClean="0"/>
              <a:pPr/>
              <a:t>20</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
        <p:nvSpPr>
          <p:cNvPr id="11" name="Slide Image Placeholder 10">
            <a:extLst>
              <a:ext uri="{FF2B5EF4-FFF2-40B4-BE49-F238E27FC236}">
                <a16:creationId xmlns:a16="http://schemas.microsoft.com/office/drawing/2014/main" id="{11A78BEE-70AD-4FFB-BEA7-80E6CAB9BD6D}"/>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a:t> </a:t>
            </a:r>
            <a:endParaRPr lang="en-US" altLang="en-US">
              <a:cs typeface="Calibri"/>
            </a:endParaRPr>
          </a:p>
          <a:p>
            <a:r>
              <a:rPr lang="en-US" altLang="en-US"/>
              <a:t>• Do not log out of the session you are currently in or stop the test session. If you do, you will end the test session and pause all students’</a:t>
            </a:r>
            <a:r>
              <a:rPr lang="en-US" altLang="ja-JP"/>
              <a:t> tests.</a:t>
            </a:r>
            <a:endParaRPr lang="en-US" altLang="en-US"/>
          </a:p>
          <a:p>
            <a:r>
              <a:rPr lang="en-US" altLang="en-US"/>
              <a:t>• Log in to the TA Interface on the new machine or in the new browser.</a:t>
            </a:r>
            <a:endParaRPr lang="en-US" altLang="en-US">
              <a:cs typeface="Calibri"/>
            </a:endParaRPr>
          </a:p>
          <a:p>
            <a:endParaRPr lang="en-US" altLang="en-US">
              <a:cs typeface="Calibri"/>
            </a:endParaRPr>
          </a:p>
          <a:p>
            <a:r>
              <a:rPr lang="en-US" altLang="en-US"/>
              <a:t>The test session on the previous computer or browser will close automatically. This will not stop the session or pause student tests.</a:t>
            </a:r>
            <a:endParaRPr lang="en-US" altLang="en-US">
              <a:cs typeface="Calibri"/>
            </a:endParaRP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23</a:t>
            </a:fld>
            <a:endParaRPr lang="en-US" altLang="en-US" noProof="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a:t>To log in to the online testing system, students must use the Secure Browser on a separate computer or device than the one used by the TA. Students must enter three pieces of identifying information: their first name, their username, and the current test session ID.</a:t>
            </a:r>
          </a:p>
          <a:p>
            <a:endParaRPr lang="en-US" altLang="en-US"/>
          </a:p>
          <a:p>
            <a:r>
              <a:rPr lang="en-US" altLang="en-US"/>
              <a:t>The test session ID is generated when the TA creates the test session. It needs to be given to students by the TA when it is time for them to log in to the test. Session IDs should not be generated more than 20 minutes before students are ready to log in.</a:t>
            </a:r>
            <a:endParaRPr lang="en-US" altLang="en-US">
              <a:cs typeface="Calibri"/>
            </a:endParaRPr>
          </a:p>
          <a:p>
            <a:endParaRPr lang="en-US" altLang="en-US"/>
          </a:p>
          <a:p>
            <a:r>
              <a:rPr lang="en-US" altLang="en-US"/>
              <a:t>When entries are complete, students will click the Sign In button to log in to the test. The TA may assist students with logging in, if necessary.</a:t>
            </a:r>
            <a:endParaRPr lang="en-US" altLang="en-US">
              <a:cs typeface="Calibri"/>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82CAD7D-2DB5-4BFE-ACF1-7E4C359B0ADE}" type="slidenum">
              <a:rPr kumimoji="0" lang="en-US" altLang="en-US" sz="1200" b="0" i="0" u="none" strike="noStrike" kern="1200" cap="none" spc="0" normalizeH="0" baseline="0" noProof="0" smtClean="0">
                <a:ln>
                  <a:noFill/>
                </a:ln>
                <a:solidFill>
                  <a:srgbClr val="595959"/>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595959"/>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1C877321-95E6-4DED-A7AE-711E3AAD03A5}"/>
              </a:ext>
            </a:extLst>
          </p:cNvPr>
          <p:cNvSpPr>
            <a:spLocks noGrp="1" noRot="1" noChangeAspect="1"/>
          </p:cNvSpPr>
          <p:nvPr>
            <p:ph type="sldImg"/>
          </p:nvPr>
        </p:nvSpPr>
        <p:spPr/>
      </p:sp>
    </p:spTree>
    <p:extLst>
      <p:ext uri="{BB962C8B-B14F-4D97-AF65-F5344CB8AC3E}">
        <p14:creationId xmlns:p14="http://schemas.microsoft.com/office/powerpoint/2010/main" val="147988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If you already have a TIDE account, at the beginning of a new school year, your TIDE password and security details will be </a:t>
            </a:r>
            <a:r>
              <a:rPr lang="en-US" b="1"/>
              <a:t>automatically </a:t>
            </a:r>
            <a:r>
              <a:rPr lang="en-US"/>
              <a:t>reset. To reset your password and security details, go to your portal and select the TIDE icon. On the login page select </a:t>
            </a:r>
            <a:r>
              <a:rPr lang="en-US" i="1"/>
              <a:t>Request a new one for this school year</a:t>
            </a:r>
            <a:r>
              <a:rPr lang="en-US" i="0"/>
              <a:t>. </a:t>
            </a: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10FBD5D1-EC6A-49BA-A260-9EA64558D1CE}" type="slidenum">
              <a:rPr lang="en-US"/>
              <a:pPr/>
              <a:t>2</a:t>
            </a:fld>
            <a:endParaRPr lang="en-US"/>
          </a:p>
        </p:txBody>
      </p:sp>
      <p:sp>
        <p:nvSpPr>
          <p:cNvPr id="7" name="Slide Image Placeholder 6">
            <a:extLst>
              <a:ext uri="{FF2B5EF4-FFF2-40B4-BE49-F238E27FC236}">
                <a16:creationId xmlns:a16="http://schemas.microsoft.com/office/drawing/2014/main" id="{7FCF3E6A-ED03-4068-981B-F7287FE16ED8}"/>
              </a:ext>
            </a:extLst>
          </p:cNvPr>
          <p:cNvSpPr>
            <a:spLocks noGrp="1" noRot="1" noChangeAspect="1"/>
          </p:cNvSpPr>
          <p:nvPr>
            <p:ph type="sldImg"/>
          </p:nvPr>
        </p:nvSpPr>
        <p:spPr/>
      </p:sp>
    </p:spTree>
    <p:extLst>
      <p:ext uri="{BB962C8B-B14F-4D97-AF65-F5344CB8AC3E}">
        <p14:creationId xmlns:p14="http://schemas.microsoft.com/office/powerpoint/2010/main" val="399713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a:t>After logging in, students need to complete a few more steps before they begin testing. Students will be asked to view and verify their personal information. If their information is correct, they should click Yes to proceed. If their information is incorrect, they should click No to return to the login page. You must then contact your School or District Assessment Coordinator to have the student’s information updated in the Test Information Distribution Engine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35D206A-CF6D-485E-A581-AE8907CAFA09}" type="slidenum">
              <a:rPr kumimoji="0" lang="en-US" altLang="en-US" sz="1200" b="0" i="0" u="none" strike="noStrike" kern="1200" cap="none" spc="0" normalizeH="0" baseline="0" noProof="0" smtClean="0">
                <a:ln>
                  <a:noFill/>
                </a:ln>
                <a:solidFill>
                  <a:srgbClr val="595959"/>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595959"/>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EEEF4BB7-58A1-4921-B8EC-5E52E13ABEF3}"/>
              </a:ext>
            </a:extLst>
          </p:cNvPr>
          <p:cNvSpPr>
            <a:spLocks noGrp="1" noRot="1" noChangeAspect="1"/>
          </p:cNvSpPr>
          <p:nvPr>
            <p:ph type="sldImg"/>
          </p:nvPr>
        </p:nvSpPr>
        <p:spPr/>
      </p:sp>
    </p:spTree>
    <p:extLst>
      <p:ext uri="{BB962C8B-B14F-4D97-AF65-F5344CB8AC3E}">
        <p14:creationId xmlns:p14="http://schemas.microsoft.com/office/powerpoint/2010/main" val="235796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a:t>If a student is having difficulty logging in, an error message and code will display on the login screen. The most common errors occur when the student’s first name and SSID do not match what is in the system and when FLEIDs are entered incorrectly. If the student receives an error message indicating that he or she has entered incorrect information in the first name or FLEID fields, the TA should use the Student Lookup Tool in the TA Interface to verify the student’s information.</a:t>
            </a:r>
          </a:p>
          <a:p>
            <a:endParaRPr lang="en-US" altLang="en-US"/>
          </a:p>
          <a:p>
            <a:r>
              <a:rPr lang="en-US" altLang="en-US"/>
              <a:t>Another common error occurs when the student enters an incorrect session ID. If a student receives the message “The session is not available for testing,” verify that the session ID was entered correctly, with no extra spaces or characters. The session ID can be found in the TA Interface. </a:t>
            </a:r>
            <a:endParaRPr lang="en-US" altLang="en-US">
              <a:cs typeface="Calibri"/>
            </a:endParaRPr>
          </a:p>
          <a:p>
            <a:endParaRPr lang="en-US" altLang="en-US"/>
          </a:p>
          <a:p>
            <a:r>
              <a:rPr lang="en-US" altLang="en-US"/>
              <a:t>If a student receives the error message “Session has expired,” ensure that the student has entered the correct session ID for the current session. If the student has entered the session ID correctly, use the TA Interface to verify that your session is still open.</a:t>
            </a:r>
            <a:endParaRPr lang="en-US" altLang="en-US">
              <a:cs typeface="Calibri"/>
            </a:endParaRPr>
          </a:p>
          <a:p>
            <a:endParaRPr lang="en-US" altLang="en-US"/>
          </a:p>
          <a:p>
            <a:r>
              <a:rPr lang="en-US" altLang="en-US"/>
              <a:t>Finally, if administering a practice test, make sure that the TA and the student each use the appropriate practice and training test site. If administering an operational test, ensure that the TA is using the Operational Test Administration Site and the student is using the Secure Browser.</a:t>
            </a:r>
            <a:endParaRPr lang="en-US" altLang="en-US">
              <a:cs typeface="Calibri"/>
            </a:endParaRP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26</a:t>
            </a:fld>
            <a:endParaRPr lang="en-US" altLang="en-US"/>
          </a:p>
        </p:txBody>
      </p:sp>
      <p:sp>
        <p:nvSpPr>
          <p:cNvPr id="4" name="Slide Image Placeholder 3">
            <a:extLst>
              <a:ext uri="{FF2B5EF4-FFF2-40B4-BE49-F238E27FC236}">
                <a16:creationId xmlns:a16="http://schemas.microsoft.com/office/drawing/2014/main" id="{71C101F0-9F6B-4691-9068-5796D3C2C156}"/>
              </a:ext>
            </a:extLst>
          </p:cNvPr>
          <p:cNvSpPr>
            <a:spLocks noGrp="1" noRot="1" noChangeAspect="1"/>
          </p:cNvSpPr>
          <p:nvPr>
            <p:ph type="sldImg"/>
          </p:nvPr>
        </p:nvSpPr>
        <p:spPr/>
      </p:sp>
    </p:spTree>
    <p:extLst>
      <p:ext uri="{BB962C8B-B14F-4D97-AF65-F5344CB8AC3E}">
        <p14:creationId xmlns:p14="http://schemas.microsoft.com/office/powerpoint/2010/main" val="323717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a:t>On the Your Tests screen, students will see a list of their assigned tests for this test session. If the tests displayed are incorrect, or the expected test is not listed, students should click the Back to Login button to return to the login page and consult the TA to resolve the issue. If there are no errors, students should select the correct test and wait for TA approval to proceed.</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6C47F6E-8F35-4E3A-937D-B98B235BC170}" type="slidenum">
              <a:rPr kumimoji="0" lang="en-US" altLang="en-US" sz="1200" b="0" i="0" u="none" strike="noStrike" kern="1200" cap="none" spc="0" normalizeH="0" baseline="0" noProof="0" smtClean="0">
                <a:ln>
                  <a:noFill/>
                </a:ln>
                <a:solidFill>
                  <a:srgbClr val="595959"/>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595959"/>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FE077EEE-882C-4AD3-A697-A35CCC968590}"/>
              </a:ext>
            </a:extLst>
          </p:cNvPr>
          <p:cNvSpPr>
            <a:spLocks noGrp="1" noRot="1" noChangeAspect="1"/>
          </p:cNvSpPr>
          <p:nvPr>
            <p:ph type="sldImg"/>
          </p:nvPr>
        </p:nvSpPr>
        <p:spPr/>
      </p:sp>
    </p:spTree>
    <p:extLst>
      <p:ext uri="{BB962C8B-B14F-4D97-AF65-F5344CB8AC3E}">
        <p14:creationId xmlns:p14="http://schemas.microsoft.com/office/powerpoint/2010/main" val="347036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students will view and acknowledge the Testing Rules Acknowledgment and have the opportunity to review detailed information about the tools and navigation features they will use during testing from the Instructions and Help screen. </a:t>
            </a:r>
          </a:p>
          <a:p>
            <a:endParaRPr lang="en-US"/>
          </a:p>
          <a:p>
            <a:pPr lvl="0"/>
            <a:r>
              <a:rPr lang="en-US"/>
              <a:t>The Test Settings section allows students to view their current test settings. </a:t>
            </a:r>
          </a:p>
          <a:p>
            <a:endParaRPr lang="en-US"/>
          </a:p>
          <a:p>
            <a:r>
              <a:rPr lang="en-US"/>
              <a:t>The Help Guide section contains an overview of the test site, test rules, and information on Text-to-Speech and other applicable features.</a:t>
            </a:r>
          </a:p>
          <a:p>
            <a:endParaRPr lang="en-US"/>
          </a:p>
          <a:p>
            <a:r>
              <a:rPr lang="en-US"/>
              <a:t>When students click Begin Test Now, they will enter their test and be presented with electronic devices cover page.</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1630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altLang="en-US"/>
              <a:t>When students answer the final question on the test, the End Test button will appear in the upper-left section of the screen. The End Test button does not become visible until the student has selected at least one response to every question on the test. If students click the Next button at this point, they will see a pop-up message advising them to click the End Test button when they have completed reviewing their answers. They may also click the Back button to go back and revisit previous items, subject to the pause rule if it has been applied during the test.</a:t>
            </a:r>
          </a:p>
          <a:p>
            <a:endParaRPr lang="en-US" altLang="en-US"/>
          </a:p>
          <a:p>
            <a:endParaRPr lang="en-US" altLang="en-US"/>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8D3C3D7-5E83-42BC-92D4-BF2DA540ED67}" type="slidenum">
              <a:rPr kumimoji="0" lang="en-US" altLang="en-US" sz="1200" b="0" i="0" u="none" strike="noStrike" kern="1200" cap="none" spc="0" normalizeH="0" baseline="0" noProof="0" smtClean="0">
                <a:ln>
                  <a:noFill/>
                </a:ln>
                <a:solidFill>
                  <a:srgbClr val="595959"/>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595959"/>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133972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a:t>This table presents some of the common issues that you or your students may encounter during a test session. Please take a moment to review this information. For more detailed information, please refer to your Test Administration Manual.</a:t>
            </a:r>
          </a:p>
          <a:p>
            <a:endParaRPr lang="en-US" altLang="en-US"/>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8E9FBCF-0D07-40A6-84E0-D0A3AB753445}" type="slidenum">
              <a:rPr kumimoji="0" lang="en-US" altLang="en-US" sz="1200" b="0" i="0" u="none" strike="noStrike" kern="1200" cap="none" spc="0" normalizeH="0" baseline="0" noProof="0" smtClean="0">
                <a:ln>
                  <a:noFill/>
                </a:ln>
                <a:solidFill>
                  <a:srgbClr val="595959"/>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595959"/>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6167917F-662C-4721-8C8D-844A29094964}"/>
              </a:ext>
            </a:extLst>
          </p:cNvPr>
          <p:cNvSpPr>
            <a:spLocks noGrp="1" noRot="1" noChangeAspect="1"/>
          </p:cNvSpPr>
          <p:nvPr>
            <p:ph type="sldImg"/>
          </p:nvPr>
        </p:nvSpPr>
        <p:spPr/>
      </p:sp>
    </p:spTree>
    <p:extLst>
      <p:ext uri="{BB962C8B-B14F-4D97-AF65-F5344CB8AC3E}">
        <p14:creationId xmlns:p14="http://schemas.microsoft.com/office/powerpoint/2010/main" val="1210508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t>Thank you for taking the time to view this training module. If you have general questions or need further information, visit the portal, or consult the Florida Help Desk for assistance.</a:t>
            </a:r>
          </a:p>
          <a:p>
            <a:endParaRPr lang="en-US" altLang="en-US">
              <a:cs typeface="Calibri"/>
            </a:endParaRP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31</a:t>
            </a:fld>
            <a:endParaRPr lang="en-US" altLang="en-US"/>
          </a:p>
        </p:txBody>
      </p:sp>
      <p:sp>
        <p:nvSpPr>
          <p:cNvPr id="4" name="Slide Image Placeholder 3">
            <a:extLst>
              <a:ext uri="{FF2B5EF4-FFF2-40B4-BE49-F238E27FC236}">
                <a16:creationId xmlns:a16="http://schemas.microsoft.com/office/drawing/2014/main" id="{F561E635-4293-4E9D-9AB9-C630106FA1E7}"/>
              </a:ext>
            </a:extLst>
          </p:cNvPr>
          <p:cNvSpPr>
            <a:spLocks noGrp="1" noRot="1" noChangeAspect="1"/>
          </p:cNvSpPr>
          <p:nvPr>
            <p:ph type="sldImg"/>
          </p:nvPr>
        </p:nvSpPr>
        <p:spPr/>
      </p:sp>
    </p:spTree>
    <p:extLst>
      <p:ext uri="{BB962C8B-B14F-4D97-AF65-F5344CB8AC3E}">
        <p14:creationId xmlns:p14="http://schemas.microsoft.com/office/powerpoint/2010/main" val="237671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 banner appears at the top of each TIDE page showing the current test administration, your name, and your current user role. On the left, there is a drop-down list for accessing other Cambium Assessment applications such as the Test Administrator Interface and the reporting system. You will also find a Help button that displays the TIDE User Guide, an Inbox button, a Manage Account drop-down list where you may manage your account details, and a Log Out button.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9CE91920-144C-4645-8267-D29A0AD74F4F}"/>
              </a:ext>
            </a:extLst>
          </p:cNvPr>
          <p:cNvSpPr>
            <a:spLocks noGrp="1" noRot="1" noChangeAspect="1"/>
          </p:cNvSpPr>
          <p:nvPr>
            <p:ph type="sldImg"/>
          </p:nvPr>
        </p:nvSpPr>
        <p:spPr/>
      </p:sp>
    </p:spTree>
    <p:extLst>
      <p:ext uri="{BB962C8B-B14F-4D97-AF65-F5344CB8AC3E}">
        <p14:creationId xmlns:p14="http://schemas.microsoft.com/office/powerpoint/2010/main" val="25311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When adding users one at a time, enter the email address for the user you want to add. Click + Add user or add roles to user with this email. If the email exists, then options will be available to add multiple roles for the user. </a:t>
            </a:r>
          </a:p>
          <a:p>
            <a:endParaRPr lang="en-US" altLang="en-US"/>
          </a:p>
          <a:p>
            <a:r>
              <a:rPr lang="en-US" altLang="en-US"/>
              <a:t>The new user’s email address will serve as his or her username when he or she logs in to any Cambium Assessment system. </a:t>
            </a:r>
            <a:r>
              <a:rPr lang="en-US" sz="1200" kern="1200">
                <a:solidFill>
                  <a:schemeClr val="tx1"/>
                </a:solidFill>
                <a:effectLst/>
                <a:latin typeface="Calibri"/>
                <a:ea typeface="+mn-ea"/>
                <a:cs typeface="+mn-cs"/>
              </a:rPr>
              <a:t>The new users you add will receive an activation email from </a:t>
            </a:r>
            <a:r>
              <a:rPr lang="en-US" sz="1200" u="sng" kern="1200">
                <a:solidFill>
                  <a:schemeClr val="tx1"/>
                </a:solidFill>
                <a:effectLst/>
                <a:latin typeface="Calibri"/>
                <a:ea typeface="+mn-ea"/>
                <a:cs typeface="+mn-cs"/>
                <a:hlinkClick r:id="rId3"/>
              </a:rPr>
              <a:t>DoNotReply@cambiumassessment.com</a:t>
            </a:r>
            <a:r>
              <a:rPr lang="en-US" sz="1200" u="sng" kern="1200">
                <a:solidFill>
                  <a:schemeClr val="tx1"/>
                </a:solidFill>
                <a:effectLst/>
                <a:latin typeface="Calibri"/>
                <a:ea typeface="+mn-ea"/>
                <a:cs typeface="+mn-cs"/>
              </a:rPr>
              <a:t>. </a:t>
            </a:r>
            <a:endParaRPr lang="en-US" altLang="en-US"/>
          </a:p>
          <a:p>
            <a:endParaRPr lang="en-US" altLang="en-US"/>
          </a:p>
          <a:p>
            <a:endParaRPr lang="en-US" altLang="en-US"/>
          </a:p>
        </p:txBody>
      </p:sp>
      <p:sp>
        <p:nvSpPr>
          <p:cNvPr id="4" name="Slide Number Placeholder 3"/>
          <p:cNvSpPr>
            <a:spLocks noGrp="1"/>
          </p:cNvSpPr>
          <p:nvPr>
            <p:ph type="sldNum" sz="quarter" idx="10"/>
          </p:nvPr>
        </p:nvSpPr>
        <p:spPr/>
        <p:txBody>
          <a:bodyPr/>
          <a:lstStyle/>
          <a:p>
            <a:fld id="{DBA2C2E2-0E08-480B-A22D-C2F2EBF6A27D}" type="slidenum">
              <a:rPr lang="en-US" smtClean="0"/>
              <a:pPr/>
              <a:t>4</a:t>
            </a:fld>
            <a:endParaRPr lang="en-US"/>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39306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To add records one at a time, start on the TIDE home page. In the </a:t>
            </a:r>
            <a:r>
              <a:rPr lang="en-US" altLang="en-US" i="1"/>
              <a:t>Preparing for Testing </a:t>
            </a:r>
            <a:r>
              <a:rPr lang="en-US" altLang="en-US"/>
              <a:t>section, choose the task for which you want to add a new record: users, students, or rosters, then click </a:t>
            </a:r>
            <a:r>
              <a:rPr lang="en-US" altLang="en-US" i="1"/>
              <a:t>add</a:t>
            </a:r>
            <a:r>
              <a:rPr lang="en-US" altLang="en-US"/>
              <a:t>.</a:t>
            </a:r>
          </a:p>
          <a:p>
            <a:endParaRPr lang="en-US" altLang="en-US"/>
          </a:p>
          <a:p>
            <a:r>
              <a:rPr lang="en-US" altLang="en-US"/>
              <a:t>On the following page, fill out the information, verify its accuracy, and select </a:t>
            </a:r>
            <a:r>
              <a:rPr lang="en-US" altLang="en-US" i="1"/>
              <a:t>Save</a:t>
            </a:r>
            <a:r>
              <a:rPr lang="en-US" altLang="en-US"/>
              <a:t>.</a:t>
            </a:r>
          </a:p>
          <a:p>
            <a:endParaRPr lang="en-US" alt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35704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defRPr/>
            </a:pPr>
            <a:r>
              <a:rPr lang="en-US" altLang="en-US"/>
              <a:t>When adding students one at a time, begin by adding information to the Student Demographics panel. The fields marked with an asterisk are mandatory. The FLEID and student name you enter must match a student who already exists in Florida's enrollment system. This page contains additional panels including Race and Ethnicity, and Additional Information where you will indicate test eligibility and/or accommodations. Complete the required information in all panels and click Save. </a:t>
            </a:r>
          </a:p>
          <a:p>
            <a:endParaRPr lang="en-US" altLang="en-US"/>
          </a:p>
          <a:p>
            <a:endParaRPr lang="en-US" altLang="en-US"/>
          </a:p>
          <a:p>
            <a:endParaRPr lang="en-US" alt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5588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View/Edit/Export Students page includes a form for setting selection criteria to retrieve students. Required criteria, such as the district and school in this example, are marked with asterisks. Other criteria are optional, such as the FLEID and the student’s first or last name.</a:t>
            </a:r>
          </a:p>
          <a:p>
            <a:endParaRPr lang="en-US"/>
          </a:p>
          <a:p>
            <a:r>
              <a:rPr lang="en-US"/>
              <a:t>You can further refine your criteria by entering additional demographic information or test settings in the Additional Search panel. </a:t>
            </a:r>
            <a:endParaRPr lang="en-US">
              <a:cs typeface="Calibri"/>
            </a:endParaRPr>
          </a:p>
          <a:p>
            <a:endParaRPr lang="en-US"/>
          </a:p>
          <a:p>
            <a:r>
              <a:rPr lang="en-US"/>
              <a:t>The students you can retrieve on this page are limited by your role’s scope. For example, if you are a district-level user, you can retrieve only students enrolled within your district. If you are a school-level user, you can only retrieve students enrolled within your school.</a:t>
            </a:r>
            <a:endParaRPr lang="en-US">
              <a:cs typeface="Calibri"/>
            </a:endParaRPr>
          </a:p>
          <a:p>
            <a:endParaRPr lang="en-US"/>
          </a:p>
          <a:p>
            <a:r>
              <a:rPr lang="en-US" b="0"/>
              <a:t>Click Search to continue.</a:t>
            </a:r>
            <a:r>
              <a:rPr lang="en-US"/>
              <a:t> </a:t>
            </a:r>
            <a:endParaRPr lang="en-US" b="0">
              <a:cs typeface="Calibri"/>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25086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Next, select the students for whom you want to print test tickets. To print test tickets for specific students, mark the checkboxes for the students you want to print. To print for all students on the page, mark the checkbox at the top of the table. To print for all retrieved students, no additional action is necessary. This option is available by default. </a:t>
            </a:r>
          </a:p>
          <a:p>
            <a:endParaRPr lang="en-US"/>
          </a:p>
          <a:p>
            <a:r>
              <a:rPr lang="en-US"/>
              <a:t>Click the printer icon and select an option from the drop-down menu. A test-ticket layout screen will appear. Choose a test-ticket layout and the test tickets print option. When you click Print, a PDF file of the test tickets will be downloaded.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819863-2BB2-4A8A-A9A2-9D3A7FDC2EB1}"/>
              </a:ext>
            </a:extLst>
          </p:cNvPr>
          <p:cNvSpPr>
            <a:spLocks noGrp="1" noRot="1" noChangeAspect="1"/>
          </p:cNvSpPr>
          <p:nvPr>
            <p:ph type="sldImg"/>
          </p:nvPr>
        </p:nvSpPr>
        <p:spPr/>
      </p:sp>
    </p:spTree>
    <p:extLst>
      <p:ext uri="{BB962C8B-B14F-4D97-AF65-F5344CB8AC3E}">
        <p14:creationId xmlns:p14="http://schemas.microsoft.com/office/powerpoint/2010/main" val="156375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a:t>The Create Requests page is where you can create an appeal for a test.</a:t>
            </a:r>
          </a:p>
          <a:p>
            <a:endParaRPr lang="en-US" altLang="en-US"/>
          </a:p>
          <a:p>
            <a:r>
              <a:rPr lang="en-US" altLang="en-US"/>
              <a:t>The first step is to select the type of request you want to create. The TIDE User Guide lists the available request types and explains the implications of each.</a:t>
            </a:r>
            <a:endParaRPr lang="en-US" altLang="en-US">
              <a:cs typeface="Calibri"/>
            </a:endParaRPr>
          </a:p>
          <a:p>
            <a:endParaRPr lang="en-US" altLang="en-US"/>
          </a:p>
          <a:p>
            <a:r>
              <a:rPr lang="en-US" altLang="en-US"/>
              <a:t>Next, search for the test result, session ID or FLEID for which you wish to create a request then click Search. TIDE will display the search results below.</a:t>
            </a:r>
            <a:endParaRPr lang="en-US" altLang="en-US">
              <a:cs typeface="Calibri"/>
            </a:endParaRPr>
          </a:p>
          <a:p>
            <a:endParaRPr lang="en-US" altLang="en-US"/>
          </a:p>
          <a:p>
            <a:r>
              <a:rPr lang="en-US" altLang="en-US"/>
              <a:t>Mark the checkbox next to each test result for which you wish to create a request and click Create. A pop-up window will ask you to </a:t>
            </a:r>
            <a:r>
              <a:rPr lang="en-US"/>
              <a:t>enter a reason for the </a:t>
            </a:r>
            <a:r>
              <a:rPr lang="en-US" altLang="en-US"/>
              <a:t>request</a:t>
            </a:r>
            <a:r>
              <a:rPr lang="en-US"/>
              <a:t>. To create the </a:t>
            </a:r>
            <a:r>
              <a:rPr lang="en-US" altLang="en-US"/>
              <a:t>request</a:t>
            </a:r>
            <a:r>
              <a:rPr lang="en-US"/>
              <a:t>, enter a reason and click Submit.</a:t>
            </a:r>
            <a:endParaRPr lang="en-US" altLang="en-US"/>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2DF67A6-C6CA-44EB-AD28-81FCE1E8E143}"/>
              </a:ext>
            </a:extLst>
          </p:cNvPr>
          <p:cNvSpPr>
            <a:spLocks noGrp="1" noRot="1" noChangeAspect="1"/>
          </p:cNvSpPr>
          <p:nvPr>
            <p:ph type="sldImg"/>
          </p:nvPr>
        </p:nvSpPr>
        <p:spPr/>
      </p:sp>
    </p:spTree>
    <p:extLst>
      <p:ext uri="{BB962C8B-B14F-4D97-AF65-F5344CB8AC3E}">
        <p14:creationId xmlns:p14="http://schemas.microsoft.com/office/powerpoint/2010/main" val="247862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933619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latin typeface="Calibri" panose="020F0502020204030204" pitchFamily="34" charset="0"/>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Calibri" panose="020F0502020204030204" pitchFamily="34" charset="0"/>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Calibri" panose="020F0502020204030204" pitchFamily="34" charset="0"/>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0340385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latin typeface="Calibri" panose="020F0502020204030204" pitchFamily="34" charset="0"/>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859911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1013487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atin typeface="Calibri" panose="020F0502020204030204" pitchFamily="34" charset="0"/>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00454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310288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2728932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latin typeface="Calibri" panose="020F0502020204030204" pitchFamily="34" charset="0"/>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760135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458490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61172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4005303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4376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1389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53948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latin typeface="Calibri" panose="020F0502020204030204" pitchFamily="34" charset="0"/>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3195306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2281829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826100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Calibri" panose="020F0502020204030204" pitchFamily="34" charset="0"/>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latin typeface="Calibri" panose="020F0502020204030204" pitchFamily="34" charset="0"/>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305876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Calibri" panose="020F0502020204030204" pitchFamily="34" charset="0"/>
                <a:cs typeface="Calibri" panose="020F0502020204030204" pitchFamily="34" charset="0"/>
              </a:defRPr>
            </a:lvl1pPr>
            <a:lvl2pPr marL="230188" indent="-230188">
              <a:buFont typeface="Arial" pitchFamily="34" charset="0"/>
              <a:buChar char="•"/>
              <a:defRPr>
                <a:solidFill>
                  <a:schemeClr val="tx2">
                    <a:lumMod val="75000"/>
                  </a:schemeClr>
                </a:solidFill>
                <a:latin typeface="Calibri" panose="020F0502020204030204" pitchFamily="34" charset="0"/>
              </a:defRPr>
            </a:lvl2pPr>
            <a:lvl3pPr marL="465138" indent="-228600">
              <a:defRPr>
                <a:solidFill>
                  <a:schemeClr val="tx2">
                    <a:lumMod val="75000"/>
                  </a:schemeClr>
                </a:solidFill>
                <a:latin typeface="Calibri" panose="020F0502020204030204" pitchFamily="34" charset="0"/>
              </a:defRPr>
            </a:lvl3pPr>
            <a:lvl4pPr marL="685800" indent="-228600">
              <a:defRPr>
                <a:solidFill>
                  <a:schemeClr val="tx2">
                    <a:lumMod val="75000"/>
                  </a:schemeClr>
                </a:solidFill>
                <a:latin typeface="Calibri" panose="020F0502020204030204" pitchFamily="34" charset="0"/>
              </a:defRPr>
            </a:lvl4pPr>
            <a:lvl5pPr marL="912813" indent="-228600">
              <a:defRPr>
                <a:solidFill>
                  <a:schemeClr val="tx2">
                    <a:lumMod val="75000"/>
                  </a:schemeClr>
                </a:solidFill>
                <a:latin typeface="Calibri" panose="020F0502020204030204" pitchFamily="34" charset="0"/>
              </a:defRPr>
            </a:lvl5pPr>
            <a:lvl6pPr marL="1146175" indent="-228600">
              <a:defRPr>
                <a:solidFill>
                  <a:schemeClr val="tx2">
                    <a:lumMod val="75000"/>
                  </a:schemeClr>
                </a:solidFill>
                <a:latin typeface="Calibri" panose="020F0502020204030204" pitchFamily="34" charset="0"/>
              </a:defRPr>
            </a:lvl6pPr>
            <a:lvl7pPr marL="1374775" indent="-228600">
              <a:defRPr>
                <a:solidFill>
                  <a:schemeClr val="tx2">
                    <a:lumMod val="75000"/>
                  </a:schemeClr>
                </a:solidFill>
                <a:latin typeface="Calibri" panose="020F0502020204030204" pitchFamily="34" charset="0"/>
              </a:defRPr>
            </a:lvl7pPr>
            <a:lvl8pPr marL="1600200" indent="-228600">
              <a:defRPr>
                <a:solidFill>
                  <a:schemeClr val="tx2">
                    <a:lumMod val="75000"/>
                  </a:schemeClr>
                </a:solidFill>
                <a:latin typeface="Calibri" panose="020F0502020204030204" pitchFamily="34" charset="0"/>
              </a:defRPr>
            </a:lvl8pPr>
            <a:lvl9pPr marL="1827213" indent="-228600">
              <a:defRPr>
                <a:solidFill>
                  <a:schemeClr val="tx2">
                    <a:lumMod val="75000"/>
                  </a:schemeClr>
                </a:solidFill>
                <a:latin typeface="Calibri" panose="020F0502020204030204" pitchFamily="34" charset="0"/>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60829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Calibri" panose="020F0502020204030204" pitchFamily="34" charset="0"/>
                <a:cs typeface="Calibri" panose="020F0502020204030204" pitchFamily="34" charset="0"/>
              </a:defRPr>
            </a:lvl1pPr>
            <a:lvl2pPr>
              <a:defRPr sz="1800">
                <a:solidFill>
                  <a:schemeClr val="tx2">
                    <a:lumMod val="75000"/>
                  </a:schemeClr>
                </a:solidFill>
                <a:latin typeface="Calibri" panose="020F0502020204030204" pitchFamily="34" charset="0"/>
                <a:cs typeface="Calibri" panose="020F0502020204030204" pitchFamily="34" charset="0"/>
              </a:defRPr>
            </a:lvl2pPr>
            <a:lvl3pPr>
              <a:defRPr sz="1400" baseline="0">
                <a:solidFill>
                  <a:schemeClr val="tx2">
                    <a:lumMod val="75000"/>
                  </a:schemeClr>
                </a:solidFill>
                <a:latin typeface="Calibri" panose="020F0502020204030204" pitchFamily="34" charset="0"/>
                <a:cs typeface="Calibri" panose="020F0502020204030204" pitchFamily="34" charset="0"/>
              </a:defRPr>
            </a:lvl3pPr>
            <a:lvl4pPr marL="915988" indent="-228600">
              <a:defRPr sz="1400" baseline="0">
                <a:solidFill>
                  <a:schemeClr val="tx2">
                    <a:lumMod val="75000"/>
                  </a:schemeClr>
                </a:solidFill>
                <a:latin typeface="Calibri" panose="020F0502020204030204" pitchFamily="34" charset="0"/>
                <a:cs typeface="Arial" pitchFamily="34" charset="0"/>
              </a:defRPr>
            </a:lvl4pPr>
            <a:lvl5pPr marL="1143000" indent="-228600">
              <a:defRPr sz="1400" baseline="0">
                <a:solidFill>
                  <a:schemeClr val="tx2">
                    <a:lumMod val="75000"/>
                  </a:schemeClr>
                </a:solidFill>
                <a:latin typeface="Calibri" panose="020F0502020204030204" pitchFamily="34" charset="0"/>
                <a:cs typeface="Arial" pitchFamily="34" charset="0"/>
              </a:defRPr>
            </a:lvl5pPr>
            <a:lvl6pPr marL="1377950" indent="-228600">
              <a:defRPr sz="1400" baseline="0">
                <a:solidFill>
                  <a:schemeClr val="tx2">
                    <a:lumMod val="75000"/>
                  </a:schemeClr>
                </a:solidFill>
                <a:latin typeface="Calibri" panose="020F0502020204030204" pitchFamily="34" charset="0"/>
              </a:defRPr>
            </a:lvl6pPr>
            <a:lvl7pPr marL="1597025" indent="-228600">
              <a:defRPr sz="1400" baseline="0">
                <a:solidFill>
                  <a:schemeClr val="tx2">
                    <a:lumMod val="75000"/>
                  </a:schemeClr>
                </a:solidFill>
                <a:latin typeface="Calibri" panose="020F0502020204030204" pitchFamily="34" charset="0"/>
              </a:defRPr>
            </a:lvl7pPr>
            <a:lvl8pPr marL="1830388" indent="-228600">
              <a:defRPr sz="1400" baseline="0">
                <a:solidFill>
                  <a:schemeClr val="tx2">
                    <a:lumMod val="75000"/>
                  </a:schemeClr>
                </a:solidFill>
                <a:latin typeface="Calibri" panose="020F0502020204030204" pitchFamily="34" charset="0"/>
              </a:defRPr>
            </a:lvl8pPr>
            <a:lvl9pPr marL="2057400" indent="-228600">
              <a:defRPr sz="1400" baseline="0">
                <a:solidFill>
                  <a:schemeClr val="tx2">
                    <a:lumMod val="75000"/>
                  </a:schemeClr>
                </a:solidFill>
                <a:latin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22754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249022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42373216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427842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401122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8136298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1697369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619930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3532474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3210252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88665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3664044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974233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587320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090292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3891721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65729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3788051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975536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529678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09152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Calibri" panose="020F0502020204030204" pitchFamily="34" charset="0"/>
                <a:cs typeface="Calibri" panose="020F0502020204030204" pitchFamily="34" charset="0"/>
              </a:defRPr>
            </a:lvl1pPr>
            <a:lvl2pPr>
              <a:defRPr sz="1800">
                <a:solidFill>
                  <a:schemeClr val="tx2">
                    <a:lumMod val="75000"/>
                  </a:schemeClr>
                </a:solidFill>
                <a:latin typeface="Calibri" panose="020F0502020204030204" pitchFamily="34" charset="0"/>
                <a:cs typeface="Calibri" panose="020F0502020204030204" pitchFamily="34" charset="0"/>
              </a:defRPr>
            </a:lvl2pPr>
            <a:lvl3pPr>
              <a:defRPr sz="1400" baseline="0">
                <a:solidFill>
                  <a:schemeClr val="tx2">
                    <a:lumMod val="75000"/>
                  </a:schemeClr>
                </a:solidFill>
                <a:latin typeface="Calibri" panose="020F0502020204030204" pitchFamily="34" charset="0"/>
                <a:cs typeface="Calibri" panose="020F0502020204030204" pitchFamily="34" charset="0"/>
              </a:defRPr>
            </a:lvl3pPr>
            <a:lvl4pPr marL="915988" indent="-228600">
              <a:defRPr sz="1400" baseline="0">
                <a:solidFill>
                  <a:schemeClr val="tx2">
                    <a:lumMod val="75000"/>
                  </a:schemeClr>
                </a:solidFill>
                <a:latin typeface="Calibri" panose="020F0502020204030204" pitchFamily="34" charset="0"/>
                <a:cs typeface="Arial" pitchFamily="34" charset="0"/>
              </a:defRPr>
            </a:lvl4pPr>
            <a:lvl5pPr marL="1143000" indent="-228600">
              <a:defRPr sz="1400" baseline="0">
                <a:solidFill>
                  <a:schemeClr val="tx2">
                    <a:lumMod val="75000"/>
                  </a:schemeClr>
                </a:solidFill>
                <a:latin typeface="Calibri" panose="020F0502020204030204" pitchFamily="34" charset="0"/>
                <a:cs typeface="Arial" pitchFamily="34" charset="0"/>
              </a:defRPr>
            </a:lvl5pPr>
            <a:lvl6pPr marL="1377950" indent="-228600">
              <a:defRPr sz="1400" baseline="0">
                <a:solidFill>
                  <a:schemeClr val="tx2">
                    <a:lumMod val="75000"/>
                  </a:schemeClr>
                </a:solidFill>
                <a:latin typeface="Calibri" panose="020F0502020204030204" pitchFamily="34" charset="0"/>
              </a:defRPr>
            </a:lvl6pPr>
            <a:lvl7pPr marL="1597025" indent="-228600">
              <a:defRPr sz="1400" baseline="0">
                <a:solidFill>
                  <a:schemeClr val="tx2">
                    <a:lumMod val="75000"/>
                  </a:schemeClr>
                </a:solidFill>
                <a:latin typeface="Calibri" panose="020F0502020204030204" pitchFamily="34" charset="0"/>
              </a:defRPr>
            </a:lvl7pPr>
            <a:lvl8pPr marL="1830388" indent="-228600">
              <a:defRPr sz="1400" baseline="0">
                <a:solidFill>
                  <a:schemeClr val="tx2">
                    <a:lumMod val="75000"/>
                  </a:schemeClr>
                </a:solidFill>
                <a:latin typeface="Calibri" panose="020F0502020204030204" pitchFamily="34" charset="0"/>
              </a:defRPr>
            </a:lvl8pPr>
            <a:lvl9pPr marL="2057400" indent="-228600">
              <a:defRPr sz="1400" baseline="0">
                <a:solidFill>
                  <a:schemeClr val="tx2">
                    <a:lumMod val="75000"/>
                  </a:schemeClr>
                </a:solidFill>
                <a:latin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3210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2" r:id="rId19"/>
    <p:sldLayoutId id="214748381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22365057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Calibri" panose="020F0502020204030204" pitchFamily="34" charset="0"/>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Calibri" panose="020F0502020204030204" pitchFamily="34" charset="0"/>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02597840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5" r:id="rId19"/>
    <p:sldLayoutId id="2147483856"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flfast.org/teachers.htm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9.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9.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hyperlink" Target="mailto:FloridaHelpDesk@cambiumassessment.com" TargetMode="External"/><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hyperlink" Target="mailto:nhazewinkel@ecsdfl.us" TargetMode="External"/><Relationship Id="rId2" Type="http://schemas.openxmlformats.org/officeDocument/2006/relationships/hyperlink" Target="mailto:hrykard@ecsdfl.us" TargetMode="Externa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4709" y="1788401"/>
            <a:ext cx="10607291" cy="1321242"/>
          </a:xfrm>
        </p:spPr>
        <p:txBody>
          <a:bodyPr>
            <a:normAutofit fontScale="90000"/>
          </a:bodyPr>
          <a:lstStyle/>
          <a:p>
            <a:r>
              <a:rPr lang="en-US" cap="none" dirty="0"/>
              <a:t>FAST Grades 3–10</a:t>
            </a:r>
            <a:br>
              <a:rPr lang="en-US" cap="none" dirty="0"/>
            </a:br>
            <a:r>
              <a:rPr lang="en-US" cap="none" dirty="0"/>
              <a:t>Progress Monitoring Training</a:t>
            </a:r>
            <a:br>
              <a:rPr lang="en-US" cap="none" dirty="0"/>
            </a:br>
            <a:r>
              <a:rPr lang="en-US" sz="4000" cap="none" dirty="0"/>
              <a:t>Cambium's Testing Systems: TIDE and TDS</a:t>
            </a:r>
            <a:endParaRPr lang="en-US" sz="3600" cap="none" dirty="0"/>
          </a:p>
        </p:txBody>
      </p:sp>
      <p:sp>
        <p:nvSpPr>
          <p:cNvPr id="5" name="Rectangle 4">
            <a:extLst>
              <a:ext uri="{FF2B5EF4-FFF2-40B4-BE49-F238E27FC236}">
                <a16:creationId xmlns:a16="http://schemas.microsoft.com/office/drawing/2014/main" id="{D5148FDF-7F93-4AD8-B82D-57B451598EA5}"/>
              </a:ext>
            </a:extLst>
          </p:cNvPr>
          <p:cNvSpPr/>
          <p:nvPr/>
        </p:nvSpPr>
        <p:spPr>
          <a:xfrm>
            <a:off x="9276250" y="6461326"/>
            <a:ext cx="2986715" cy="215444"/>
          </a:xfrm>
          <a:prstGeom prst="rect">
            <a:avLst/>
          </a:prstGeom>
        </p:spPr>
        <p:txBody>
          <a:bodyPr wrap="none">
            <a:spAutoFit/>
          </a:bodyPr>
          <a:lstStyle/>
          <a:p>
            <a:r>
              <a:rPr lang="en-US" sz="800">
                <a:solidFill>
                  <a:schemeClr val="bg1"/>
                </a:solidFill>
              </a:rPr>
              <a:t>Copyright © 2022 Cambium Assessment, Inc. All rights reserved.</a:t>
            </a:r>
          </a:p>
        </p:txBody>
      </p:sp>
      <p:pic>
        <p:nvPicPr>
          <p:cNvPr id="3" name="Picture 5" descr="Logo&#10;&#10;Description automatically generated">
            <a:extLst>
              <a:ext uri="{FF2B5EF4-FFF2-40B4-BE49-F238E27FC236}">
                <a16:creationId xmlns:a16="http://schemas.microsoft.com/office/drawing/2014/main" id="{7F5AA8A8-3A40-0C6D-F61E-B4C6ECA68A93}"/>
              </a:ext>
            </a:extLst>
          </p:cNvPr>
          <p:cNvPicPr>
            <a:picLocks noChangeAspect="1"/>
          </p:cNvPicPr>
          <p:nvPr/>
        </p:nvPicPr>
        <p:blipFill>
          <a:blip r:embed="rId3"/>
          <a:stretch>
            <a:fillRect/>
          </a:stretch>
        </p:blipFill>
        <p:spPr>
          <a:xfrm>
            <a:off x="5779377" y="4044640"/>
            <a:ext cx="2217954" cy="740844"/>
          </a:xfrm>
          <a:prstGeom prst="rect">
            <a:avLst/>
          </a:prstGeom>
        </p:spPr>
      </p:pic>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4FDE9-BB55-43DA-A5C7-883A89F42D4B}"/>
              </a:ext>
            </a:extLst>
          </p:cNvPr>
          <p:cNvPicPr>
            <a:picLocks noChangeAspect="1"/>
          </p:cNvPicPr>
          <p:nvPr/>
        </p:nvPicPr>
        <p:blipFill>
          <a:blip r:embed="rId3"/>
          <a:stretch>
            <a:fillRect/>
          </a:stretch>
        </p:blipFill>
        <p:spPr>
          <a:xfrm>
            <a:off x="4359326" y="882856"/>
            <a:ext cx="7549759" cy="5029371"/>
          </a:xfrm>
          <a:prstGeom prst="rect">
            <a:avLst/>
          </a:prstGeom>
          <a:effectLst>
            <a:outerShdw blurRad="50800" dist="38100" dir="2700000" algn="tl" rotWithShape="0">
              <a:prstClr val="black">
                <a:alpha val="40000"/>
              </a:prstClr>
            </a:outerShdw>
          </a:effectLst>
        </p:spPr>
      </p:pic>
      <p:sp>
        <p:nvSpPr>
          <p:cNvPr id="3" name="Title 6"/>
          <p:cNvSpPr>
            <a:spLocks noGrp="1"/>
          </p:cNvSpPr>
          <p:nvPr>
            <p:ph type="title"/>
          </p:nvPr>
        </p:nvSpPr>
        <p:spPr>
          <a:xfrm>
            <a:off x="354344" y="123106"/>
            <a:ext cx="11016200" cy="518012"/>
          </a:xfrm>
        </p:spPr>
        <p:txBody>
          <a:bodyPr>
            <a:noAutofit/>
          </a:bodyPr>
          <a:lstStyle/>
          <a:p>
            <a:r>
              <a:rPr lang="en-US" sz="4000">
                <a:latin typeface="Calibri"/>
              </a:rPr>
              <a:t>Participation Reports</a:t>
            </a:r>
          </a:p>
        </p:txBody>
      </p:sp>
      <p:sp>
        <p:nvSpPr>
          <p:cNvPr id="4" name="Rectangle 3">
            <a:extLst>
              <a:ext uri="{FF2B5EF4-FFF2-40B4-BE49-F238E27FC236}">
                <a16:creationId xmlns:a16="http://schemas.microsoft.com/office/drawing/2014/main" id="{FF519F10-C9D6-4DE4-8043-7D661E43D6B9}"/>
              </a:ext>
            </a:extLst>
          </p:cNvPr>
          <p:cNvSpPr/>
          <p:nvPr/>
        </p:nvSpPr>
        <p:spPr>
          <a:xfrm>
            <a:off x="4365600" y="1221385"/>
            <a:ext cx="17461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a16="http://schemas.microsoft.com/office/drawing/2014/main" id="{6A559385-8B16-46BD-A14E-75DFDF6FB8BB}"/>
              </a:ext>
            </a:extLst>
          </p:cNvPr>
          <p:cNvSpPr/>
          <p:nvPr/>
        </p:nvSpPr>
        <p:spPr>
          <a:xfrm>
            <a:off x="4359326" y="1878720"/>
            <a:ext cx="1145315"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A178916C-113A-4D39-A706-769AD3B14590}"/>
              </a:ext>
            </a:extLst>
          </p:cNvPr>
          <p:cNvSpPr/>
          <p:nvPr/>
        </p:nvSpPr>
        <p:spPr>
          <a:xfrm>
            <a:off x="4359326" y="4025882"/>
            <a:ext cx="20465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9F61E86D-59E6-44EE-B325-F284AA746D9E}"/>
              </a:ext>
            </a:extLst>
          </p:cNvPr>
          <p:cNvGrpSpPr/>
          <p:nvPr/>
        </p:nvGrpSpPr>
        <p:grpSpPr>
          <a:xfrm>
            <a:off x="444467" y="889521"/>
            <a:ext cx="3607055" cy="5135044"/>
            <a:chOff x="444467" y="889521"/>
            <a:chExt cx="3607055" cy="5135044"/>
          </a:xfrm>
        </p:grpSpPr>
        <p:pic>
          <p:nvPicPr>
            <p:cNvPr id="16" name="Picture 15">
              <a:extLst>
                <a:ext uri="{FF2B5EF4-FFF2-40B4-BE49-F238E27FC236}">
                  <a16:creationId xmlns:a16="http://schemas.microsoft.com/office/drawing/2014/main" id="{C959A917-8C3A-4E3E-B9EA-EFAEFCBD0395}"/>
                </a:ext>
              </a:extLst>
            </p:cNvPr>
            <p:cNvPicPr>
              <a:picLocks noChangeAspect="1"/>
            </p:cNvPicPr>
            <p:nvPr/>
          </p:nvPicPr>
          <p:blipFill>
            <a:blip r:embed="rId4"/>
            <a:stretch>
              <a:fillRect/>
            </a:stretch>
          </p:blipFill>
          <p:spPr>
            <a:xfrm>
              <a:off x="444467" y="889521"/>
              <a:ext cx="3607055" cy="513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ACFA99A6-59B2-4041-985E-79F3995A478B}"/>
                </a:ext>
              </a:extLst>
            </p:cNvPr>
            <p:cNvSpPr/>
            <p:nvPr/>
          </p:nvSpPr>
          <p:spPr>
            <a:xfrm>
              <a:off x="616388" y="3920074"/>
              <a:ext cx="3279337" cy="246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73121B45-2AF6-43D7-B8F5-EA44AFBC58E0}"/>
                </a:ext>
              </a:extLst>
            </p:cNvPr>
            <p:cNvSpPr/>
            <p:nvPr/>
          </p:nvSpPr>
          <p:spPr>
            <a:xfrm>
              <a:off x="2422513" y="3150710"/>
              <a:ext cx="218783" cy="246832"/>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pic>
        <p:nvPicPr>
          <p:cNvPr id="8" name="Picture 7">
            <a:extLst>
              <a:ext uri="{FF2B5EF4-FFF2-40B4-BE49-F238E27FC236}">
                <a16:creationId xmlns:a16="http://schemas.microsoft.com/office/drawing/2014/main" id="{2DC6611E-51D3-4A7B-B536-9398DE53EDC7}"/>
              </a:ext>
            </a:extLst>
          </p:cNvPr>
          <p:cNvPicPr>
            <a:picLocks noChangeAspect="1"/>
          </p:cNvPicPr>
          <p:nvPr/>
        </p:nvPicPr>
        <p:blipFill>
          <a:blip r:embed="rId5"/>
          <a:stretch>
            <a:fillRect/>
          </a:stretch>
        </p:blipFill>
        <p:spPr>
          <a:xfrm>
            <a:off x="7423502" y="5662804"/>
            <a:ext cx="1421405" cy="222630"/>
          </a:xfrm>
          <a:prstGeom prst="rect">
            <a:avLst/>
          </a:prstGeom>
        </p:spPr>
      </p:pic>
      <p:sp>
        <p:nvSpPr>
          <p:cNvPr id="15" name="Rectangle 14">
            <a:extLst>
              <a:ext uri="{FF2B5EF4-FFF2-40B4-BE49-F238E27FC236}">
                <a16:creationId xmlns:a16="http://schemas.microsoft.com/office/drawing/2014/main" id="{5BF540A7-58C9-450F-BD4E-8C6C40FF107C}"/>
              </a:ext>
            </a:extLst>
          </p:cNvPr>
          <p:cNvSpPr/>
          <p:nvPr/>
        </p:nvSpPr>
        <p:spPr>
          <a:xfrm>
            <a:off x="7140326" y="5630180"/>
            <a:ext cx="20465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216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3699" y="1030561"/>
            <a:ext cx="11708301" cy="4730262"/>
          </a:xfrm>
        </p:spPr>
        <p:txBody>
          <a:bodyPr>
            <a:normAutofit/>
          </a:bodyPr>
          <a:lstStyle/>
          <a:p>
            <a:r>
              <a:rPr lang="en-US" sz="2000" b="1">
                <a:solidFill>
                  <a:srgbClr val="53565A"/>
                </a:solidFill>
              </a:rPr>
              <a:t>Which students have not yet tested?</a:t>
            </a:r>
          </a:p>
          <a:p>
            <a:pPr marL="0" indent="0">
              <a:buNone/>
            </a:pPr>
            <a:endParaRPr lang="en-US"/>
          </a:p>
          <a:p>
            <a:pPr marL="0" indent="0">
              <a:buNone/>
            </a:pPr>
            <a:endParaRPr lang="en-US"/>
          </a:p>
          <a:p>
            <a:r>
              <a:rPr lang="en-US" sz="2000" b="1">
                <a:solidFill>
                  <a:srgbClr val="53565A"/>
                </a:solidFill>
              </a:rPr>
              <a:t>Which students have paused tests?</a:t>
            </a:r>
          </a:p>
          <a:p>
            <a:endParaRPr lang="en-US"/>
          </a:p>
          <a:p>
            <a:endParaRPr lang="en-US" sz="2000" b="1">
              <a:solidFill>
                <a:srgbClr val="53565A"/>
              </a:solidFill>
            </a:endParaRPr>
          </a:p>
          <a:p>
            <a:r>
              <a:rPr lang="en-US" sz="2000" b="1">
                <a:solidFill>
                  <a:srgbClr val="53565A"/>
                </a:solidFill>
              </a:rPr>
              <a:t>Did all students in a test session submit their tests?</a:t>
            </a:r>
          </a:p>
          <a:p>
            <a:endParaRPr lang="en-US"/>
          </a:p>
        </p:txBody>
      </p:sp>
      <p:sp>
        <p:nvSpPr>
          <p:cNvPr id="2" name="Title 1"/>
          <p:cNvSpPr>
            <a:spLocks noGrp="1"/>
          </p:cNvSpPr>
          <p:nvPr>
            <p:ph type="title"/>
          </p:nvPr>
        </p:nvSpPr>
        <p:spPr>
          <a:xfrm>
            <a:off x="184931" y="116397"/>
            <a:ext cx="11016200" cy="518012"/>
          </a:xfrm>
        </p:spPr>
        <p:txBody>
          <a:bodyPr>
            <a:noAutofit/>
          </a:bodyPr>
          <a:lstStyle/>
          <a:p>
            <a:r>
              <a:rPr lang="en-US" sz="4000">
                <a:latin typeface="Calibri"/>
              </a:rPr>
              <a:t>Monitoring Test Progress Examples</a:t>
            </a:r>
          </a:p>
        </p:txBody>
      </p:sp>
      <p:sp>
        <p:nvSpPr>
          <p:cNvPr id="9" name="Slide Number Placeholder 3">
            <a:extLst>
              <a:ext uri="{FF2B5EF4-FFF2-40B4-BE49-F238E27FC236}">
                <a16:creationId xmlns:a16="http://schemas.microsoft.com/office/drawing/2014/main" id="{B20B68B2-91D6-4C9D-A9C8-B5EDC3EEB19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F4F3473-C2BF-4C52-8A03-35E2858CCB45}"/>
              </a:ext>
            </a:extLst>
          </p:cNvPr>
          <p:cNvPicPr>
            <a:picLocks noChangeAspect="1"/>
          </p:cNvPicPr>
          <p:nvPr/>
        </p:nvPicPr>
        <p:blipFill>
          <a:blip r:embed="rId3"/>
          <a:stretch>
            <a:fillRect/>
          </a:stretch>
        </p:blipFill>
        <p:spPr>
          <a:xfrm>
            <a:off x="426231" y="1592175"/>
            <a:ext cx="7120190" cy="904151"/>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DA6F9C32-BCFB-412C-B75C-804EB4B13751}"/>
              </a:ext>
            </a:extLst>
          </p:cNvPr>
          <p:cNvPicPr>
            <a:picLocks noChangeAspect="1"/>
          </p:cNvPicPr>
          <p:nvPr/>
        </p:nvPicPr>
        <p:blipFill>
          <a:blip r:embed="rId4"/>
          <a:stretch>
            <a:fillRect/>
          </a:stretch>
        </p:blipFill>
        <p:spPr>
          <a:xfrm>
            <a:off x="299832" y="3395692"/>
            <a:ext cx="10074823" cy="90415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86CA8762-E8E6-40F7-8DA4-08DA3F4C649F}"/>
              </a:ext>
            </a:extLst>
          </p:cNvPr>
          <p:cNvPicPr>
            <a:picLocks noChangeAspect="1"/>
          </p:cNvPicPr>
          <p:nvPr/>
        </p:nvPicPr>
        <p:blipFill>
          <a:blip r:embed="rId5"/>
          <a:stretch>
            <a:fillRect/>
          </a:stretch>
        </p:blipFill>
        <p:spPr>
          <a:xfrm>
            <a:off x="299832" y="5265825"/>
            <a:ext cx="11892168" cy="788606"/>
          </a:xfrm>
          <a:prstGeom prst="rect">
            <a:avLst/>
          </a:prstGeom>
          <a:ln>
            <a:solidFill>
              <a:schemeClr val="bg1">
                <a:lumMod val="65000"/>
              </a:schemeClr>
            </a:solidFill>
          </a:ln>
        </p:spPr>
      </p:pic>
    </p:spTree>
    <p:extLst>
      <p:ext uri="{BB962C8B-B14F-4D97-AF65-F5344CB8AC3E}">
        <p14:creationId xmlns:p14="http://schemas.microsoft.com/office/powerpoint/2010/main" val="9319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rPr>
              <a:t>FAST Progress Monitoring</a:t>
            </a:r>
          </a:p>
        </p:txBody>
      </p:sp>
      <p:sp>
        <p:nvSpPr>
          <p:cNvPr id="5" name="Slide Number Placeholder 3">
            <a:extLst>
              <a:ext uri="{FF2B5EF4-FFF2-40B4-BE49-F238E27FC236}">
                <a16:creationId xmlns:a16="http://schemas.microsoft.com/office/drawing/2014/main" id="{2FFD9855-2374-495A-88DB-94413FAB462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12</a:t>
            </a:fld>
            <a:endParaRPr lang="en-US"/>
          </a:p>
        </p:txBody>
      </p:sp>
      <p:sp>
        <p:nvSpPr>
          <p:cNvPr id="6" name="TextBox 5">
            <a:extLst>
              <a:ext uri="{FF2B5EF4-FFF2-40B4-BE49-F238E27FC236}">
                <a16:creationId xmlns:a16="http://schemas.microsoft.com/office/drawing/2014/main" id="{F4E3D4E7-2D3E-4D3C-92F2-C6AFF1B036AF}"/>
              </a:ext>
            </a:extLst>
          </p:cNvPr>
          <p:cNvSpPr txBox="1"/>
          <p:nvPr/>
        </p:nvSpPr>
        <p:spPr>
          <a:xfrm>
            <a:off x="287286" y="782121"/>
            <a:ext cx="11904714" cy="5293757"/>
          </a:xfrm>
          <a:prstGeom prst="rect">
            <a:avLst/>
          </a:prstGeom>
          <a:noFill/>
        </p:spPr>
        <p:txBody>
          <a:bodyPr wrap="square" lIns="91440" tIns="45720" rIns="91440" bIns="45720" anchor="t">
            <a:spAutoFit/>
          </a:bodyPr>
          <a:lstStyle/>
          <a:p>
            <a:pPr marL="404495" lvl="1" indent="-404495">
              <a:buFont typeface="Wingdings" pitchFamily="2" charset="2"/>
              <a:buChar char="§"/>
              <a:defRPr/>
            </a:pPr>
            <a:r>
              <a:rPr lang="en-US" sz="2600" dirty="0">
                <a:solidFill>
                  <a:schemeClr val="tx2"/>
                </a:solidFill>
                <a:latin typeface="Calibri"/>
                <a:cs typeface="Calibri"/>
              </a:rPr>
              <a:t>Above Grade Testing</a:t>
            </a:r>
            <a:endParaRPr lang="en-US" dirty="0">
              <a:solidFill>
                <a:schemeClr val="tx2"/>
              </a:solidFill>
              <a:latin typeface="Calibri"/>
              <a:cs typeface="Calibri"/>
            </a:endParaRPr>
          </a:p>
          <a:p>
            <a:pPr marL="861695" lvl="2" indent="-404495">
              <a:buFont typeface="Wingdings" pitchFamily="2" charset="2"/>
              <a:buChar char="§"/>
              <a:defRPr/>
            </a:pPr>
            <a:r>
              <a:rPr lang="en-US" sz="2600" dirty="0">
                <a:solidFill>
                  <a:schemeClr val="tx2"/>
                </a:solidFill>
                <a:latin typeface="Calibri"/>
                <a:cs typeface="Calibri"/>
              </a:rPr>
              <a:t>Available for Writing, Reading, and Mathematics.</a:t>
            </a:r>
          </a:p>
          <a:p>
            <a:pPr marL="861695" lvl="2" indent="-404495">
              <a:buFont typeface="Wingdings" pitchFamily="2" charset="2"/>
              <a:buChar char="§"/>
              <a:defRPr/>
            </a:pPr>
            <a:r>
              <a:rPr lang="en-US" sz="2600" dirty="0">
                <a:solidFill>
                  <a:schemeClr val="tx2"/>
                </a:solidFill>
                <a:latin typeface="Calibri"/>
                <a:cs typeface="Calibri"/>
              </a:rPr>
              <a:t>Separate field for each subject. (Writing and Reading are no longer one field.)</a:t>
            </a:r>
          </a:p>
          <a:p>
            <a:pPr marL="0" lvl="1">
              <a:defRPr/>
            </a:pPr>
            <a:endParaRPr lang="en-US" sz="2600" dirty="0">
              <a:solidFill>
                <a:schemeClr val="tx2"/>
              </a:solidFill>
              <a:latin typeface="Calibri" panose="020F0502020204030204" pitchFamily="34" charset="0"/>
              <a:cs typeface="Calibri" panose="020F0502020204030204" pitchFamily="34" charset="0"/>
            </a:endParaRPr>
          </a:p>
          <a:p>
            <a:pPr marL="404495" lvl="1" indent="-404495">
              <a:buFont typeface="Wingdings" pitchFamily="2" charset="2"/>
              <a:buChar char="§"/>
              <a:defRPr/>
            </a:pPr>
            <a:r>
              <a:rPr lang="en-US" sz="2600" dirty="0">
                <a:solidFill>
                  <a:schemeClr val="tx2"/>
                </a:solidFill>
                <a:latin typeface="Calibri"/>
                <a:cs typeface="Calibri"/>
              </a:rPr>
              <a:t>Paper Accommodations</a:t>
            </a:r>
          </a:p>
          <a:p>
            <a:pPr marL="861695" lvl="2" indent="-404495">
              <a:buFont typeface="Wingdings" pitchFamily="2" charset="2"/>
              <a:buChar char="§"/>
              <a:defRPr/>
            </a:pPr>
            <a:r>
              <a:rPr lang="en-US" sz="2600" dirty="0">
                <a:solidFill>
                  <a:schemeClr val="tx2"/>
                </a:solidFill>
                <a:latin typeface="Calibri"/>
                <a:cs typeface="Calibri"/>
              </a:rPr>
              <a:t>A new paper accommodation field will be added for FAST PM only.</a:t>
            </a:r>
          </a:p>
          <a:p>
            <a:pPr marL="861695" lvl="2" indent="-404495">
              <a:buFont typeface="Wingdings" pitchFamily="2" charset="2"/>
              <a:buChar char="§"/>
              <a:defRPr/>
            </a:pPr>
            <a:r>
              <a:rPr lang="en-US" sz="2600" dirty="0">
                <a:solidFill>
                  <a:schemeClr val="tx2"/>
                </a:solidFill>
                <a:latin typeface="Calibri"/>
                <a:cs typeface="Calibri"/>
              </a:rPr>
              <a:t>Students needing a paper accommodation will be marked appropriately in TIDE.</a:t>
            </a:r>
          </a:p>
          <a:p>
            <a:pPr marL="861695" lvl="2" indent="-404495">
              <a:buFont typeface="Wingdings" pitchFamily="2" charset="2"/>
              <a:buChar char="§"/>
              <a:defRPr/>
            </a:pPr>
            <a:r>
              <a:rPr lang="en-US" sz="2600" dirty="0">
                <a:solidFill>
                  <a:schemeClr val="tx2"/>
                </a:solidFill>
                <a:latin typeface="Calibri"/>
                <a:cs typeface="Calibri"/>
              </a:rPr>
              <a:t>If this field is marked “Y”, student will no longer be eligible for online testing.</a:t>
            </a:r>
          </a:p>
          <a:p>
            <a:pPr marL="861695" lvl="2" indent="-404495">
              <a:buFont typeface="Wingdings" pitchFamily="2" charset="2"/>
              <a:buChar char="§"/>
              <a:defRPr/>
            </a:pPr>
            <a:r>
              <a:rPr lang="en-US" sz="2600" dirty="0">
                <a:solidFill>
                  <a:schemeClr val="tx2"/>
                </a:solidFill>
                <a:latin typeface="Calibri"/>
                <a:cs typeface="Calibri"/>
              </a:rPr>
              <a:t>Paper accommodations will not be available for PM 1/PM2. (These fields should be left blank in the initial </a:t>
            </a:r>
            <a:r>
              <a:rPr lang="en-US" sz="2600" dirty="0" err="1">
                <a:solidFill>
                  <a:schemeClr val="tx2"/>
                </a:solidFill>
                <a:latin typeface="Calibri"/>
                <a:cs typeface="Calibri"/>
              </a:rPr>
              <a:t>PreID</a:t>
            </a:r>
            <a:r>
              <a:rPr lang="en-US" sz="2600" dirty="0">
                <a:solidFill>
                  <a:schemeClr val="tx2"/>
                </a:solidFill>
                <a:latin typeface="Calibri"/>
                <a:cs typeface="Calibri"/>
              </a:rPr>
              <a:t> file upload.)</a:t>
            </a:r>
          </a:p>
          <a:p>
            <a:pPr marL="861695" lvl="2" indent="-404495">
              <a:buFont typeface="Wingdings" pitchFamily="2" charset="2"/>
              <a:buChar char="§"/>
              <a:defRPr/>
            </a:pPr>
            <a:r>
              <a:rPr lang="en-US" sz="2600" dirty="0">
                <a:solidFill>
                  <a:schemeClr val="tx2"/>
                </a:solidFill>
                <a:latin typeface="Calibri"/>
                <a:cs typeface="Calibri"/>
              </a:rPr>
              <a:t>DACs will be responsible for ordering paper materials through Additional Orders; there will be no initial order for FAST PM. </a:t>
            </a:r>
            <a:endParaRPr lang="en-US" sz="2600" dirty="0">
              <a:solidFill>
                <a:schemeClr val="tx2"/>
              </a:solidFill>
              <a:latin typeface="Calibri" panose="020F0502020204030204" pitchFamily="34" charset="0"/>
              <a:cs typeface="Calibri" panose="020F0502020204030204" pitchFamily="34" charset="0"/>
            </a:endParaRPr>
          </a:p>
          <a:p>
            <a:pPr marL="861695" lvl="2" indent="-404495">
              <a:buFont typeface="Wingdings" pitchFamily="2" charset="2"/>
              <a:buChar char="§"/>
              <a:defRPr/>
            </a:pPr>
            <a:endParaRPr lang="en-US" sz="2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4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473" y="714222"/>
            <a:ext cx="12338473" cy="5073956"/>
          </a:xfrm>
        </p:spPr>
        <p:txBody>
          <a:bodyPr vert="horz" lIns="0" tIns="0" rIns="0" bIns="0" rtlCol="0" anchor="t">
            <a:noAutofit/>
          </a:bodyPr>
          <a:lstStyle/>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Accommodations will no longer be subject specific.</a:t>
            </a: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You will indicate “Y” or “Yes” to turn on an accommodation for applicable students.</a:t>
            </a: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If an accommodation is selected, it will be applicable for all subjects the student will test.</a:t>
            </a: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For example, if text-to-speech is “Yes”, the student will receive this accommodation for all eligible tests.</a:t>
            </a:r>
          </a:p>
          <a:p>
            <a:pPr marL="229870" lvl="1" indent="0">
              <a:lnSpc>
                <a:spcPct val="100000"/>
              </a:lnSpc>
              <a:spcBef>
                <a:spcPts val="1200"/>
              </a:spcBef>
              <a:buNone/>
              <a:defRPr/>
            </a:pPr>
            <a:endParaRPr lang="en-US" sz="2600">
              <a:solidFill>
                <a:schemeClr val="tx2"/>
              </a:solidFill>
              <a:latin typeface="Calibri" panose="020F0502020204030204" pitchFamily="34" charset="0"/>
              <a:cs typeface="Calibri" panose="020F0502020204030204" pitchFamily="34" charset="0"/>
            </a:endParaRPr>
          </a:p>
          <a:p>
            <a:pPr marL="229870" lvl="1" indent="0">
              <a:lnSpc>
                <a:spcPct val="100000"/>
              </a:lnSpc>
              <a:spcBef>
                <a:spcPts val="1200"/>
              </a:spcBef>
              <a:buNone/>
              <a:defRPr/>
            </a:pPr>
            <a:endParaRPr lang="en-US" sz="2600">
              <a:solidFill>
                <a:schemeClr val="tx2"/>
              </a:solidFill>
              <a:latin typeface="Calibri" panose="020F0502020204030204" pitchFamily="34" charset="0"/>
              <a:cs typeface="Calibri" panose="020F0502020204030204" pitchFamily="34" charset="0"/>
            </a:endParaRPr>
          </a:p>
          <a:p>
            <a:pPr marL="401320" lvl="1" indent="-171450">
              <a:lnSpc>
                <a:spcPct val="100000"/>
              </a:lnSpc>
              <a:spcBef>
                <a:spcPts val="1200"/>
              </a:spcBef>
              <a:buFont typeface="Wingdings" panose="05000000000000000000" pitchFamily="2" charset="2"/>
              <a:buChar char="§"/>
              <a:defRPr/>
            </a:pPr>
            <a:endParaRPr lang="en-US" sz="2600">
              <a:solidFill>
                <a:schemeClr val="tx2"/>
              </a:solidFill>
              <a:latin typeface="Calibri" panose="020F0502020204030204" pitchFamily="34" charset="0"/>
              <a:cs typeface="Calibri" panose="020F0502020204030204" pitchFamily="34" charset="0"/>
            </a:endParaRPr>
          </a:p>
          <a:p>
            <a:pPr marL="572770" lvl="1" indent="-342900">
              <a:lnSpc>
                <a:spcPct val="100000"/>
              </a:lnSpc>
              <a:spcBef>
                <a:spcPts val="1200"/>
              </a:spcBef>
              <a:buFont typeface="Wingdings" panose="05000000000000000000" pitchFamily="2" charset="2"/>
              <a:buChar char="§"/>
              <a:defRPr/>
            </a:pPr>
            <a:r>
              <a:rPr lang="en-US" sz="2600">
                <a:solidFill>
                  <a:schemeClr val="tx2"/>
                </a:solidFill>
                <a:latin typeface="Calibri"/>
              </a:rPr>
              <a:t>Class codes have been removed from all layouts – PreID rosters will no longer be generated in TIDE.</a:t>
            </a:r>
          </a:p>
          <a:p>
            <a:pPr marL="229870" lvl="1" indent="0">
              <a:lnSpc>
                <a:spcPct val="100000"/>
              </a:lnSpc>
              <a:buNone/>
              <a:defRPr/>
            </a:pPr>
            <a:endParaRPr lang="en-US" sz="240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Accommodations/Class Codes</a:t>
            </a:r>
          </a:p>
        </p:txBody>
      </p:sp>
      <p:sp>
        <p:nvSpPr>
          <p:cNvPr id="5" name="Slide Number Placeholder 3">
            <a:extLst>
              <a:ext uri="{FF2B5EF4-FFF2-40B4-BE49-F238E27FC236}">
                <a16:creationId xmlns:a16="http://schemas.microsoft.com/office/drawing/2014/main" id="{2FFD9855-2374-495A-88DB-94413FAB462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13</a:t>
            </a:fld>
            <a:endParaRPr lang="en-US"/>
          </a:p>
        </p:txBody>
      </p:sp>
      <p:pic>
        <p:nvPicPr>
          <p:cNvPr id="2050" name="Picture 2" descr="image">
            <a:extLst>
              <a:ext uri="{FF2B5EF4-FFF2-40B4-BE49-F238E27FC236}">
                <a16:creationId xmlns:a16="http://schemas.microsoft.com/office/drawing/2014/main" id="{DABC2867-C561-4E8D-A73A-C7CA9C151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2296"/>
          <a:stretch/>
        </p:blipFill>
        <p:spPr bwMode="auto">
          <a:xfrm>
            <a:off x="2941820" y="3251200"/>
            <a:ext cx="4157480" cy="2033615"/>
          </a:xfrm>
          <a:prstGeom prst="rect">
            <a:avLst/>
          </a:prstGeom>
          <a:solidFill>
            <a:schemeClr val="bg1">
              <a:lumMod val="75000"/>
            </a:schemeClr>
          </a:solidFill>
          <a:ln w="12700">
            <a:solidFill>
              <a:schemeClr val="bg1">
                <a:lumMod val="75000"/>
              </a:schemeClr>
            </a:solidFill>
          </a:ln>
        </p:spPr>
      </p:pic>
    </p:spTree>
    <p:extLst>
      <p:ext uri="{BB962C8B-B14F-4D97-AF65-F5344CB8AC3E}">
        <p14:creationId xmlns:p14="http://schemas.microsoft.com/office/powerpoint/2010/main" val="694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11528-C006-4CFB-BEF2-D2F2B725754C}"/>
              </a:ext>
            </a:extLst>
          </p:cNvPr>
          <p:cNvSpPr>
            <a:spLocks noGrp="1"/>
          </p:cNvSpPr>
          <p:nvPr>
            <p:ph type="body" sz="quarter" idx="10"/>
          </p:nvPr>
        </p:nvSpPr>
        <p:spPr>
          <a:xfrm>
            <a:off x="209773" y="832912"/>
            <a:ext cx="11338560" cy="5192175"/>
          </a:xfrm>
        </p:spPr>
        <p:txBody>
          <a:bodyPr>
            <a:normAutofit/>
          </a:bodyPr>
          <a:lstStyle/>
          <a:p>
            <a:pPr>
              <a:spcBef>
                <a:spcPts val="1200"/>
              </a:spcBef>
              <a:buFont typeface="Wingdings" panose="05000000000000000000" pitchFamily="2" charset="2"/>
              <a:buChar char="§"/>
            </a:pPr>
            <a:r>
              <a:rPr lang="en-US" sz="2600" dirty="0" err="1">
                <a:solidFill>
                  <a:schemeClr val="tx2"/>
                </a:solidFill>
                <a:latin typeface="Calibri"/>
              </a:rPr>
              <a:t>PreID</a:t>
            </a:r>
            <a:r>
              <a:rPr lang="en-US" sz="2600" dirty="0">
                <a:solidFill>
                  <a:schemeClr val="tx2"/>
                </a:solidFill>
                <a:latin typeface="Calibri"/>
              </a:rPr>
              <a:t> rosters will no longer be generated in TIDE.</a:t>
            </a:r>
            <a:endParaRPr lang="en-US" sz="2600" dirty="0">
              <a:solidFill>
                <a:schemeClr val="tx2"/>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
            </a:pPr>
            <a:r>
              <a:rPr lang="en-US" sz="2600" dirty="0">
                <a:solidFill>
                  <a:schemeClr val="tx2"/>
                </a:solidFill>
                <a:latin typeface="Calibri"/>
              </a:rPr>
              <a:t>User-Defined rosters will need to be created in TIDE for teachers to view their student results in the FAST Reporting system.</a:t>
            </a:r>
          </a:p>
          <a:p>
            <a:pPr>
              <a:spcBef>
                <a:spcPts val="1200"/>
              </a:spcBef>
              <a:buFont typeface="Wingdings" panose="05000000000000000000" pitchFamily="2" charset="2"/>
              <a:buChar char="§"/>
            </a:pPr>
            <a:r>
              <a:rPr lang="en-US" sz="2600" dirty="0">
                <a:solidFill>
                  <a:schemeClr val="tx2"/>
                </a:solidFill>
                <a:latin typeface="Calibri"/>
              </a:rPr>
              <a:t>Teachers or other staff who will need access to a roster of students but will not be administering assessments should be added to TIDE with the TA role.</a:t>
            </a:r>
          </a:p>
          <a:p>
            <a:pPr>
              <a:spcBef>
                <a:spcPts val="1200"/>
              </a:spcBef>
              <a:buFont typeface="Wingdings" panose="05000000000000000000" pitchFamily="2" charset="2"/>
              <a:buChar char="§"/>
            </a:pPr>
            <a:r>
              <a:rPr lang="en-US" sz="2600" dirty="0">
                <a:solidFill>
                  <a:schemeClr val="tx2"/>
                </a:solidFill>
                <a:latin typeface="Calibri"/>
              </a:rPr>
              <a:t>Users with the following roles will appear in the </a:t>
            </a:r>
            <a:r>
              <a:rPr lang="en-US" sz="2600" b="1" dirty="0">
                <a:solidFill>
                  <a:schemeClr val="tx2"/>
                </a:solidFill>
                <a:latin typeface="Calibri"/>
              </a:rPr>
              <a:t>Teacher Name </a:t>
            </a:r>
            <a:r>
              <a:rPr lang="en-US" sz="2600" dirty="0">
                <a:solidFill>
                  <a:schemeClr val="tx2"/>
                </a:solidFill>
                <a:latin typeface="Calibri"/>
              </a:rPr>
              <a:t>drop-down field when adding or viewing/editing rosters: SAC, SA, TA, and AVA.</a:t>
            </a:r>
            <a:endParaRPr lang="en-US" sz="2600" dirty="0">
              <a:solidFill>
                <a:schemeClr val="tx2"/>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713C2C0-A600-4AEE-BC90-8E0FBB786C5C}"/>
              </a:ext>
            </a:extLst>
          </p:cNvPr>
          <p:cNvSpPr>
            <a:spLocks noGrp="1"/>
          </p:cNvSpPr>
          <p:nvPr>
            <p:ph type="sldNum" sz="quarter" idx="11"/>
          </p:nvPr>
        </p:nvSpPr>
        <p:spPr/>
        <p:txBody>
          <a:bodyPr/>
          <a:lstStyle/>
          <a:p>
            <a:fld id="{58AE716E-68DD-2249-A7FA-8AEF0B14DF81}" type="slidenum">
              <a:rPr lang="en-US" smtClean="0"/>
              <a:pPr/>
              <a:t>14</a:t>
            </a:fld>
            <a:endParaRPr lang="en-US"/>
          </a:p>
        </p:txBody>
      </p:sp>
      <p:sp>
        <p:nvSpPr>
          <p:cNvPr id="4" name="Title 3">
            <a:extLst>
              <a:ext uri="{FF2B5EF4-FFF2-40B4-BE49-F238E27FC236}">
                <a16:creationId xmlns:a16="http://schemas.microsoft.com/office/drawing/2014/main" id="{3AF76E60-953A-4A8A-91F2-3ED05F69A28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Rosters</a:t>
            </a:r>
            <a:r>
              <a:rPr lang="en-US" dirty="0"/>
              <a:t> </a:t>
            </a:r>
          </a:p>
        </p:txBody>
      </p:sp>
      <p:graphicFrame>
        <p:nvGraphicFramePr>
          <p:cNvPr id="5" name="Table 5">
            <a:extLst>
              <a:ext uri="{FF2B5EF4-FFF2-40B4-BE49-F238E27FC236}">
                <a16:creationId xmlns:a16="http://schemas.microsoft.com/office/drawing/2014/main" id="{8B10EA5C-E003-557C-CB06-ABE30071623F}"/>
              </a:ext>
            </a:extLst>
          </p:cNvPr>
          <p:cNvGraphicFramePr>
            <a:graphicFrameLocks noGrp="1"/>
          </p:cNvGraphicFramePr>
          <p:nvPr>
            <p:extLst>
              <p:ext uri="{D42A27DB-BD31-4B8C-83A1-F6EECF244321}">
                <p14:modId xmlns:p14="http://schemas.microsoft.com/office/powerpoint/2010/main" val="1181400961"/>
              </p:ext>
            </p:extLst>
          </p:nvPr>
        </p:nvGraphicFramePr>
        <p:xfrm>
          <a:off x="135698" y="5083479"/>
          <a:ext cx="11930892" cy="1097280"/>
        </p:xfrm>
        <a:graphic>
          <a:graphicData uri="http://schemas.openxmlformats.org/drawingml/2006/table">
            <a:tbl>
              <a:tblPr firstRow="1" bandRow="1">
                <a:tableStyleId>{470918CE-3593-4766-BCB9-121BF4E22A45}</a:tableStyleId>
              </a:tblPr>
              <a:tblGrid>
                <a:gridCol w="2982723">
                  <a:extLst>
                    <a:ext uri="{9D8B030D-6E8A-4147-A177-3AD203B41FA5}">
                      <a16:colId xmlns:a16="http://schemas.microsoft.com/office/drawing/2014/main" val="55294851"/>
                    </a:ext>
                  </a:extLst>
                </a:gridCol>
                <a:gridCol w="2982723">
                  <a:extLst>
                    <a:ext uri="{9D8B030D-6E8A-4147-A177-3AD203B41FA5}">
                      <a16:colId xmlns:a16="http://schemas.microsoft.com/office/drawing/2014/main" val="3206939117"/>
                    </a:ext>
                  </a:extLst>
                </a:gridCol>
                <a:gridCol w="2982723">
                  <a:extLst>
                    <a:ext uri="{9D8B030D-6E8A-4147-A177-3AD203B41FA5}">
                      <a16:colId xmlns:a16="http://schemas.microsoft.com/office/drawing/2014/main" val="662410163"/>
                    </a:ext>
                  </a:extLst>
                </a:gridCol>
                <a:gridCol w="2982723">
                  <a:extLst>
                    <a:ext uri="{9D8B030D-6E8A-4147-A177-3AD203B41FA5}">
                      <a16:colId xmlns:a16="http://schemas.microsoft.com/office/drawing/2014/main" val="1768437501"/>
                    </a:ext>
                  </a:extLst>
                </a:gridCol>
              </a:tblGrid>
              <a:tr h="339246">
                <a:tc>
                  <a:txBody>
                    <a:bodyPr/>
                    <a:lstStyle/>
                    <a:p>
                      <a:pPr algn="ctr"/>
                      <a:r>
                        <a:rPr lang="en-US" sz="2000">
                          <a:latin typeface="Calibri"/>
                        </a:rPr>
                        <a:t>Role</a:t>
                      </a:r>
                    </a:p>
                  </a:txBody>
                  <a:tcPr anchor="ctr"/>
                </a:tc>
                <a:tc>
                  <a:txBody>
                    <a:bodyPr/>
                    <a:lstStyle/>
                    <a:p>
                      <a:pPr algn="ctr"/>
                      <a:r>
                        <a:rPr lang="en-US" sz="2000">
                          <a:latin typeface="Calibri"/>
                        </a:rPr>
                        <a:t>DAC/DA</a:t>
                      </a:r>
                    </a:p>
                  </a:txBody>
                  <a:tcPr anchor="ctr"/>
                </a:tc>
                <a:tc>
                  <a:txBody>
                    <a:bodyPr/>
                    <a:lstStyle/>
                    <a:p>
                      <a:pPr algn="ctr"/>
                      <a:r>
                        <a:rPr lang="en-US" sz="2000">
                          <a:latin typeface="Calibri"/>
                        </a:rPr>
                        <a:t>SAC/SA/SAC</a:t>
                      </a:r>
                    </a:p>
                  </a:txBody>
                  <a:tcPr anchor="ctr"/>
                </a:tc>
                <a:tc>
                  <a:txBody>
                    <a:bodyPr/>
                    <a:lstStyle/>
                    <a:p>
                      <a:pPr algn="ctr"/>
                      <a:r>
                        <a:rPr lang="en-US" sz="2000">
                          <a:latin typeface="Calibri"/>
                        </a:rPr>
                        <a:t>TA</a:t>
                      </a:r>
                    </a:p>
                  </a:txBody>
                  <a:tcPr anchor="ctr"/>
                </a:tc>
                <a:extLst>
                  <a:ext uri="{0D108BD9-81ED-4DB2-BD59-A6C34878D82A}">
                    <a16:rowId xmlns:a16="http://schemas.microsoft.com/office/drawing/2014/main" val="3623200612"/>
                  </a:ext>
                </a:extLst>
              </a:tr>
              <a:tr h="500357">
                <a:tc>
                  <a:txBody>
                    <a:bodyPr/>
                    <a:lstStyle/>
                    <a:p>
                      <a:pPr algn="ctr"/>
                      <a:r>
                        <a:rPr lang="en-US" sz="2000">
                          <a:latin typeface="Calibri"/>
                        </a:rPr>
                        <a:t>Student Access in FAST Reporting</a:t>
                      </a:r>
                    </a:p>
                  </a:txBody>
                  <a:tcPr anchor="ctr"/>
                </a:tc>
                <a:tc>
                  <a:txBody>
                    <a:bodyPr/>
                    <a:lstStyle/>
                    <a:p>
                      <a:pPr algn="ctr"/>
                      <a:r>
                        <a:rPr lang="en-US" sz="2000">
                          <a:latin typeface="Calibri"/>
                        </a:rPr>
                        <a:t>All students in your district</a:t>
                      </a:r>
                    </a:p>
                  </a:txBody>
                  <a:tcPr anchor="ctr"/>
                </a:tc>
                <a:tc>
                  <a:txBody>
                    <a:bodyPr/>
                    <a:lstStyle/>
                    <a:p>
                      <a:pPr algn="ctr"/>
                      <a:r>
                        <a:rPr lang="en-US" sz="2000">
                          <a:latin typeface="Calibri"/>
                        </a:rPr>
                        <a:t>All students in your school</a:t>
                      </a:r>
                    </a:p>
                  </a:txBody>
                  <a:tcPr anchor="ctr"/>
                </a:tc>
                <a:tc>
                  <a:txBody>
                    <a:bodyPr/>
                    <a:lstStyle/>
                    <a:p>
                      <a:pPr algn="ctr"/>
                      <a:r>
                        <a:rPr lang="en-US" sz="2000">
                          <a:latin typeface="Calibri"/>
                        </a:rPr>
                        <a:t>All students in your roster</a:t>
                      </a:r>
                    </a:p>
                  </a:txBody>
                  <a:tcPr anchor="ctr"/>
                </a:tc>
                <a:extLst>
                  <a:ext uri="{0D108BD9-81ED-4DB2-BD59-A6C34878D82A}">
                    <a16:rowId xmlns:a16="http://schemas.microsoft.com/office/drawing/2014/main" val="2788108589"/>
                  </a:ext>
                </a:extLst>
              </a:tr>
            </a:tbl>
          </a:graphicData>
        </a:graphic>
      </p:graphicFrame>
    </p:spTree>
    <p:extLst>
      <p:ext uri="{BB962C8B-B14F-4D97-AF65-F5344CB8AC3E}">
        <p14:creationId xmlns:p14="http://schemas.microsoft.com/office/powerpoint/2010/main" val="307602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676-A3C0-4F7E-850A-FE21A58BF395}"/>
              </a:ext>
            </a:extLst>
          </p:cNvPr>
          <p:cNvSpPr>
            <a:spLocks noGrp="1"/>
          </p:cNvSpPr>
          <p:nvPr>
            <p:ph idx="1"/>
          </p:nvPr>
        </p:nvSpPr>
        <p:spPr/>
        <p:txBody>
          <a:bodyPr/>
          <a:lstStyle/>
          <a:p>
            <a:pPr marL="285750"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Evaluation Services will create rosters for each school based on the following criteria:</a:t>
            </a:r>
          </a:p>
          <a:p>
            <a:pPr marL="5143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Elementary Schools – Each teacher will have ALL assigned students listed as a Roster. Roster name will be your Last name</a:t>
            </a:r>
          </a:p>
          <a:p>
            <a:pPr marL="5143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Middle and High Schools – Each teacher will have BY PERIOD assigned students, even if you have multiple preps in that period.  Roster name will be “Period Username” (</a:t>
            </a:r>
            <a:r>
              <a:rPr lang="en-US" sz="2400" dirty="0" err="1">
                <a:latin typeface="Calibri" panose="020F0502020204030204" pitchFamily="34" charset="0"/>
                <a:cs typeface="Calibri" panose="020F0502020204030204" pitchFamily="34" charset="0"/>
              </a:rPr>
              <a:t>ie</a:t>
            </a:r>
            <a:r>
              <a:rPr lang="en-US" sz="2400" dirty="0">
                <a:latin typeface="Calibri" panose="020F0502020204030204" pitchFamily="34" charset="0"/>
                <a:cs typeface="Calibri" panose="020F0502020204030204" pitchFamily="34" charset="0"/>
              </a:rPr>
              <a:t> 02- Rykard)</a:t>
            </a:r>
          </a:p>
          <a:p>
            <a:pPr marL="5143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If your schools has students who visits a teacher for pull out instruction, you may add an additional roster so that the pull out teacher may see results.  For example, McArthur’s “Walk and Read”.</a:t>
            </a:r>
          </a:p>
          <a:p>
            <a:pPr marL="742950" lvl="2" indent="-285750">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1AA0B0F7-26A5-4B50-8242-BC455A16C4F6}"/>
              </a:ext>
            </a:extLst>
          </p:cNvPr>
          <p:cNvSpPr>
            <a:spLocks noGrp="1"/>
          </p:cNvSpPr>
          <p:nvPr>
            <p:ph type="sldNum" sz="quarter" idx="17"/>
          </p:nvPr>
        </p:nvSpPr>
        <p:spPr/>
        <p:txBody>
          <a:bodyPr/>
          <a:lstStyle/>
          <a:p>
            <a:fld id="{58AE716E-68DD-2249-A7FA-8AEF0B14DF81}" type="slidenum">
              <a:rPr lang="en-US" smtClean="0"/>
              <a:pPr/>
              <a:t>15</a:t>
            </a:fld>
            <a:endParaRPr lang="en-US"/>
          </a:p>
        </p:txBody>
      </p:sp>
      <p:sp>
        <p:nvSpPr>
          <p:cNvPr id="5" name="Title 4">
            <a:extLst>
              <a:ext uri="{FF2B5EF4-FFF2-40B4-BE49-F238E27FC236}">
                <a16:creationId xmlns:a16="http://schemas.microsoft.com/office/drawing/2014/main" id="{C6D74B82-7DCE-452B-B9D7-A74844CB4E8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Rosters, Cont.</a:t>
            </a:r>
          </a:p>
        </p:txBody>
      </p:sp>
    </p:spTree>
    <p:extLst>
      <p:ext uri="{BB962C8B-B14F-4D97-AF65-F5344CB8AC3E}">
        <p14:creationId xmlns:p14="http://schemas.microsoft.com/office/powerpoint/2010/main" val="171558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11528-C006-4CFB-BEF2-D2F2B725754C}"/>
              </a:ext>
            </a:extLst>
          </p:cNvPr>
          <p:cNvSpPr>
            <a:spLocks noGrp="1"/>
          </p:cNvSpPr>
          <p:nvPr>
            <p:ph type="body" sz="quarter" idx="10"/>
          </p:nvPr>
        </p:nvSpPr>
        <p:spPr>
          <a:xfrm>
            <a:off x="209773" y="832912"/>
            <a:ext cx="11457909" cy="5192175"/>
          </a:xfrm>
        </p:spPr>
        <p:txBody>
          <a:bodyPr>
            <a:normAutofit/>
          </a:bodyPr>
          <a:lstStyle/>
          <a:p>
            <a:pPr>
              <a:spcBef>
                <a:spcPts val="1200"/>
              </a:spcBef>
              <a:buFont typeface="Wingdings" panose="05000000000000000000" pitchFamily="2" charset="2"/>
              <a:buChar char="§"/>
            </a:pPr>
            <a:r>
              <a:rPr lang="en-US" sz="2400">
                <a:solidFill>
                  <a:schemeClr val="tx2"/>
                </a:solidFill>
                <a:latin typeface="Calibri"/>
              </a:rPr>
              <a:t>Roster relationships will be shown on the </a:t>
            </a:r>
            <a:r>
              <a:rPr lang="en-US" sz="2400" b="1" i="1">
                <a:solidFill>
                  <a:schemeClr val="tx2"/>
                </a:solidFill>
                <a:latin typeface="Calibri"/>
              </a:rPr>
              <a:t>View/Edit Student</a:t>
            </a:r>
            <a:r>
              <a:rPr lang="en-US" sz="2400">
                <a:solidFill>
                  <a:schemeClr val="tx2"/>
                </a:solidFill>
                <a:latin typeface="Calibri"/>
              </a:rPr>
              <a:t> page, similar to the Student Participation section. Users will be able to see all rosters a student is assigned to.</a:t>
            </a:r>
          </a:p>
          <a:p>
            <a:pPr>
              <a:spcBef>
                <a:spcPts val="1200"/>
              </a:spcBef>
              <a:buFont typeface="Wingdings" panose="05000000000000000000" pitchFamily="2" charset="2"/>
              <a:buChar char="§"/>
            </a:pPr>
            <a:endParaRPr lang="en-US" sz="2400">
              <a:solidFill>
                <a:schemeClr val="tx2"/>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
            </a:pPr>
            <a:endParaRPr lang="en-US" sz="2400">
              <a:solidFill>
                <a:schemeClr val="tx2"/>
              </a:solidFill>
              <a:latin typeface="Calibri" panose="020F0502020204030204" pitchFamily="34" charset="0"/>
              <a:cs typeface="Calibri" panose="020F0502020204030204" pitchFamily="34" charset="0"/>
            </a:endParaRPr>
          </a:p>
          <a:p>
            <a:pPr marL="0" indent="0">
              <a:spcBef>
                <a:spcPts val="1200"/>
              </a:spcBef>
              <a:buNone/>
            </a:pPr>
            <a:endParaRPr lang="en-US" sz="2400">
              <a:solidFill>
                <a:schemeClr val="tx2"/>
              </a:solidFill>
              <a:latin typeface="Calibri" panose="020F0502020204030204" pitchFamily="34" charset="0"/>
              <a:cs typeface="Calibri" panose="020F0502020204030204" pitchFamily="34" charset="0"/>
            </a:endParaRPr>
          </a:p>
          <a:p>
            <a:pPr>
              <a:spcBef>
                <a:spcPts val="1200"/>
              </a:spcBef>
              <a:buFont typeface="Wingdings" panose="05000000000000000000" pitchFamily="2" charset="2"/>
              <a:buChar char="§"/>
            </a:pPr>
            <a:r>
              <a:rPr lang="en-US" sz="2400">
                <a:solidFill>
                  <a:schemeClr val="tx2"/>
                </a:solidFill>
                <a:latin typeface="Calibri"/>
              </a:rPr>
              <a:t>TAs will have access to view rosters in TIDE and FAST Reporting. </a:t>
            </a:r>
            <a:endParaRPr lang="en-US" sz="2400">
              <a:solidFill>
                <a:schemeClr val="tx2"/>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713C2C0-A600-4AEE-BC90-8E0FBB786C5C}"/>
              </a:ext>
            </a:extLst>
          </p:cNvPr>
          <p:cNvSpPr>
            <a:spLocks noGrp="1"/>
          </p:cNvSpPr>
          <p:nvPr>
            <p:ph type="sldNum" sz="quarter" idx="11"/>
          </p:nvPr>
        </p:nvSpPr>
        <p:spPr/>
        <p:txBody>
          <a:bodyPr/>
          <a:lstStyle/>
          <a:p>
            <a:fld id="{58AE716E-68DD-2249-A7FA-8AEF0B14DF81}" type="slidenum">
              <a:rPr lang="en-US" smtClean="0"/>
              <a:pPr/>
              <a:t>16</a:t>
            </a:fld>
            <a:endParaRPr lang="en-US"/>
          </a:p>
        </p:txBody>
      </p:sp>
      <p:sp>
        <p:nvSpPr>
          <p:cNvPr id="4" name="Title 3">
            <a:extLst>
              <a:ext uri="{FF2B5EF4-FFF2-40B4-BE49-F238E27FC236}">
                <a16:creationId xmlns:a16="http://schemas.microsoft.com/office/drawing/2014/main" id="{3AF76E60-953A-4A8A-91F2-3ED05F69A289}"/>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Rosters </a:t>
            </a:r>
          </a:p>
        </p:txBody>
      </p:sp>
      <p:pic>
        <p:nvPicPr>
          <p:cNvPr id="5" name="Picture 3" descr="A picture containing text&#10;&#10;Description automatically generated">
            <a:extLst>
              <a:ext uri="{FF2B5EF4-FFF2-40B4-BE49-F238E27FC236}">
                <a16:creationId xmlns:a16="http://schemas.microsoft.com/office/drawing/2014/main" id="{FE435DD1-59D5-4287-B394-AA68C849CB90}"/>
              </a:ext>
            </a:extLst>
          </p:cNvPr>
          <p:cNvPicPr>
            <a:picLocks noChangeAspect="1"/>
          </p:cNvPicPr>
          <p:nvPr/>
        </p:nvPicPr>
        <p:blipFill>
          <a:blip r:embed="rId2"/>
          <a:stretch>
            <a:fillRect/>
          </a:stretch>
        </p:blipFill>
        <p:spPr>
          <a:xfrm>
            <a:off x="2462179" y="3791185"/>
            <a:ext cx="7267642" cy="206767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0F9E2E94-A015-4710-8CB9-CD787D3A694D}"/>
              </a:ext>
            </a:extLst>
          </p:cNvPr>
          <p:cNvPicPr>
            <a:picLocks noChangeAspect="1"/>
          </p:cNvPicPr>
          <p:nvPr/>
        </p:nvPicPr>
        <p:blipFill rotWithShape="1">
          <a:blip r:embed="rId3"/>
          <a:srcRect t="5829" r="5168" b="6351"/>
          <a:stretch/>
        </p:blipFill>
        <p:spPr>
          <a:xfrm>
            <a:off x="1645268" y="1765140"/>
            <a:ext cx="8931454" cy="1301676"/>
          </a:xfrm>
          <a:prstGeom prst="rect">
            <a:avLst/>
          </a:prstGeom>
          <a:ln>
            <a:solidFill>
              <a:schemeClr val="bg1">
                <a:lumMod val="75000"/>
              </a:schemeClr>
            </a:solidFill>
          </a:ln>
        </p:spPr>
      </p:pic>
    </p:spTree>
    <p:extLst>
      <p:ext uri="{BB962C8B-B14F-4D97-AF65-F5344CB8AC3E}">
        <p14:creationId xmlns:p14="http://schemas.microsoft.com/office/powerpoint/2010/main" val="257972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Calibri" panose="020F0502020204030204" pitchFamily="34" charset="0"/>
                <a:ea typeface="ＭＳ Ｐゴシック" charset="-128"/>
                <a:cs typeface="Calibri" panose="020F0502020204030204" pitchFamily="34" charset="0"/>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21" name="Group 20">
            <a:extLst>
              <a:ext uri="{FF2B5EF4-FFF2-40B4-BE49-F238E27FC236}">
                <a16:creationId xmlns:a16="http://schemas.microsoft.com/office/drawing/2014/main" id="{49897D34-8F05-49B9-A847-0CFC15F6F921}"/>
              </a:ext>
            </a:extLst>
          </p:cNvPr>
          <p:cNvGrpSpPr/>
          <p:nvPr/>
        </p:nvGrpSpPr>
        <p:grpSpPr>
          <a:xfrm>
            <a:off x="235538" y="972960"/>
            <a:ext cx="3137487" cy="4912080"/>
            <a:chOff x="8180083" y="877967"/>
            <a:chExt cx="3581539" cy="5162134"/>
          </a:xfrm>
        </p:grpSpPr>
        <p:pic>
          <p:nvPicPr>
            <p:cNvPr id="22" name="Picture 21">
              <a:extLst>
                <a:ext uri="{FF2B5EF4-FFF2-40B4-BE49-F238E27FC236}">
                  <a16:creationId xmlns:a16="http://schemas.microsoft.com/office/drawing/2014/main" id="{E03ED6C5-BFBF-4D95-BB65-FF55F4D7A41A}"/>
                </a:ext>
              </a:extLst>
            </p:cNvPr>
            <p:cNvPicPr>
              <a:picLocks noChangeAspect="1"/>
            </p:cNvPicPr>
            <p:nvPr/>
          </p:nvPicPr>
          <p:blipFill>
            <a:blip r:embed="rId3"/>
            <a:stretch>
              <a:fillRect/>
            </a:stretch>
          </p:blipFill>
          <p:spPr>
            <a:xfrm>
              <a:off x="8180083" y="877967"/>
              <a:ext cx="3581539" cy="5162134"/>
            </a:xfrm>
            <a:prstGeom prst="rect">
              <a:avLst/>
            </a:prstGeom>
            <a:ln>
              <a:solidFill>
                <a:schemeClr val="bg1">
                  <a:lumMod val="75000"/>
                </a:schemeClr>
              </a:solidFill>
            </a:ln>
          </p:spPr>
        </p:pic>
        <p:sp>
          <p:nvSpPr>
            <p:cNvPr id="23" name="Rectangle 22">
              <a:extLst>
                <a:ext uri="{FF2B5EF4-FFF2-40B4-BE49-F238E27FC236}">
                  <a16:creationId xmlns:a16="http://schemas.microsoft.com/office/drawing/2014/main" id="{BA163A6B-EDA2-414E-8E4F-C25E82423D72}"/>
                </a:ext>
              </a:extLst>
            </p:cNvPr>
            <p:cNvSpPr/>
            <p:nvPr/>
          </p:nvSpPr>
          <p:spPr>
            <a:xfrm>
              <a:off x="8498603" y="3755565"/>
              <a:ext cx="3036196" cy="2428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D69C1F9-1D35-4DC3-96C0-B2D82AF089D4}"/>
              </a:ext>
            </a:extLst>
          </p:cNvPr>
          <p:cNvGrpSpPr/>
          <p:nvPr/>
        </p:nvGrpSpPr>
        <p:grpSpPr>
          <a:xfrm>
            <a:off x="3652054" y="796242"/>
            <a:ext cx="8146925" cy="4049494"/>
            <a:chOff x="3652054" y="1082681"/>
            <a:chExt cx="8146925" cy="4049494"/>
          </a:xfrm>
        </p:grpSpPr>
        <p:pic>
          <p:nvPicPr>
            <p:cNvPr id="3" name="Picture 2">
              <a:extLst>
                <a:ext uri="{FF2B5EF4-FFF2-40B4-BE49-F238E27FC236}">
                  <a16:creationId xmlns:a16="http://schemas.microsoft.com/office/drawing/2014/main" id="{A152E404-F9FE-46CB-8B3A-C739B4F4B60A}"/>
                </a:ext>
              </a:extLst>
            </p:cNvPr>
            <p:cNvPicPr>
              <a:picLocks noChangeAspect="1"/>
            </p:cNvPicPr>
            <p:nvPr/>
          </p:nvPicPr>
          <p:blipFill>
            <a:blip r:embed="rId4"/>
            <a:stretch>
              <a:fillRect/>
            </a:stretch>
          </p:blipFill>
          <p:spPr>
            <a:xfrm>
              <a:off x="3652054" y="1082681"/>
              <a:ext cx="8146925" cy="4049494"/>
            </a:xfrm>
            <a:prstGeom prst="rect">
              <a:avLst/>
            </a:prstGeom>
            <a:ln>
              <a:solidFill>
                <a:schemeClr val="bg1">
                  <a:lumMod val="75000"/>
                </a:schemeClr>
              </a:solidFill>
            </a:ln>
          </p:spPr>
        </p:pic>
        <p:sp>
          <p:nvSpPr>
            <p:cNvPr id="15" name="Rectangle 14">
              <a:extLst>
                <a:ext uri="{FF2B5EF4-FFF2-40B4-BE49-F238E27FC236}">
                  <a16:creationId xmlns:a16="http://schemas.microsoft.com/office/drawing/2014/main" id="{F2FBFAB5-873C-4892-8C7F-203FC90619C6}"/>
                </a:ext>
              </a:extLst>
            </p:cNvPr>
            <p:cNvSpPr/>
            <p:nvPr/>
          </p:nvSpPr>
          <p:spPr>
            <a:xfrm>
              <a:off x="3703828" y="3300292"/>
              <a:ext cx="1273127"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E88509-8C86-489B-BE89-7E5DC429B55A}"/>
                </a:ext>
              </a:extLst>
            </p:cNvPr>
            <p:cNvSpPr/>
            <p:nvPr/>
          </p:nvSpPr>
          <p:spPr>
            <a:xfrm>
              <a:off x="4720008" y="3957002"/>
              <a:ext cx="2250452"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a:extLst>
                <a:ext uri="{FF2B5EF4-FFF2-40B4-BE49-F238E27FC236}">
                  <a16:creationId xmlns:a16="http://schemas.microsoft.com/office/drawing/2014/main" id="{B68720F7-D1AC-4967-B9C7-2527C79471C3}"/>
                </a:ext>
              </a:extLst>
            </p:cNvPr>
            <p:cNvSpPr/>
            <p:nvPr/>
          </p:nvSpPr>
          <p:spPr>
            <a:xfrm rot="5400000">
              <a:off x="8265151" y="2691085"/>
              <a:ext cx="281242" cy="608057"/>
            </a:xfrm>
            <a:prstGeom prst="downArrow">
              <a:avLst>
                <a:gd name="adj1" fmla="val 40337"/>
                <a:gd name="adj2" fmla="val 68719"/>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DB990A-7B3A-4A67-A1CF-E42C3FCCD786}"/>
                </a:ext>
              </a:extLst>
            </p:cNvPr>
            <p:cNvSpPr/>
            <p:nvPr/>
          </p:nvSpPr>
          <p:spPr>
            <a:xfrm>
              <a:off x="3851607" y="2101009"/>
              <a:ext cx="912948"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41CF1C-7A61-4748-9B47-BF142FC45889}"/>
                </a:ext>
              </a:extLst>
            </p:cNvPr>
            <p:cNvSpPr/>
            <p:nvPr/>
          </p:nvSpPr>
          <p:spPr>
            <a:xfrm>
              <a:off x="3680891" y="1099463"/>
              <a:ext cx="1637562" cy="15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2EF956E2-11FB-4870-B1F4-8A645CD9EE1C}"/>
              </a:ext>
            </a:extLst>
          </p:cNvPr>
          <p:cNvSpPr txBox="1"/>
          <p:nvPr/>
        </p:nvSpPr>
        <p:spPr>
          <a:xfrm>
            <a:off x="3600849" y="4842460"/>
            <a:ext cx="8591151"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To search for students, complete the fields under the Search for Students to Add to the Roster panel.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Refine the list of available students by completing the fields in the Add Students to the Roster panel.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849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Calibri" panose="020F0502020204030204" pitchFamily="34" charset="0"/>
                <a:ea typeface="ＭＳ Ｐゴシック" charset="-128"/>
                <a:cs typeface="Calibri" panose="020F0502020204030204" pitchFamily="34" charset="0"/>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A24199CE-631A-44DA-8898-FE4F22A8F02F}"/>
              </a:ext>
            </a:extLst>
          </p:cNvPr>
          <p:cNvGrpSpPr/>
          <p:nvPr/>
        </p:nvGrpSpPr>
        <p:grpSpPr>
          <a:xfrm>
            <a:off x="4015076" y="800341"/>
            <a:ext cx="7592668" cy="3707669"/>
            <a:chOff x="3766298" y="1128736"/>
            <a:chExt cx="8199228" cy="4247409"/>
          </a:xfrm>
        </p:grpSpPr>
        <p:grpSp>
          <p:nvGrpSpPr>
            <p:cNvPr id="2" name="Group 1">
              <a:extLst>
                <a:ext uri="{FF2B5EF4-FFF2-40B4-BE49-F238E27FC236}">
                  <a16:creationId xmlns:a16="http://schemas.microsoft.com/office/drawing/2014/main" id="{222A4F5C-629B-45C2-ACEE-E1BD6E907338}"/>
                </a:ext>
              </a:extLst>
            </p:cNvPr>
            <p:cNvGrpSpPr/>
            <p:nvPr/>
          </p:nvGrpSpPr>
          <p:grpSpPr>
            <a:xfrm>
              <a:off x="3766298" y="1128736"/>
              <a:ext cx="8199228" cy="4247409"/>
              <a:chOff x="3766298" y="1128736"/>
              <a:chExt cx="8199228" cy="4247409"/>
            </a:xfrm>
          </p:grpSpPr>
          <p:pic>
            <p:nvPicPr>
              <p:cNvPr id="17" name="Picture 16">
                <a:extLst>
                  <a:ext uri="{FF2B5EF4-FFF2-40B4-BE49-F238E27FC236}">
                    <a16:creationId xmlns:a16="http://schemas.microsoft.com/office/drawing/2014/main" id="{BCF0331E-28D8-40B9-97F1-9E09CF6A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298" y="1128736"/>
                <a:ext cx="8199228" cy="4237887"/>
              </a:xfrm>
              <a:prstGeom prst="rect">
                <a:avLst/>
              </a:prstGeom>
              <a:ln>
                <a:solidFill>
                  <a:schemeClr val="bg1">
                    <a:lumMod val="75000"/>
                  </a:schemeClr>
                </a:solidFill>
              </a:ln>
            </p:spPr>
          </p:pic>
          <p:sp>
            <p:nvSpPr>
              <p:cNvPr id="18" name="Rectangle 17">
                <a:extLst>
                  <a:ext uri="{FF2B5EF4-FFF2-40B4-BE49-F238E27FC236}">
                    <a16:creationId xmlns:a16="http://schemas.microsoft.com/office/drawing/2014/main" id="{2EA6AEDB-91AB-4FB4-839C-678E05B4BFF8}"/>
                  </a:ext>
                </a:extLst>
              </p:cNvPr>
              <p:cNvSpPr/>
              <p:nvPr/>
            </p:nvSpPr>
            <p:spPr>
              <a:xfrm>
                <a:off x="4612038" y="1400176"/>
                <a:ext cx="2844100" cy="737868"/>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685B63-7752-4804-B932-EF9421B1E54F}"/>
                  </a:ext>
                </a:extLst>
              </p:cNvPr>
              <p:cNvSpPr/>
              <p:nvPr/>
            </p:nvSpPr>
            <p:spPr>
              <a:xfrm>
                <a:off x="5141042" y="5086349"/>
                <a:ext cx="1414526" cy="28027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D145C-98C0-4422-AC3C-6C2B897AC02F}"/>
                  </a:ext>
                </a:extLst>
              </p:cNvPr>
              <p:cNvSpPr/>
              <p:nvPr/>
            </p:nvSpPr>
            <p:spPr>
              <a:xfrm>
                <a:off x="9132017" y="5086349"/>
                <a:ext cx="1583608" cy="28979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wn Arrow 9">
              <a:extLst>
                <a:ext uri="{FF2B5EF4-FFF2-40B4-BE49-F238E27FC236}">
                  <a16:creationId xmlns:a16="http://schemas.microsoft.com/office/drawing/2014/main" id="{693D9A59-E9CE-4760-897E-B2D7B7E1FFF7}"/>
                </a:ext>
              </a:extLst>
            </p:cNvPr>
            <p:cNvSpPr/>
            <p:nvPr/>
          </p:nvSpPr>
          <p:spPr>
            <a:xfrm rot="10800000">
              <a:off x="8179432" y="3708924"/>
              <a:ext cx="384203" cy="633321"/>
            </a:xfrm>
            <a:prstGeom prst="downArrow">
              <a:avLst>
                <a:gd name="adj1" fmla="val 40337"/>
                <a:gd name="adj2" fmla="val 68719"/>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a:extLst>
                <a:ext uri="{FF2B5EF4-FFF2-40B4-BE49-F238E27FC236}">
                  <a16:creationId xmlns:a16="http://schemas.microsoft.com/office/drawing/2014/main" id="{8A9993C7-AAB9-4E7E-96CA-756AB316C272}"/>
                </a:ext>
              </a:extLst>
            </p:cNvPr>
            <p:cNvSpPr/>
            <p:nvPr/>
          </p:nvSpPr>
          <p:spPr>
            <a:xfrm rot="10800000">
              <a:off x="4102455" y="4319943"/>
              <a:ext cx="384203" cy="633321"/>
            </a:xfrm>
            <a:prstGeom prst="downArrow">
              <a:avLst>
                <a:gd name="adj1" fmla="val 40337"/>
                <a:gd name="adj2" fmla="val 68719"/>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A51BF75F-DE50-4EC7-BF8A-DDB75AEE975A}"/>
              </a:ext>
            </a:extLst>
          </p:cNvPr>
          <p:cNvSpPr/>
          <p:nvPr/>
        </p:nvSpPr>
        <p:spPr>
          <a:xfrm>
            <a:off x="414336" y="3711167"/>
            <a:ext cx="2848792" cy="231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FBC1D06-1981-48AF-A800-0158DB85FF1A}"/>
              </a:ext>
            </a:extLst>
          </p:cNvPr>
          <p:cNvGrpSpPr/>
          <p:nvPr/>
        </p:nvGrpSpPr>
        <p:grpSpPr>
          <a:xfrm>
            <a:off x="235538" y="972960"/>
            <a:ext cx="3137487" cy="4912080"/>
            <a:chOff x="8180083" y="877967"/>
            <a:chExt cx="3581539" cy="5162134"/>
          </a:xfrm>
        </p:grpSpPr>
        <p:pic>
          <p:nvPicPr>
            <p:cNvPr id="20" name="Picture 19">
              <a:extLst>
                <a:ext uri="{FF2B5EF4-FFF2-40B4-BE49-F238E27FC236}">
                  <a16:creationId xmlns:a16="http://schemas.microsoft.com/office/drawing/2014/main" id="{30AF6AFC-9A46-46F8-9749-6D1855B7F80F}"/>
                </a:ext>
              </a:extLst>
            </p:cNvPr>
            <p:cNvPicPr>
              <a:picLocks noChangeAspect="1"/>
            </p:cNvPicPr>
            <p:nvPr/>
          </p:nvPicPr>
          <p:blipFill>
            <a:blip r:embed="rId4"/>
            <a:stretch>
              <a:fillRect/>
            </a:stretch>
          </p:blipFill>
          <p:spPr>
            <a:xfrm>
              <a:off x="8180083" y="877967"/>
              <a:ext cx="3581539" cy="5162134"/>
            </a:xfrm>
            <a:prstGeom prst="rect">
              <a:avLst/>
            </a:prstGeom>
            <a:ln>
              <a:solidFill>
                <a:schemeClr val="bg1">
                  <a:lumMod val="75000"/>
                </a:schemeClr>
              </a:solidFill>
            </a:ln>
          </p:spPr>
        </p:pic>
        <p:sp>
          <p:nvSpPr>
            <p:cNvPr id="23" name="Rectangle 22">
              <a:extLst>
                <a:ext uri="{FF2B5EF4-FFF2-40B4-BE49-F238E27FC236}">
                  <a16:creationId xmlns:a16="http://schemas.microsoft.com/office/drawing/2014/main" id="{3E754AAD-AD8D-48C9-AD9A-B4E4BBEC96D1}"/>
                </a:ext>
              </a:extLst>
            </p:cNvPr>
            <p:cNvSpPr/>
            <p:nvPr/>
          </p:nvSpPr>
          <p:spPr>
            <a:xfrm>
              <a:off x="8510511" y="3755565"/>
              <a:ext cx="3024288" cy="2428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B99473D-ABEB-4860-B117-13E1A9D1E11C}"/>
              </a:ext>
            </a:extLst>
          </p:cNvPr>
          <p:cNvSpPr txBox="1"/>
          <p:nvPr/>
        </p:nvSpPr>
        <p:spPr>
          <a:xfrm>
            <a:off x="3515834" y="4512825"/>
            <a:ext cx="8591151" cy="224676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T</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he students in the left column are available to be added to the roster, and students in the right column are currently in the roster.</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You can add multiple students by marking checkboxes next to the students then clicking Add Selected. Add all available students to the roster by clicking Add All.</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59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Calibri" panose="020F0502020204030204" pitchFamily="34" charset="0"/>
                <a:ea typeface="ＭＳ Ｐゴシック" charset="-128"/>
                <a:cs typeface="Calibri" panose="020F0502020204030204" pitchFamily="34" charset="0"/>
              </a:rPr>
              <a:t>Modify Rosters One at a Time</a:t>
            </a:r>
            <a:endParaRPr lang="en-US">
              <a:latin typeface="Calibri" panose="020F0502020204030204" pitchFamily="34" charset="0"/>
              <a:cs typeface="Calibri" panose="020F0502020204030204" pitchFamily="34" charset="0"/>
            </a:endParaRP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8" name="Group 7">
            <a:extLst>
              <a:ext uri="{FF2B5EF4-FFF2-40B4-BE49-F238E27FC236}">
                <a16:creationId xmlns:a16="http://schemas.microsoft.com/office/drawing/2014/main" id="{6057EAEC-F2C0-4554-AA84-3E53C9142627}"/>
              </a:ext>
            </a:extLst>
          </p:cNvPr>
          <p:cNvGrpSpPr/>
          <p:nvPr/>
        </p:nvGrpSpPr>
        <p:grpSpPr>
          <a:xfrm>
            <a:off x="3805686" y="816731"/>
            <a:ext cx="7899747" cy="4331947"/>
            <a:chOff x="3826702" y="1283177"/>
            <a:chExt cx="7899747" cy="4331947"/>
          </a:xfrm>
        </p:grpSpPr>
        <p:pic>
          <p:nvPicPr>
            <p:cNvPr id="7" name="Picture 7" descr="Table&#10;&#10;Description automatically generated">
              <a:extLst>
                <a:ext uri="{FF2B5EF4-FFF2-40B4-BE49-F238E27FC236}">
                  <a16:creationId xmlns:a16="http://schemas.microsoft.com/office/drawing/2014/main" id="{EB59CEAC-EDC8-0BA1-2ED8-D3DC8A220123}"/>
                </a:ext>
              </a:extLst>
            </p:cNvPr>
            <p:cNvPicPr>
              <a:picLocks noChangeAspect="1"/>
            </p:cNvPicPr>
            <p:nvPr/>
          </p:nvPicPr>
          <p:blipFill>
            <a:blip r:embed="rId3"/>
            <a:stretch>
              <a:fillRect/>
            </a:stretch>
          </p:blipFill>
          <p:spPr>
            <a:xfrm>
              <a:off x="3826702" y="1283177"/>
              <a:ext cx="7899747" cy="3947178"/>
            </a:xfrm>
            <a:prstGeom prst="rect">
              <a:avLst/>
            </a:prstGeom>
            <a:ln>
              <a:solidFill>
                <a:schemeClr val="bg1">
                  <a:lumMod val="75000"/>
                </a:schemeClr>
              </a:solidFill>
            </a:ln>
          </p:spPr>
        </p:pic>
        <p:sp>
          <p:nvSpPr>
            <p:cNvPr id="11" name="Down Arrow 9">
              <a:extLst>
                <a:ext uri="{FF2B5EF4-FFF2-40B4-BE49-F238E27FC236}">
                  <a16:creationId xmlns:a16="http://schemas.microsoft.com/office/drawing/2014/main" id="{2417DB58-E3FF-4276-863D-7776E7BE7307}"/>
                </a:ext>
              </a:extLst>
            </p:cNvPr>
            <p:cNvSpPr/>
            <p:nvPr/>
          </p:nvSpPr>
          <p:spPr>
            <a:xfrm rot="16200000">
              <a:off x="7008300" y="2418601"/>
              <a:ext cx="248505" cy="47674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a:extLst>
                <a:ext uri="{FF2B5EF4-FFF2-40B4-BE49-F238E27FC236}">
                  <a16:creationId xmlns:a16="http://schemas.microsoft.com/office/drawing/2014/main" id="{34383EDD-5D90-4BB7-B725-3733F6EB981F}"/>
                </a:ext>
              </a:extLst>
            </p:cNvPr>
            <p:cNvSpPr/>
            <p:nvPr/>
          </p:nvSpPr>
          <p:spPr>
            <a:xfrm rot="10800000">
              <a:off x="4147304" y="5230355"/>
              <a:ext cx="214357" cy="384769"/>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9D09814-620E-4508-9185-0DC1DFBB3F90}"/>
              </a:ext>
            </a:extLst>
          </p:cNvPr>
          <p:cNvGrpSpPr/>
          <p:nvPr/>
        </p:nvGrpSpPr>
        <p:grpSpPr>
          <a:xfrm>
            <a:off x="251469" y="1059864"/>
            <a:ext cx="3259827" cy="4710709"/>
            <a:chOff x="8180083" y="877967"/>
            <a:chExt cx="3581539" cy="5162134"/>
          </a:xfrm>
        </p:grpSpPr>
        <p:pic>
          <p:nvPicPr>
            <p:cNvPr id="15" name="Picture 14">
              <a:extLst>
                <a:ext uri="{FF2B5EF4-FFF2-40B4-BE49-F238E27FC236}">
                  <a16:creationId xmlns:a16="http://schemas.microsoft.com/office/drawing/2014/main" id="{2B5BE499-B6B4-48BD-93B8-25C5CCD2A3F4}"/>
                </a:ext>
              </a:extLst>
            </p:cNvPr>
            <p:cNvPicPr>
              <a:picLocks noChangeAspect="1"/>
            </p:cNvPicPr>
            <p:nvPr/>
          </p:nvPicPr>
          <p:blipFill>
            <a:blip r:embed="rId4"/>
            <a:stretch>
              <a:fillRect/>
            </a:stretch>
          </p:blipFill>
          <p:spPr>
            <a:xfrm>
              <a:off x="8180083" y="877967"/>
              <a:ext cx="3581539" cy="5162134"/>
            </a:xfrm>
            <a:prstGeom prst="rect">
              <a:avLst/>
            </a:prstGeom>
            <a:ln>
              <a:solidFill>
                <a:schemeClr val="bg1">
                  <a:lumMod val="75000"/>
                </a:schemeClr>
              </a:solidFill>
            </a:ln>
          </p:spPr>
        </p:pic>
        <p:sp>
          <p:nvSpPr>
            <p:cNvPr id="16" name="Rectangle 15">
              <a:extLst>
                <a:ext uri="{FF2B5EF4-FFF2-40B4-BE49-F238E27FC236}">
                  <a16:creationId xmlns:a16="http://schemas.microsoft.com/office/drawing/2014/main" id="{D3ED23C6-E31E-47CE-895B-EE4A32AFA15B}"/>
                </a:ext>
              </a:extLst>
            </p:cNvPr>
            <p:cNvSpPr/>
            <p:nvPr/>
          </p:nvSpPr>
          <p:spPr>
            <a:xfrm>
              <a:off x="8503526" y="3976629"/>
              <a:ext cx="3040665" cy="2428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E078001D-310D-4765-942E-4C2A083BD4E8}"/>
              </a:ext>
            </a:extLst>
          </p:cNvPr>
          <p:cNvSpPr txBox="1"/>
          <p:nvPr/>
        </p:nvSpPr>
        <p:spPr>
          <a:xfrm>
            <a:off x="3623887" y="5416630"/>
            <a:ext cx="8392037"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altLang="en-US" sz="2000">
                <a:solidFill>
                  <a:srgbClr val="000000"/>
                </a:solidFill>
                <a:latin typeface="Calibri" panose="020F0502020204030204" pitchFamily="34" charset="0"/>
                <a:cs typeface="Calibri" panose="020F0502020204030204" pitchFamily="34" charset="0"/>
              </a:rPr>
              <a:t>Complete the required information then c</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lick Search to display a list of rosters matching your criteria.</a:t>
            </a:r>
          </a:p>
        </p:txBody>
      </p:sp>
    </p:spTree>
    <p:extLst>
      <p:ext uri="{BB962C8B-B14F-4D97-AF65-F5344CB8AC3E}">
        <p14:creationId xmlns:p14="http://schemas.microsoft.com/office/powerpoint/2010/main" val="387675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1F62E-1FCA-4D07-8C2F-894567E0CE83}"/>
              </a:ext>
            </a:extLst>
          </p:cNvPr>
          <p:cNvPicPr>
            <a:picLocks noChangeAspect="1"/>
          </p:cNvPicPr>
          <p:nvPr/>
        </p:nvPicPr>
        <p:blipFill rotWithShape="1">
          <a:blip r:embed="rId3"/>
          <a:srcRect l="2106" r="2191" b="2277"/>
          <a:stretch/>
        </p:blipFill>
        <p:spPr>
          <a:xfrm>
            <a:off x="1167968" y="1243008"/>
            <a:ext cx="3400148" cy="4430633"/>
          </a:xfrm>
          <a:prstGeom prst="rect">
            <a:avLst/>
          </a:prstGeom>
          <a:ln w="9525">
            <a:solidFill>
              <a:schemeClr val="bg1">
                <a:lumMod val="75000"/>
              </a:schemeClr>
            </a:solidFill>
          </a:ln>
        </p:spPr>
      </p:pic>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normAutofit/>
          </a:bodyPr>
          <a:lstStyle/>
          <a:p>
            <a:r>
              <a:rPr lang="en-US"/>
              <a:t>Logging in to TIDE</a:t>
            </a:r>
          </a:p>
        </p:txBody>
      </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7" name="Down Arrow 9">
            <a:extLst>
              <a:ext uri="{FF2B5EF4-FFF2-40B4-BE49-F238E27FC236}">
                <a16:creationId xmlns:a16="http://schemas.microsoft.com/office/drawing/2014/main" id="{F8B0D5CE-F602-43CD-8C9A-E92FBFA6704F}"/>
              </a:ext>
            </a:extLst>
          </p:cNvPr>
          <p:cNvSpPr>
            <a:spLocks noChangeAspect="1"/>
          </p:cNvSpPr>
          <p:nvPr/>
        </p:nvSpPr>
        <p:spPr>
          <a:xfrm rot="16200000">
            <a:off x="786808" y="4925958"/>
            <a:ext cx="362618"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857754-0DD9-4DE2-981F-BD52A0E2CC96}"/>
              </a:ext>
            </a:extLst>
          </p:cNvPr>
          <p:cNvSpPr txBox="1"/>
          <p:nvPr/>
        </p:nvSpPr>
        <p:spPr>
          <a:xfrm>
            <a:off x="5166150" y="1319277"/>
            <a:ext cx="6282138" cy="4278094"/>
          </a:xfrm>
          <a:prstGeom prst="rect">
            <a:avLst/>
          </a:prstGeom>
          <a:noFill/>
        </p:spPr>
        <p:txBody>
          <a:bodyPr wrap="square" lIns="91440" tIns="45720" rIns="91440" bIns="45720" anchor="t">
            <a:spAutoFit/>
          </a:bodyPr>
          <a:lstStyle/>
          <a:p>
            <a:pPr marL="404495" lvl="1" indent="-404495">
              <a:spcBef>
                <a:spcPts val="1200"/>
              </a:spcBef>
              <a:buFont typeface="Wingdings" pitchFamily="2" charset="2"/>
              <a:buChar char="§"/>
              <a:defRPr/>
            </a:pPr>
            <a:r>
              <a:rPr lang="en-US" sz="2800">
                <a:solidFill>
                  <a:schemeClr val="tx1">
                    <a:lumMod val="50000"/>
                  </a:schemeClr>
                </a:solidFill>
                <a:latin typeface="Calibri"/>
                <a:cs typeface="Calibri"/>
              </a:rPr>
              <a:t>At the beginning of the new school year, all TIDE user accounts will have their passwords reset.</a:t>
            </a:r>
          </a:p>
          <a:p>
            <a:pPr marL="404495" lvl="1" indent="-404495">
              <a:spcBef>
                <a:spcPts val="1200"/>
              </a:spcBef>
              <a:buFont typeface="Wingdings" pitchFamily="2" charset="2"/>
              <a:buChar char="§"/>
              <a:defRPr/>
            </a:pPr>
            <a:r>
              <a:rPr lang="en-US" sz="2800">
                <a:solidFill>
                  <a:schemeClr val="tx1">
                    <a:lumMod val="50000"/>
                  </a:schemeClr>
                </a:solidFill>
                <a:latin typeface="Calibri"/>
                <a:cs typeface="Calibri"/>
              </a:rPr>
              <a:t>Beginning August 8, when you log into any Cambium system, you will be required to reset your password.  </a:t>
            </a:r>
          </a:p>
          <a:p>
            <a:pPr marL="404495" lvl="1" indent="-404495">
              <a:spcBef>
                <a:spcPts val="1200"/>
              </a:spcBef>
              <a:buFont typeface="Wingdings" pitchFamily="2" charset="2"/>
              <a:buChar char="§"/>
              <a:defRPr/>
            </a:pPr>
            <a:r>
              <a:rPr lang="en-US" sz="2800">
                <a:solidFill>
                  <a:schemeClr val="tx1">
                    <a:lumMod val="50000"/>
                  </a:schemeClr>
                </a:solidFill>
                <a:latin typeface="Calibri"/>
                <a:cs typeface="Calibri"/>
              </a:rPr>
              <a:t>Please note, if new users are created before August 8, those users will also need to reset their password. </a:t>
            </a:r>
          </a:p>
        </p:txBody>
      </p:sp>
    </p:spTree>
    <p:extLst>
      <p:ext uri="{BB962C8B-B14F-4D97-AF65-F5344CB8AC3E}">
        <p14:creationId xmlns:p14="http://schemas.microsoft.com/office/powerpoint/2010/main" val="798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a:t>Test Delivery System (TDS)</a:t>
            </a:r>
            <a:br>
              <a:rPr lang="en-US" cap="none"/>
            </a:br>
            <a:r>
              <a:rPr lang="en-US" cap="none"/>
              <a:t>TA and Student Interface </a:t>
            </a:r>
            <a:br>
              <a:rPr lang="en-US" cap="none"/>
            </a:br>
            <a:endParaRPr lang="en-US" cap="none"/>
          </a:p>
        </p:txBody>
      </p:sp>
      <p:sp>
        <p:nvSpPr>
          <p:cNvPr id="5" name="Rectangle 4">
            <a:extLst>
              <a:ext uri="{FF2B5EF4-FFF2-40B4-BE49-F238E27FC236}">
                <a16:creationId xmlns:a16="http://schemas.microsoft.com/office/drawing/2014/main" id="{8790E7FA-B864-4021-93F4-9D19113F2176}"/>
              </a:ext>
            </a:extLst>
          </p:cNvPr>
          <p:cNvSpPr/>
          <p:nvPr/>
        </p:nvSpPr>
        <p:spPr>
          <a:xfrm>
            <a:off x="9276250" y="6461326"/>
            <a:ext cx="2986715" cy="215444"/>
          </a:xfrm>
          <a:prstGeom prst="rect">
            <a:avLst/>
          </a:prstGeom>
        </p:spPr>
        <p:txBody>
          <a:bodyPr wrap="none">
            <a:spAutoFit/>
          </a:bodyPr>
          <a:lstStyle/>
          <a:p>
            <a:r>
              <a:rPr lang="en-US" sz="800">
                <a:solidFill>
                  <a:schemeClr val="bg1"/>
                </a:solidFill>
              </a:rPr>
              <a:t>Copyright © 2022 Cambium Assessment, Inc. All rights reserved.</a:t>
            </a:r>
          </a:p>
        </p:txBody>
      </p:sp>
    </p:spTree>
    <p:extLst>
      <p:ext uri="{BB962C8B-B14F-4D97-AF65-F5344CB8AC3E}">
        <p14:creationId xmlns:p14="http://schemas.microsoft.com/office/powerpoint/2010/main" val="285511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B9F652-1350-4DF1-8E5D-7AEED8227FB7}"/>
              </a:ext>
            </a:extLst>
          </p:cNvPr>
          <p:cNvSpPr>
            <a:spLocks noGrp="1"/>
          </p:cNvSpPr>
          <p:nvPr>
            <p:ph sz="quarter" idx="15"/>
          </p:nvPr>
        </p:nvSpPr>
        <p:spPr/>
        <p:txBody>
          <a:bodyPr/>
          <a:lstStyle/>
          <a:p>
            <a:r>
              <a:rPr lang="en-US" dirty="0">
                <a:hlinkClick r:id="rId2"/>
              </a:rPr>
              <a:t>https://flfast.org/teachers.html</a:t>
            </a:r>
            <a:endParaRPr lang="en-US" dirty="0"/>
          </a:p>
          <a:p>
            <a:endParaRPr lang="en-US" dirty="0"/>
          </a:p>
        </p:txBody>
      </p:sp>
      <p:sp>
        <p:nvSpPr>
          <p:cNvPr id="3" name="Slide Number Placeholder 2">
            <a:extLst>
              <a:ext uri="{FF2B5EF4-FFF2-40B4-BE49-F238E27FC236}">
                <a16:creationId xmlns:a16="http://schemas.microsoft.com/office/drawing/2014/main" id="{234EDB6B-EEB7-42DB-8385-656236EBFBBC}"/>
              </a:ext>
            </a:extLst>
          </p:cNvPr>
          <p:cNvSpPr>
            <a:spLocks noGrp="1"/>
          </p:cNvSpPr>
          <p:nvPr>
            <p:ph type="sldNum" sz="quarter" idx="17"/>
          </p:nvPr>
        </p:nvSpPr>
        <p:spPr/>
        <p:txBody>
          <a:bodyPr/>
          <a:lstStyle/>
          <a:p>
            <a:fld id="{58AE716E-68DD-2249-A7FA-8AEF0B14DF81}" type="slidenum">
              <a:rPr lang="en-US" smtClean="0"/>
              <a:pPr/>
              <a:t>21</a:t>
            </a:fld>
            <a:endParaRPr lang="en-US"/>
          </a:p>
        </p:txBody>
      </p:sp>
      <p:sp>
        <p:nvSpPr>
          <p:cNvPr id="4" name="Text Placeholder 3">
            <a:extLst>
              <a:ext uri="{FF2B5EF4-FFF2-40B4-BE49-F238E27FC236}">
                <a16:creationId xmlns:a16="http://schemas.microsoft.com/office/drawing/2014/main" id="{5E68143B-D784-497A-841E-8679E3653B1B}"/>
              </a:ext>
            </a:extLst>
          </p:cNvPr>
          <p:cNvSpPr>
            <a:spLocks noGrp="1"/>
          </p:cNvSpPr>
          <p:nvPr>
            <p:ph type="body" sz="quarter" idx="4294967295"/>
          </p:nvPr>
        </p:nvSpPr>
        <p:spPr/>
        <p:txBody>
          <a:bodyPr/>
          <a:lstStyle/>
          <a:p>
            <a:endParaRPr lang="en-US"/>
          </a:p>
        </p:txBody>
      </p:sp>
      <p:sp>
        <p:nvSpPr>
          <p:cNvPr id="5" name="Title 4">
            <a:extLst>
              <a:ext uri="{FF2B5EF4-FFF2-40B4-BE49-F238E27FC236}">
                <a16:creationId xmlns:a16="http://schemas.microsoft.com/office/drawing/2014/main" id="{864D6786-DEA4-475B-973E-0ABB49EE9157}"/>
              </a:ext>
            </a:extLst>
          </p:cNvPr>
          <p:cNvSpPr>
            <a:spLocks noGrp="1"/>
          </p:cNvSpPr>
          <p:nvPr>
            <p:ph type="title"/>
          </p:nvPr>
        </p:nvSpPr>
        <p:spPr/>
        <p:txBody>
          <a:bodyPr/>
          <a:lstStyle/>
          <a:p>
            <a:r>
              <a:rPr lang="en-US" dirty="0"/>
              <a:t>TA Certification Course</a:t>
            </a:r>
          </a:p>
        </p:txBody>
      </p:sp>
    </p:spTree>
    <p:extLst>
      <p:ext uri="{BB962C8B-B14F-4D97-AF65-F5344CB8AC3E}">
        <p14:creationId xmlns:p14="http://schemas.microsoft.com/office/powerpoint/2010/main" val="380361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F5EC2-BD91-A0BC-26C5-5A463CDD8896}"/>
              </a:ext>
            </a:extLst>
          </p:cNvPr>
          <p:cNvSpPr>
            <a:spLocks noGrp="1"/>
          </p:cNvSpPr>
          <p:nvPr>
            <p:ph type="body" sz="quarter" idx="10"/>
          </p:nvPr>
        </p:nvSpPr>
        <p:spPr>
          <a:xfrm>
            <a:off x="318654" y="1005034"/>
            <a:ext cx="11338560" cy="3913695"/>
          </a:xfrm>
        </p:spPr>
        <p:txBody>
          <a:bodyPr>
            <a:normAutofit/>
          </a:bodyPr>
          <a:lstStyle/>
          <a:p>
            <a:pPr>
              <a:spcBef>
                <a:spcPts val="1200"/>
              </a:spcBef>
              <a:buFont typeface="Wingdings" panose="05000000000000000000" pitchFamily="2" charset="2"/>
              <a:buChar char="§"/>
            </a:pPr>
            <a:r>
              <a:rPr lang="en-US" sz="2600" dirty="0">
                <a:solidFill>
                  <a:schemeClr val="tx2"/>
                </a:solidFill>
                <a:latin typeface="Calibri"/>
              </a:rPr>
              <a:t>The Help Desk (as well as the DACs) received a large number of calls regarding students seeing “No Tests Available” on the </a:t>
            </a:r>
            <a:r>
              <a:rPr lang="en-US" sz="2600" b="1" i="1" dirty="0">
                <a:solidFill>
                  <a:schemeClr val="tx2"/>
                </a:solidFill>
                <a:latin typeface="Calibri"/>
              </a:rPr>
              <a:t>Your Tests</a:t>
            </a:r>
            <a:r>
              <a:rPr lang="en-US" sz="2600" dirty="0">
                <a:solidFill>
                  <a:schemeClr val="tx2"/>
                </a:solidFill>
                <a:latin typeface="Calibri"/>
              </a:rPr>
              <a:t> page after logging in to the Secure Browser.</a:t>
            </a:r>
          </a:p>
          <a:p>
            <a:pPr>
              <a:spcBef>
                <a:spcPts val="1200"/>
              </a:spcBef>
              <a:buFont typeface="Wingdings" panose="05000000000000000000" pitchFamily="2" charset="2"/>
              <a:buChar char="§"/>
            </a:pPr>
            <a:r>
              <a:rPr lang="en-US" sz="2600" dirty="0">
                <a:solidFill>
                  <a:schemeClr val="tx2"/>
                </a:solidFill>
                <a:latin typeface="Calibri"/>
              </a:rPr>
              <a:t>While troubleshooting, the Help Desk determined that the most common problem was that the test the TA and students were looking for had not been added to the test session.</a:t>
            </a:r>
          </a:p>
          <a:p>
            <a:pPr>
              <a:spcBef>
                <a:spcPts val="1200"/>
              </a:spcBef>
              <a:buFont typeface="Wingdings" panose="05000000000000000000" pitchFamily="2" charset="2"/>
              <a:buChar char="§"/>
            </a:pPr>
            <a:r>
              <a:rPr lang="en-US" sz="2600" dirty="0">
                <a:solidFill>
                  <a:schemeClr val="tx2"/>
                </a:solidFill>
                <a:latin typeface="Calibri"/>
              </a:rPr>
              <a:t>The following slides walk through the process of starting a test session.</a:t>
            </a:r>
          </a:p>
        </p:txBody>
      </p:sp>
      <p:sp>
        <p:nvSpPr>
          <p:cNvPr id="3" name="Slide Number Placeholder 2">
            <a:extLst>
              <a:ext uri="{FF2B5EF4-FFF2-40B4-BE49-F238E27FC236}">
                <a16:creationId xmlns:a16="http://schemas.microsoft.com/office/drawing/2014/main" id="{EE96C1FC-92A9-FBA2-C7D5-719811B65D07}"/>
              </a:ext>
            </a:extLst>
          </p:cNvPr>
          <p:cNvSpPr>
            <a:spLocks noGrp="1"/>
          </p:cNvSpPr>
          <p:nvPr>
            <p:ph type="sldNum" sz="quarter" idx="11"/>
          </p:nvPr>
        </p:nvSpPr>
        <p:spPr/>
        <p:txBody>
          <a:bodyPr/>
          <a:lstStyle/>
          <a:p>
            <a:fld id="{58AE716E-68DD-2249-A7FA-8AEF0B14DF81}" type="slidenum">
              <a:rPr lang="en-US" smtClean="0"/>
              <a:pPr/>
              <a:t>22</a:t>
            </a:fld>
            <a:endParaRPr lang="en-US"/>
          </a:p>
        </p:txBody>
      </p:sp>
      <p:sp>
        <p:nvSpPr>
          <p:cNvPr id="4" name="Title 3">
            <a:extLst>
              <a:ext uri="{FF2B5EF4-FFF2-40B4-BE49-F238E27FC236}">
                <a16:creationId xmlns:a16="http://schemas.microsoft.com/office/drawing/2014/main" id="{1F562407-3FE2-99E7-37E8-409BE6B468F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Start a Session</a:t>
            </a:r>
          </a:p>
        </p:txBody>
      </p:sp>
    </p:spTree>
    <p:extLst>
      <p:ext uri="{BB962C8B-B14F-4D97-AF65-F5344CB8AC3E}">
        <p14:creationId xmlns:p14="http://schemas.microsoft.com/office/powerpoint/2010/main" val="139813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76F59D7-85DD-5C9C-0B7F-664BAAF53B90}"/>
              </a:ext>
            </a:extLst>
          </p:cNvPr>
          <p:cNvPicPr>
            <a:picLocks noChangeAspect="1"/>
          </p:cNvPicPr>
          <p:nvPr/>
        </p:nvPicPr>
        <p:blipFill>
          <a:blip r:embed="rId4"/>
          <a:stretch>
            <a:fillRect/>
          </a:stretch>
        </p:blipFill>
        <p:spPr>
          <a:xfrm>
            <a:off x="583096" y="934158"/>
            <a:ext cx="10694501" cy="4989683"/>
          </a:xfrm>
          <a:prstGeom prst="rect">
            <a:avLst/>
          </a:prstGeom>
          <a:ln>
            <a:solidFill>
              <a:schemeClr val="tx1">
                <a:lumMod val="60000"/>
                <a:lumOff val="40000"/>
              </a:schemeClr>
            </a:solidFill>
          </a:ln>
        </p:spPr>
      </p:pic>
      <p:sp>
        <p:nvSpPr>
          <p:cNvPr id="32773" name="Title 1"/>
          <p:cNvSpPr>
            <a:spLocks noGrp="1"/>
          </p:cNvSpPr>
          <p:nvPr>
            <p:ph type="title"/>
          </p:nvPr>
        </p:nvSpPr>
        <p:spPr>
          <a:xfrm>
            <a:off x="426231" y="123106"/>
            <a:ext cx="11016200" cy="518012"/>
          </a:xfrm>
        </p:spPr>
        <p:txBody>
          <a:bodyPr>
            <a:noAutofit/>
          </a:bodyPr>
          <a:lstStyle/>
          <a:p>
            <a:r>
              <a:rPr lang="en-US" altLang="en-US" sz="4000">
                <a:latin typeface="Calibri"/>
              </a:rPr>
              <a:t>Transferring Sessions</a:t>
            </a:r>
          </a:p>
        </p:txBody>
      </p:sp>
      <p:sp>
        <p:nvSpPr>
          <p:cNvPr id="8" name="Right Arrow 7"/>
          <p:cNvSpPr/>
          <p:nvPr/>
        </p:nvSpPr>
        <p:spPr>
          <a:xfrm rot="10800000">
            <a:off x="7306317" y="4604678"/>
            <a:ext cx="686767" cy="2374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sp>
        <p:nvSpPr>
          <p:cNvPr id="7" name="Rectangle 6">
            <a:extLst>
              <a:ext uri="{FF2B5EF4-FFF2-40B4-BE49-F238E27FC236}">
                <a16:creationId xmlns:a16="http://schemas.microsoft.com/office/drawing/2014/main" id="{EDDD0C1F-6D52-8251-3214-7A476F9AAD57}"/>
              </a:ext>
            </a:extLst>
          </p:cNvPr>
          <p:cNvSpPr/>
          <p:nvPr/>
        </p:nvSpPr>
        <p:spPr>
          <a:xfrm>
            <a:off x="9418802" y="3987957"/>
            <a:ext cx="1788121" cy="1305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FA09CF-7FB6-4861-B6F1-35537E187B62}"/>
              </a:ext>
            </a:extLst>
          </p:cNvPr>
          <p:cNvSpPr/>
          <p:nvPr/>
        </p:nvSpPr>
        <p:spPr>
          <a:xfrm>
            <a:off x="583096" y="1357745"/>
            <a:ext cx="1236468" cy="443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7" y="94352"/>
            <a:ext cx="11016200" cy="518012"/>
          </a:xfrm>
        </p:spPr>
        <p:txBody>
          <a:bodyPr>
            <a:noAutofit/>
          </a:bodyPr>
          <a:lstStyle/>
          <a:p>
            <a:r>
              <a:rPr lang="en-US" sz="4000" dirty="0">
                <a:latin typeface="Calibri"/>
              </a:rPr>
              <a:t>Secure Browser Student Login</a:t>
            </a:r>
          </a:p>
        </p:txBody>
      </p:sp>
      <p:grpSp>
        <p:nvGrpSpPr>
          <p:cNvPr id="5" name="Group 4">
            <a:extLst>
              <a:ext uri="{FF2B5EF4-FFF2-40B4-BE49-F238E27FC236}">
                <a16:creationId xmlns:a16="http://schemas.microsoft.com/office/drawing/2014/main" id="{FA31ABE5-BE9D-486C-A8EE-5D7CBA9976C3}"/>
              </a:ext>
            </a:extLst>
          </p:cNvPr>
          <p:cNvGrpSpPr/>
          <p:nvPr/>
        </p:nvGrpSpPr>
        <p:grpSpPr>
          <a:xfrm>
            <a:off x="2839165" y="1371600"/>
            <a:ext cx="6513669" cy="4414267"/>
            <a:chOff x="2839165" y="1371600"/>
            <a:chExt cx="6513669" cy="4414267"/>
          </a:xfrm>
        </p:grpSpPr>
        <p:pic>
          <p:nvPicPr>
            <p:cNvPr id="19" name="Picture 18">
              <a:extLst>
                <a:ext uri="{FF2B5EF4-FFF2-40B4-BE49-F238E27FC236}">
                  <a16:creationId xmlns:a16="http://schemas.microsoft.com/office/drawing/2014/main" id="{1ADA2A08-F69E-4239-9759-F1B349B02BA5}"/>
                </a:ext>
              </a:extLst>
            </p:cNvPr>
            <p:cNvPicPr>
              <a:picLocks noChangeAspect="1"/>
            </p:cNvPicPr>
            <p:nvPr/>
          </p:nvPicPr>
          <p:blipFill>
            <a:blip r:embed="rId3"/>
            <a:stretch>
              <a:fillRect/>
            </a:stretch>
          </p:blipFill>
          <p:spPr>
            <a:xfrm>
              <a:off x="2839165" y="1371600"/>
              <a:ext cx="6513669" cy="4414267"/>
            </a:xfrm>
            <a:prstGeom prst="rect">
              <a:avLst/>
            </a:prstGeom>
            <a:ln>
              <a:solidFill>
                <a:schemeClr val="tx1">
                  <a:lumMod val="60000"/>
                  <a:lumOff val="40000"/>
                </a:schemeClr>
              </a:solidFill>
            </a:ln>
          </p:spPr>
        </p:pic>
        <p:sp>
          <p:nvSpPr>
            <p:cNvPr id="4" name="Arrow: Left 3">
              <a:extLst>
                <a:ext uri="{FF2B5EF4-FFF2-40B4-BE49-F238E27FC236}">
                  <a16:creationId xmlns:a16="http://schemas.microsoft.com/office/drawing/2014/main" id="{5F507729-29D0-4BB2-9B48-5DF5ADBB34F1}"/>
                </a:ext>
              </a:extLst>
            </p:cNvPr>
            <p:cNvSpPr/>
            <p:nvPr/>
          </p:nvSpPr>
          <p:spPr>
            <a:xfrm rot="10800000">
              <a:off x="4543783" y="2133600"/>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Arrow: Left 5">
              <a:extLst>
                <a:ext uri="{FF2B5EF4-FFF2-40B4-BE49-F238E27FC236}">
                  <a16:creationId xmlns:a16="http://schemas.microsoft.com/office/drawing/2014/main" id="{897623B2-83F7-48D8-ACE4-6AD39A7203E4}"/>
                </a:ext>
              </a:extLst>
            </p:cNvPr>
            <p:cNvSpPr/>
            <p:nvPr/>
          </p:nvSpPr>
          <p:spPr>
            <a:xfrm rot="10800000">
              <a:off x="4543783" y="3567849"/>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Arrow: Left 6">
              <a:extLst>
                <a:ext uri="{FF2B5EF4-FFF2-40B4-BE49-F238E27FC236}">
                  <a16:creationId xmlns:a16="http://schemas.microsoft.com/office/drawing/2014/main" id="{43811B24-3DD5-4480-A391-BAABD71E5C70}"/>
                </a:ext>
              </a:extLst>
            </p:cNvPr>
            <p:cNvSpPr/>
            <p:nvPr/>
          </p:nvSpPr>
          <p:spPr>
            <a:xfrm rot="10800000">
              <a:off x="4543783" y="2786744"/>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 name="Arrow: Left 7">
              <a:extLst>
                <a:ext uri="{FF2B5EF4-FFF2-40B4-BE49-F238E27FC236}">
                  <a16:creationId xmlns:a16="http://schemas.microsoft.com/office/drawing/2014/main" id="{E7B7AC0B-F586-45DB-B056-F0D68CD68215}"/>
                </a:ext>
              </a:extLst>
            </p:cNvPr>
            <p:cNvSpPr/>
            <p:nvPr/>
          </p:nvSpPr>
          <p:spPr>
            <a:xfrm>
              <a:off x="6705600" y="5404867"/>
              <a:ext cx="685800" cy="381000"/>
            </a:xfrm>
            <a:prstGeom prst="leftArrow">
              <a:avLst/>
            </a:prstGeom>
            <a:solidFill>
              <a:srgbClr val="FF0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10" name="Slide Number Placeholder 3">
            <a:extLst>
              <a:ext uri="{FF2B5EF4-FFF2-40B4-BE49-F238E27FC236}">
                <a16:creationId xmlns:a16="http://schemas.microsoft.com/office/drawing/2014/main" id="{9D0E9FFB-6AEB-4FA0-B69E-727039D9E2F5}"/>
              </a:ext>
            </a:extLst>
          </p:cNvPr>
          <p:cNvSpPr>
            <a:spLocks noGrp="1"/>
          </p:cNvSpPr>
          <p:nvPr>
            <p:ph type="sldNum" sz="quarter" idx="10"/>
          </p:nvPr>
        </p:nvSpPr>
        <p:spPr>
          <a:xfrm>
            <a:off x="11684000" y="6497156"/>
            <a:ext cx="361527" cy="2694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1C47E396-9D1E-4F08-8705-AC26B7C043B9}"/>
              </a:ext>
            </a:extLst>
          </p:cNvPr>
          <p:cNvPicPr>
            <a:picLocks noChangeAspect="1"/>
          </p:cNvPicPr>
          <p:nvPr/>
        </p:nvPicPr>
        <p:blipFill>
          <a:blip r:embed="rId4"/>
          <a:stretch>
            <a:fillRect/>
          </a:stretch>
        </p:blipFill>
        <p:spPr>
          <a:xfrm>
            <a:off x="5229583" y="2669520"/>
            <a:ext cx="685800" cy="161745"/>
          </a:xfrm>
          <a:prstGeom prst="rect">
            <a:avLst/>
          </a:prstGeom>
        </p:spPr>
      </p:pic>
    </p:spTree>
    <p:extLst>
      <p:ext uri="{BB962C8B-B14F-4D97-AF65-F5344CB8AC3E}">
        <p14:creationId xmlns:p14="http://schemas.microsoft.com/office/powerpoint/2010/main" val="42280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476" y="123106"/>
            <a:ext cx="11016200" cy="518012"/>
          </a:xfrm>
        </p:spPr>
        <p:txBody>
          <a:bodyPr>
            <a:noAutofit/>
          </a:bodyPr>
          <a:lstStyle/>
          <a:p>
            <a:r>
              <a:rPr lang="en-US" sz="4000">
                <a:latin typeface="Calibri"/>
              </a:rPr>
              <a:t>Student Verification</a:t>
            </a:r>
          </a:p>
        </p:txBody>
      </p:sp>
      <p:pic>
        <p:nvPicPr>
          <p:cNvPr id="6" name="Picture 5">
            <a:extLst>
              <a:ext uri="{FF2B5EF4-FFF2-40B4-BE49-F238E27FC236}">
                <a16:creationId xmlns:a16="http://schemas.microsoft.com/office/drawing/2014/main" id="{6C92757E-6E7A-4836-9862-44350B61CA50}"/>
              </a:ext>
            </a:extLst>
          </p:cNvPr>
          <p:cNvPicPr>
            <a:picLocks noChangeAspect="1"/>
          </p:cNvPicPr>
          <p:nvPr/>
        </p:nvPicPr>
        <p:blipFill>
          <a:blip r:embed="rId3"/>
          <a:stretch>
            <a:fillRect/>
          </a:stretch>
        </p:blipFill>
        <p:spPr>
          <a:xfrm>
            <a:off x="2971800" y="1295400"/>
            <a:ext cx="5791200" cy="4496347"/>
          </a:xfrm>
          <a:prstGeom prst="rect">
            <a:avLst/>
          </a:prstGeom>
          <a:ln>
            <a:solidFill>
              <a:schemeClr val="tx1">
                <a:lumMod val="60000"/>
                <a:lumOff val="40000"/>
              </a:schemeClr>
            </a:solidFill>
          </a:ln>
        </p:spPr>
      </p:pic>
      <p:sp>
        <p:nvSpPr>
          <p:cNvPr id="4" name="Rectangle 3">
            <a:extLst>
              <a:ext uri="{FF2B5EF4-FFF2-40B4-BE49-F238E27FC236}">
                <a16:creationId xmlns:a16="http://schemas.microsoft.com/office/drawing/2014/main" id="{69C87009-C39E-4B26-BCD7-3BB17E8C06C6}"/>
              </a:ext>
            </a:extLst>
          </p:cNvPr>
          <p:cNvSpPr/>
          <p:nvPr/>
        </p:nvSpPr>
        <p:spPr>
          <a:xfrm>
            <a:off x="4953000" y="5334000"/>
            <a:ext cx="1905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Slide Number Placeholder 3">
            <a:extLst>
              <a:ext uri="{FF2B5EF4-FFF2-40B4-BE49-F238E27FC236}">
                <a16:creationId xmlns:a16="http://schemas.microsoft.com/office/drawing/2014/main" id="{D1F2505C-A55F-4171-B838-072838593F79}"/>
              </a:ext>
            </a:extLst>
          </p:cNvPr>
          <p:cNvSpPr>
            <a:spLocks noGrp="1"/>
          </p:cNvSpPr>
          <p:nvPr>
            <p:ph type="sldNum" sz="quarter" idx="10"/>
          </p:nvPr>
        </p:nvSpPr>
        <p:spPr>
          <a:xfrm>
            <a:off x="11684000" y="6497156"/>
            <a:ext cx="361527" cy="2694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974083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anose="020F0502020204030204" pitchFamily="34" charset="0"/>
                <a:cs typeface="Calibri" panose="020F0502020204030204" pitchFamily="34" charset="0"/>
              </a:rPr>
              <a:t>Student Login Errors</a:t>
            </a:r>
          </a:p>
        </p:txBody>
      </p:sp>
      <p:graphicFrame>
        <p:nvGraphicFramePr>
          <p:cNvPr id="6" name="Table 5"/>
          <p:cNvGraphicFramePr>
            <a:graphicFrameLocks noGrp="1"/>
          </p:cNvGraphicFramePr>
          <p:nvPr>
            <p:extLst>
              <p:ext uri="{D42A27DB-BD31-4B8C-83A1-F6EECF244321}">
                <p14:modId xmlns:p14="http://schemas.microsoft.com/office/powerpoint/2010/main" val="3415683063"/>
              </p:ext>
            </p:extLst>
          </p:nvPr>
        </p:nvGraphicFramePr>
        <p:xfrm>
          <a:off x="688489" y="828339"/>
          <a:ext cx="10753942" cy="5131398"/>
        </p:xfrm>
        <a:graphic>
          <a:graphicData uri="http://schemas.openxmlformats.org/drawingml/2006/table">
            <a:tbl>
              <a:tblPr firstRow="1" bandRow="1">
                <a:tableStyleId>{5C22544A-7EE6-4342-B048-85BDC9FD1C3A}</a:tableStyleId>
              </a:tblPr>
              <a:tblGrid>
                <a:gridCol w="3287545">
                  <a:extLst>
                    <a:ext uri="{9D8B030D-6E8A-4147-A177-3AD203B41FA5}">
                      <a16:colId xmlns:a16="http://schemas.microsoft.com/office/drawing/2014/main" val="20000"/>
                    </a:ext>
                  </a:extLst>
                </a:gridCol>
                <a:gridCol w="2362832">
                  <a:extLst>
                    <a:ext uri="{9D8B030D-6E8A-4147-A177-3AD203B41FA5}">
                      <a16:colId xmlns:a16="http://schemas.microsoft.com/office/drawing/2014/main" val="20001"/>
                    </a:ext>
                  </a:extLst>
                </a:gridCol>
                <a:gridCol w="5103565">
                  <a:extLst>
                    <a:ext uri="{9D8B030D-6E8A-4147-A177-3AD203B41FA5}">
                      <a16:colId xmlns:a16="http://schemas.microsoft.com/office/drawing/2014/main" val="20002"/>
                    </a:ext>
                  </a:extLst>
                </a:gridCol>
              </a:tblGrid>
              <a:tr h="480330">
                <a:tc>
                  <a:txBody>
                    <a:bodyPr/>
                    <a:lstStyle/>
                    <a:p>
                      <a:r>
                        <a:rPr lang="en-US" sz="1400">
                          <a:latin typeface="Calibri" panose="020F0502020204030204" pitchFamily="34" charset="0"/>
                          <a:cs typeface="Calibri" panose="020F0502020204030204" pitchFamily="34" charset="0"/>
                        </a:rPr>
                        <a:t>Issue</a:t>
                      </a:r>
                      <a:endParaRPr lang="en-US" sz="1400" b="1">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a:latin typeface="Calibri" panose="020F0502020204030204" pitchFamily="34" charset="0"/>
                          <a:cs typeface="Calibri" panose="020F0502020204030204" pitchFamily="34" charset="0"/>
                        </a:rPr>
                        <a:t>Error Message</a:t>
                      </a:r>
                      <a:endParaRPr lang="en-US" sz="140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a:latin typeface="Calibri" panose="020F0502020204030204" pitchFamily="34" charset="0"/>
                          <a:cs typeface="Calibri" panose="020F0502020204030204" pitchFamily="34" charset="0"/>
                        </a:rPr>
                        <a:t>What</a:t>
                      </a:r>
                      <a:r>
                        <a:rPr lang="en-US" sz="1400" baseline="0">
                          <a:latin typeface="Calibri" panose="020F0502020204030204" pitchFamily="34" charset="0"/>
                          <a:cs typeface="Calibri" panose="020F0502020204030204" pitchFamily="34" charset="0"/>
                        </a:rPr>
                        <a:t> to Do</a:t>
                      </a:r>
                      <a:endParaRPr lang="en-US" sz="140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1425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2"/>
                          </a:solidFill>
                          <a:latin typeface="Calibri" panose="020F0502020204030204" pitchFamily="34" charset="0"/>
                          <a:cs typeface="Calibri" panose="020F0502020204030204" pitchFamily="34" charset="0"/>
                        </a:rPr>
                        <a:t>Student first</a:t>
                      </a:r>
                      <a:r>
                        <a:rPr lang="en-US" sz="1600" baseline="0">
                          <a:solidFill>
                            <a:schemeClr val="tx2"/>
                          </a:solidFill>
                          <a:latin typeface="Calibri" panose="020F0502020204030204" pitchFamily="34" charset="0"/>
                          <a:cs typeface="Calibri" panose="020F0502020204030204" pitchFamily="34" charset="0"/>
                        </a:rPr>
                        <a:t> name and </a:t>
                      </a:r>
                      <a:r>
                        <a:rPr lang="en-US" sz="1600" baseline="0">
                          <a:solidFill>
                            <a:srgbClr val="FF0000"/>
                          </a:solidFill>
                          <a:latin typeface="Calibri" panose="020F0502020204030204" pitchFamily="34" charset="0"/>
                          <a:cs typeface="Calibri" panose="020F0502020204030204" pitchFamily="34" charset="0"/>
                        </a:rPr>
                        <a:t>Username</a:t>
                      </a:r>
                      <a:r>
                        <a:rPr lang="en-US" sz="1600" baseline="0">
                          <a:latin typeface="Calibri" panose="020F0502020204030204" pitchFamily="34" charset="0"/>
                          <a:cs typeface="Calibri" panose="020F0502020204030204" pitchFamily="34" charset="0"/>
                        </a:rPr>
                        <a:t> </a:t>
                      </a:r>
                      <a:r>
                        <a:rPr lang="en-US" sz="1600" baseline="0">
                          <a:solidFill>
                            <a:schemeClr val="tx2"/>
                          </a:solidFill>
                          <a:latin typeface="Calibri" panose="020F0502020204030204" pitchFamily="34" charset="0"/>
                          <a:cs typeface="Calibri" panose="020F0502020204030204" pitchFamily="34" charset="0"/>
                        </a:rPr>
                        <a:t>do not exactly match what is in the system.</a:t>
                      </a:r>
                      <a:endParaRPr lang="en-US" sz="1600" b="1">
                        <a:solidFill>
                          <a:schemeClr val="tx2"/>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600" b="1">
                        <a:solidFill>
                          <a:schemeClr val="tx2"/>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a:solidFill>
                            <a:schemeClr val="tx2"/>
                          </a:solidFill>
                          <a:latin typeface="Calibri" panose="020F0502020204030204" pitchFamily="34" charset="0"/>
                          <a:cs typeface="Calibri" panose="020F0502020204030204" pitchFamily="34" charset="0"/>
                        </a:rPr>
                        <a:t>Verify that the student has entered the correct first name and exact </a:t>
                      </a:r>
                      <a:r>
                        <a:rPr lang="en-US" sz="1600">
                          <a:solidFill>
                            <a:srgbClr val="FF0000"/>
                          </a:solidFill>
                          <a:latin typeface="Calibri" panose="020F0502020204030204" pitchFamily="34" charset="0"/>
                          <a:cs typeface="Calibri" panose="020F0502020204030204" pitchFamily="34" charset="0"/>
                        </a:rPr>
                        <a:t>username</a:t>
                      </a:r>
                      <a:r>
                        <a:rPr lang="en-US" sz="1600" u="none">
                          <a:latin typeface="Calibri" panose="020F0502020204030204" pitchFamily="34" charset="0"/>
                          <a:cs typeface="Calibri" panose="020F0502020204030204" pitchFamily="34" charset="0"/>
                        </a:rPr>
                        <a:t>. </a:t>
                      </a:r>
                      <a:r>
                        <a:rPr lang="en-US" sz="1600" u="none">
                          <a:solidFill>
                            <a:schemeClr val="tx2"/>
                          </a:solidFill>
                          <a:latin typeface="Calibri" panose="020F0502020204030204" pitchFamily="34" charset="0"/>
                          <a:cs typeface="Calibri" panose="020F0502020204030204" pitchFamily="34" charset="0"/>
                        </a:rPr>
                        <a:t>You</a:t>
                      </a:r>
                      <a:r>
                        <a:rPr lang="en-US" sz="1600" u="none" baseline="0">
                          <a:solidFill>
                            <a:schemeClr val="tx2"/>
                          </a:solidFill>
                          <a:latin typeface="Calibri" panose="020F0502020204030204" pitchFamily="34" charset="0"/>
                          <a:cs typeface="Calibri" panose="020F0502020204030204" pitchFamily="34" charset="0"/>
                        </a:rPr>
                        <a:t> may </a:t>
                      </a:r>
                      <a:r>
                        <a:rPr lang="en-US" sz="1600" baseline="0">
                          <a:solidFill>
                            <a:schemeClr val="tx2"/>
                          </a:solidFill>
                          <a:latin typeface="Calibri" panose="020F0502020204030204" pitchFamily="34" charset="0"/>
                          <a:cs typeface="Calibri" panose="020F0502020204030204" pitchFamily="34" charset="0"/>
                        </a:rPr>
                        <a:t>need to use the Student Lookup Tool, which is in the Test Administrator Interface, to verify that the student is in the system.</a:t>
                      </a:r>
                      <a:endParaRPr lang="en-US" sz="1600" b="0" baseline="0">
                        <a:solidFill>
                          <a:schemeClr val="tx2"/>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637645">
                <a:tc>
                  <a:txBody>
                    <a:bodyPr/>
                    <a:lstStyle/>
                    <a:p>
                      <a:r>
                        <a:rPr lang="en-US" sz="1600">
                          <a:solidFill>
                            <a:schemeClr val="tx2"/>
                          </a:solidFill>
                          <a:latin typeface="Calibri" panose="020F0502020204030204" pitchFamily="34" charset="0"/>
                          <a:cs typeface="Calibri" panose="020F0502020204030204" pitchFamily="34" charset="0"/>
                        </a:rPr>
                        <a:t>Student enters the</a:t>
                      </a:r>
                      <a:r>
                        <a:rPr lang="en-US" sz="1600" baseline="0">
                          <a:solidFill>
                            <a:schemeClr val="tx2"/>
                          </a:solidFill>
                          <a:latin typeface="Calibri" panose="020F0502020204030204" pitchFamily="34" charset="0"/>
                          <a:cs typeface="Calibri" panose="020F0502020204030204" pitchFamily="34" charset="0"/>
                        </a:rPr>
                        <a:t> session ID incorrectly.</a:t>
                      </a:r>
                      <a:endParaRPr lang="en-US" sz="1600" b="1">
                        <a:solidFill>
                          <a:schemeClr val="tx2"/>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u="none" strike="noStrike" kern="1200" baseline="0">
                          <a:solidFill>
                            <a:schemeClr val="tx2"/>
                          </a:solidFill>
                          <a:latin typeface="Calibri" panose="020F0502020204030204" pitchFamily="34" charset="0"/>
                          <a:cs typeface="Calibri" panose="020F0502020204030204" pitchFamily="34" charset="0"/>
                        </a:rPr>
                        <a:t>The session is not available for testing.</a:t>
                      </a:r>
                      <a:endParaRPr lang="en-US" sz="1600" b="0" u="none" strike="noStrike">
                        <a:solidFill>
                          <a:schemeClr val="tx2"/>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a:solidFill>
                            <a:schemeClr val="tx2"/>
                          </a:solidFill>
                          <a:latin typeface="Calibri" panose="020F0502020204030204" pitchFamily="34" charset="0"/>
                          <a:cs typeface="Calibri" panose="020F0502020204030204" pitchFamily="34" charset="0"/>
                        </a:rPr>
                        <a:t>Verify that the student has entered the correct</a:t>
                      </a:r>
                      <a:r>
                        <a:rPr lang="en-US" sz="1600" baseline="0">
                          <a:solidFill>
                            <a:schemeClr val="tx2"/>
                          </a:solidFill>
                          <a:latin typeface="Calibri" panose="020F0502020204030204" pitchFamily="34" charset="0"/>
                          <a:cs typeface="Calibri" panose="020F0502020204030204" pitchFamily="34" charset="0"/>
                        </a:rPr>
                        <a:t> session ID with no extra spaces or characters.</a:t>
                      </a:r>
                      <a:endParaRPr lang="en-US" sz="1600" b="0">
                        <a:solidFill>
                          <a:schemeClr val="tx2"/>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162767">
                <a:tc>
                  <a:txBody>
                    <a:bodyPr/>
                    <a:lstStyle/>
                    <a:p>
                      <a:r>
                        <a:rPr lang="en-US" sz="1600">
                          <a:solidFill>
                            <a:schemeClr val="tx2"/>
                          </a:solidFill>
                          <a:latin typeface="Calibri" panose="020F0502020204030204" pitchFamily="34" charset="0"/>
                          <a:cs typeface="Calibri" panose="020F0502020204030204" pitchFamily="34" charset="0"/>
                        </a:rPr>
                        <a:t>Student enters a</a:t>
                      </a:r>
                      <a:r>
                        <a:rPr lang="en-US" sz="1600" baseline="0">
                          <a:solidFill>
                            <a:schemeClr val="tx2"/>
                          </a:solidFill>
                          <a:latin typeface="Calibri" panose="020F0502020204030204" pitchFamily="34" charset="0"/>
                          <a:cs typeface="Calibri" panose="020F0502020204030204" pitchFamily="34" charset="0"/>
                        </a:rPr>
                        <a:t> session ID for an incorrect or expired session.</a:t>
                      </a:r>
                      <a:endParaRPr lang="en-US" sz="1600" b="1">
                        <a:solidFill>
                          <a:schemeClr val="tx2"/>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u="none" strike="noStrike" kern="1200" baseline="0">
                          <a:solidFill>
                            <a:schemeClr val="tx2"/>
                          </a:solidFill>
                          <a:latin typeface="Calibri" panose="020F0502020204030204" pitchFamily="34" charset="0"/>
                          <a:cs typeface="Calibri" panose="020F0502020204030204" pitchFamily="34" charset="0"/>
                        </a:rPr>
                        <a:t>Session has expired.</a:t>
                      </a:r>
                      <a:endParaRPr lang="en-US" sz="1600" b="0" u="none" strike="sngStrike">
                        <a:solidFill>
                          <a:schemeClr val="tx2"/>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baseline="0">
                          <a:solidFill>
                            <a:schemeClr val="tx2"/>
                          </a:solidFill>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600" b="0">
                        <a:solidFill>
                          <a:schemeClr val="tx2"/>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r h="1425328">
                <a:tc>
                  <a:txBody>
                    <a:bodyPr/>
                    <a:lstStyle/>
                    <a:p>
                      <a:r>
                        <a:rPr lang="en-US" sz="1600" b="0">
                          <a:solidFill>
                            <a:schemeClr val="tx2"/>
                          </a:solidFill>
                          <a:latin typeface="Calibri" panose="020F0502020204030204" pitchFamily="34" charset="0"/>
                          <a:cs typeface="Calibri" panose="020F0502020204030204" pitchFamily="34" charset="0"/>
                        </a:rPr>
                        <a:t>One person (either the TA or the student) is using</a:t>
                      </a:r>
                      <a:r>
                        <a:rPr lang="en-US" sz="1600" b="0" baseline="0">
                          <a:solidFill>
                            <a:schemeClr val="tx2"/>
                          </a:solidFill>
                          <a:latin typeface="Calibri" panose="020F0502020204030204" pitchFamily="34" charset="0"/>
                          <a:cs typeface="Calibri" panose="020F0502020204030204" pitchFamily="34" charset="0"/>
                        </a:rPr>
                        <a:t> the Operational Test Administration Site, and the other is using the Practice Site.</a:t>
                      </a:r>
                      <a:endParaRPr lang="en-US" sz="1600" b="0">
                        <a:solidFill>
                          <a:schemeClr val="tx2"/>
                        </a:solidFill>
                        <a:latin typeface="Calibri" panose="020F0502020204030204" pitchFamily="34" charset="0"/>
                        <a:cs typeface="Calibri" panose="020F0502020204030204" pitchFamily="34" charset="0"/>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a:solidFill>
                            <a:schemeClr val="tx2"/>
                          </a:solidFill>
                          <a:latin typeface="Calibri" panose="020F0502020204030204" pitchFamily="34" charset="0"/>
                          <a:cs typeface="Calibri" panose="020F0502020204030204" pitchFamily="34" charset="0"/>
                        </a:rPr>
                        <a:t>The session is not available for testing.</a:t>
                      </a:r>
                      <a:endParaRPr lang="en-US" sz="1600" b="0" u="none" strike="noStrike">
                        <a:solidFill>
                          <a:schemeClr val="tx2"/>
                        </a:solidFill>
                        <a:latin typeface="Calibri" panose="020F0502020204030204" pitchFamily="34" charset="0"/>
                        <a:cs typeface="Calibri" panose="020F0502020204030204" pitchFamily="34" charset="0"/>
                      </a:endParaRPr>
                    </a:p>
                  </a:txBody>
                  <a:tcPr marT="45718" marB="45718"/>
                </a:tc>
                <a:tc>
                  <a:txBody>
                    <a:bodyPr/>
                    <a:lstStyle/>
                    <a:p>
                      <a:r>
                        <a:rPr lang="en-US" sz="1600" b="0">
                          <a:solidFill>
                            <a:schemeClr val="tx2"/>
                          </a:solidFill>
                          <a:latin typeface="Calibri" panose="020F0502020204030204" pitchFamily="34" charset="0"/>
                          <a:cs typeface="Calibri" panose="020F0502020204030204" pitchFamily="34" charset="0"/>
                        </a:rPr>
                        <a:t>If taking a practice test, make sure that you and the student are both on the Practice Site. If taking an operational test, make sure that the student is using the Secure Browser and you are using the Operational Test Administration Site.</a:t>
                      </a:r>
                    </a:p>
                  </a:txBody>
                  <a:tcPr marT="45718" marB="45718"/>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CF4BEC26-6896-406A-9706-28E20AF5246E}"/>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26</a:t>
            </a:fld>
            <a:endParaRPr lang="en-US"/>
          </a:p>
        </p:txBody>
      </p:sp>
    </p:spTree>
    <p:extLst>
      <p:ext uri="{BB962C8B-B14F-4D97-AF65-F5344CB8AC3E}">
        <p14:creationId xmlns:p14="http://schemas.microsoft.com/office/powerpoint/2010/main" val="62924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10;&#10;Description automatically generated">
            <a:extLst>
              <a:ext uri="{FF2B5EF4-FFF2-40B4-BE49-F238E27FC236}">
                <a16:creationId xmlns:a16="http://schemas.microsoft.com/office/drawing/2014/main" id="{2F2A2B6A-8920-FFFE-9895-33BC8DC1D158}"/>
              </a:ext>
            </a:extLst>
          </p:cNvPr>
          <p:cNvPicPr>
            <a:picLocks noChangeAspect="1"/>
          </p:cNvPicPr>
          <p:nvPr/>
        </p:nvPicPr>
        <p:blipFill>
          <a:blip r:embed="rId3"/>
          <a:stretch>
            <a:fillRect/>
          </a:stretch>
        </p:blipFill>
        <p:spPr>
          <a:xfrm>
            <a:off x="2244437" y="1105446"/>
            <a:ext cx="7703126" cy="4660966"/>
          </a:xfrm>
          <a:prstGeom prst="rect">
            <a:avLst/>
          </a:prstGeom>
          <a:ln>
            <a:solidFill>
              <a:schemeClr val="tx1">
                <a:lumMod val="40000"/>
                <a:lumOff val="60000"/>
              </a:schemeClr>
            </a:solidFill>
          </a:ln>
        </p:spPr>
      </p:pic>
      <p:sp>
        <p:nvSpPr>
          <p:cNvPr id="2" name="Title 1"/>
          <p:cNvSpPr>
            <a:spLocks noGrp="1"/>
          </p:cNvSpPr>
          <p:nvPr>
            <p:ph type="title"/>
          </p:nvPr>
        </p:nvSpPr>
        <p:spPr>
          <a:xfrm>
            <a:off x="296835" y="123106"/>
            <a:ext cx="11016200" cy="518012"/>
          </a:xfrm>
        </p:spPr>
        <p:txBody>
          <a:bodyPr>
            <a:noAutofit/>
          </a:bodyPr>
          <a:lstStyle/>
          <a:p>
            <a:r>
              <a:rPr lang="en-US" sz="4000">
                <a:latin typeface="Calibri"/>
              </a:rPr>
              <a:t>Student Test Selection</a:t>
            </a:r>
          </a:p>
        </p:txBody>
      </p:sp>
      <p:sp>
        <p:nvSpPr>
          <p:cNvPr id="10" name="Arrow: Right 9">
            <a:extLst>
              <a:ext uri="{FF2B5EF4-FFF2-40B4-BE49-F238E27FC236}">
                <a16:creationId xmlns:a16="http://schemas.microsoft.com/office/drawing/2014/main" id="{D1E57520-53B8-4055-8883-07428710B065}"/>
              </a:ext>
            </a:extLst>
          </p:cNvPr>
          <p:cNvSpPr/>
          <p:nvPr/>
        </p:nvSpPr>
        <p:spPr>
          <a:xfrm>
            <a:off x="4918364" y="5289308"/>
            <a:ext cx="630382" cy="2732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Slide Number Placeholder 3">
            <a:extLst>
              <a:ext uri="{FF2B5EF4-FFF2-40B4-BE49-F238E27FC236}">
                <a16:creationId xmlns:a16="http://schemas.microsoft.com/office/drawing/2014/main" id="{F840EB7B-83F0-4948-A851-7C0F95E6F8FC}"/>
              </a:ext>
            </a:extLst>
          </p:cNvPr>
          <p:cNvSpPr>
            <a:spLocks noGrp="1"/>
          </p:cNvSpPr>
          <p:nvPr>
            <p:ph type="sldNum" sz="quarter" idx="10"/>
          </p:nvPr>
        </p:nvSpPr>
        <p:spPr>
          <a:xfrm>
            <a:off x="11684000" y="6497156"/>
            <a:ext cx="361527" cy="2694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631383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35113A-FC18-4D9A-8723-51F647E2018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EF664251-84F1-4745-8492-A86E3E5E22B7}"/>
              </a:ext>
            </a:extLst>
          </p:cNvPr>
          <p:cNvSpPr>
            <a:spLocks noGrp="1"/>
          </p:cNvSpPr>
          <p:nvPr>
            <p:ph type="title"/>
          </p:nvPr>
        </p:nvSpPr>
        <p:spPr>
          <a:xfrm>
            <a:off x="411854" y="108729"/>
            <a:ext cx="11369528" cy="518012"/>
          </a:xfrm>
        </p:spPr>
        <p:txBody>
          <a:bodyPr>
            <a:noAutofit/>
          </a:bodyPr>
          <a:lstStyle/>
          <a:p>
            <a:r>
              <a:rPr lang="en-US" sz="4000">
                <a:latin typeface="Calibri"/>
              </a:rPr>
              <a:t>Before You Begin</a:t>
            </a:r>
          </a:p>
        </p:txBody>
      </p:sp>
      <p:pic>
        <p:nvPicPr>
          <p:cNvPr id="7" name="Picture 7" descr="Graphical user interface, text, application, email&#10;&#10;Description automatically generated">
            <a:extLst>
              <a:ext uri="{FF2B5EF4-FFF2-40B4-BE49-F238E27FC236}">
                <a16:creationId xmlns:a16="http://schemas.microsoft.com/office/drawing/2014/main" id="{3E801D7C-F539-764B-2BA2-B1EDDD2F6A93}"/>
              </a:ext>
            </a:extLst>
          </p:cNvPr>
          <p:cNvPicPr>
            <a:picLocks noChangeAspect="1"/>
          </p:cNvPicPr>
          <p:nvPr/>
        </p:nvPicPr>
        <p:blipFill>
          <a:blip r:embed="rId3"/>
          <a:stretch>
            <a:fillRect/>
          </a:stretch>
        </p:blipFill>
        <p:spPr>
          <a:xfrm>
            <a:off x="3418114" y="729002"/>
            <a:ext cx="5562600" cy="5476195"/>
          </a:xfrm>
          <a:prstGeom prst="rect">
            <a:avLst/>
          </a:prstGeom>
          <a:ln>
            <a:solidFill>
              <a:schemeClr val="tx1">
                <a:lumMod val="60000"/>
                <a:lumOff val="40000"/>
              </a:schemeClr>
            </a:solidFill>
          </a:ln>
        </p:spPr>
      </p:pic>
      <p:sp>
        <p:nvSpPr>
          <p:cNvPr id="5" name="Rectangle 4">
            <a:extLst>
              <a:ext uri="{FF2B5EF4-FFF2-40B4-BE49-F238E27FC236}">
                <a16:creationId xmlns:a16="http://schemas.microsoft.com/office/drawing/2014/main" id="{CD5A884B-4FC9-4AA9-94B3-9A9C07FBEA02}"/>
              </a:ext>
            </a:extLst>
          </p:cNvPr>
          <p:cNvSpPr/>
          <p:nvPr/>
        </p:nvSpPr>
        <p:spPr>
          <a:xfrm>
            <a:off x="5333008" y="5751719"/>
            <a:ext cx="1825781" cy="377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Arrow: Right 5">
            <a:extLst>
              <a:ext uri="{FF2B5EF4-FFF2-40B4-BE49-F238E27FC236}">
                <a16:creationId xmlns:a16="http://schemas.microsoft.com/office/drawing/2014/main" id="{BF219ED5-058A-4AD9-8403-2827E7832AE4}"/>
              </a:ext>
            </a:extLst>
          </p:cNvPr>
          <p:cNvSpPr/>
          <p:nvPr/>
        </p:nvSpPr>
        <p:spPr>
          <a:xfrm>
            <a:off x="2717104" y="2693095"/>
            <a:ext cx="8382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7911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A5822-B8FF-4AF6-8492-5B3D94AB284A}"/>
              </a:ext>
            </a:extLst>
          </p:cNvPr>
          <p:cNvPicPr>
            <a:picLocks noChangeAspect="1"/>
          </p:cNvPicPr>
          <p:nvPr/>
        </p:nvPicPr>
        <p:blipFill>
          <a:blip r:embed="rId3"/>
          <a:stretch>
            <a:fillRect/>
          </a:stretch>
        </p:blipFill>
        <p:spPr>
          <a:xfrm>
            <a:off x="762268" y="1181414"/>
            <a:ext cx="11102495" cy="3047998"/>
          </a:xfrm>
          <a:prstGeom prst="rect">
            <a:avLst/>
          </a:prstGeom>
          <a:ln>
            <a:solidFill>
              <a:schemeClr val="tx1">
                <a:lumMod val="60000"/>
                <a:lumOff val="40000"/>
              </a:schemeClr>
            </a:solidFill>
          </a:ln>
        </p:spPr>
      </p:pic>
      <p:sp>
        <p:nvSpPr>
          <p:cNvPr id="2" name="Title 1"/>
          <p:cNvSpPr>
            <a:spLocks noGrp="1"/>
          </p:cNvSpPr>
          <p:nvPr>
            <p:ph type="title"/>
          </p:nvPr>
        </p:nvSpPr>
        <p:spPr>
          <a:xfrm>
            <a:off x="426231" y="137484"/>
            <a:ext cx="11016200" cy="518012"/>
          </a:xfrm>
        </p:spPr>
        <p:txBody>
          <a:bodyPr>
            <a:noAutofit/>
          </a:bodyPr>
          <a:lstStyle/>
          <a:p>
            <a:r>
              <a:rPr lang="en-US" sz="4000">
                <a:latin typeface="Calibri"/>
              </a:rPr>
              <a:t>End Test</a:t>
            </a:r>
          </a:p>
        </p:txBody>
      </p:sp>
      <p:sp>
        <p:nvSpPr>
          <p:cNvPr id="6" name="Arrow: Left 5">
            <a:extLst>
              <a:ext uri="{FF2B5EF4-FFF2-40B4-BE49-F238E27FC236}">
                <a16:creationId xmlns:a16="http://schemas.microsoft.com/office/drawing/2014/main" id="{8B875363-2C8B-4E33-B08C-03257B129014}"/>
              </a:ext>
            </a:extLst>
          </p:cNvPr>
          <p:cNvSpPr/>
          <p:nvPr/>
        </p:nvSpPr>
        <p:spPr>
          <a:xfrm rot="5400000">
            <a:off x="2902180" y="2192527"/>
            <a:ext cx="838200" cy="4910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10" name="Picture 9">
            <a:extLst>
              <a:ext uri="{FF2B5EF4-FFF2-40B4-BE49-F238E27FC236}">
                <a16:creationId xmlns:a16="http://schemas.microsoft.com/office/drawing/2014/main" id="{C5248B83-797A-4691-91EC-DA5D66F8C2A9}"/>
              </a:ext>
            </a:extLst>
          </p:cNvPr>
          <p:cNvPicPr>
            <a:picLocks noChangeAspect="1"/>
          </p:cNvPicPr>
          <p:nvPr/>
        </p:nvPicPr>
        <p:blipFill>
          <a:blip r:embed="rId4"/>
          <a:stretch>
            <a:fillRect/>
          </a:stretch>
        </p:blipFill>
        <p:spPr>
          <a:xfrm>
            <a:off x="3433822" y="3539234"/>
            <a:ext cx="8046502" cy="2137352"/>
          </a:xfrm>
          <a:prstGeom prst="rect">
            <a:avLst/>
          </a:prstGeom>
          <a:ln>
            <a:solidFill>
              <a:schemeClr val="tx1">
                <a:lumMod val="60000"/>
                <a:lumOff val="40000"/>
              </a:schemeClr>
            </a:solidFill>
          </a:ln>
        </p:spPr>
      </p:pic>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23340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TIDE Banner and Switching Between Systems</a:t>
            </a:r>
          </a:p>
        </p:txBody>
      </p:sp>
      <p:sp>
        <p:nvSpPr>
          <p:cNvPr id="7" name="Slide Number Placeholder 3">
            <a:extLst>
              <a:ext uri="{FF2B5EF4-FFF2-40B4-BE49-F238E27FC236}">
                <a16:creationId xmlns:a16="http://schemas.microsoft.com/office/drawing/2014/main" id="{2E592747-13C3-46BE-AA87-4C549603C44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1EFC874B-2E0A-E7D9-158A-3507CFF741D0}"/>
              </a:ext>
            </a:extLst>
          </p:cNvPr>
          <p:cNvGrpSpPr/>
          <p:nvPr/>
        </p:nvGrpSpPr>
        <p:grpSpPr>
          <a:xfrm>
            <a:off x="1123194" y="712708"/>
            <a:ext cx="10323740" cy="5446698"/>
            <a:chOff x="1123194" y="712708"/>
            <a:chExt cx="10323740" cy="5446698"/>
          </a:xfrm>
        </p:grpSpPr>
        <p:pic>
          <p:nvPicPr>
            <p:cNvPr id="3" name="Picture 7" descr="Graphical user interface, application&#10;&#10;Description automatically generated">
              <a:extLst>
                <a:ext uri="{FF2B5EF4-FFF2-40B4-BE49-F238E27FC236}">
                  <a16:creationId xmlns:a16="http://schemas.microsoft.com/office/drawing/2014/main" id="{62DFFC8B-825A-7DC2-E38B-ACF4AB9CE51F}"/>
                </a:ext>
              </a:extLst>
            </p:cNvPr>
            <p:cNvPicPr>
              <a:picLocks noChangeAspect="1"/>
            </p:cNvPicPr>
            <p:nvPr/>
          </p:nvPicPr>
          <p:blipFill>
            <a:blip r:embed="rId3"/>
            <a:stretch>
              <a:fillRect/>
            </a:stretch>
          </p:blipFill>
          <p:spPr>
            <a:xfrm>
              <a:off x="1126068" y="712708"/>
              <a:ext cx="10320866" cy="5446698"/>
            </a:xfrm>
            <a:prstGeom prst="rect">
              <a:avLst/>
            </a:prstGeom>
            <a:ln>
              <a:solidFill>
                <a:schemeClr val="tx1"/>
              </a:solidFill>
            </a:ln>
          </p:spPr>
        </p:pic>
        <p:sp>
          <p:nvSpPr>
            <p:cNvPr id="5" name="Rectangle 4">
              <a:extLst>
                <a:ext uri="{FF2B5EF4-FFF2-40B4-BE49-F238E27FC236}">
                  <a16:creationId xmlns:a16="http://schemas.microsoft.com/office/drawing/2014/main" id="{145BDC96-FEE2-4B80-A3AF-8C457257FDB1}"/>
                </a:ext>
              </a:extLst>
            </p:cNvPr>
            <p:cNvSpPr/>
            <p:nvPr/>
          </p:nvSpPr>
          <p:spPr>
            <a:xfrm>
              <a:off x="1123194" y="716997"/>
              <a:ext cx="2622258" cy="1811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Rectangle 12">
              <a:extLst>
                <a:ext uri="{FF2B5EF4-FFF2-40B4-BE49-F238E27FC236}">
                  <a16:creationId xmlns:a16="http://schemas.microsoft.com/office/drawing/2014/main" id="{9D04454B-F96B-4F38-AA24-E4A50E7138EE}"/>
                </a:ext>
              </a:extLst>
            </p:cNvPr>
            <p:cNvSpPr/>
            <p:nvPr/>
          </p:nvSpPr>
          <p:spPr>
            <a:xfrm>
              <a:off x="7540483" y="1028487"/>
              <a:ext cx="3824655" cy="490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 name="Arrow: Right 13">
              <a:extLst>
                <a:ext uri="{FF2B5EF4-FFF2-40B4-BE49-F238E27FC236}">
                  <a16:creationId xmlns:a16="http://schemas.microsoft.com/office/drawing/2014/main" id="{A4379D2B-C86B-41D7-B657-D23668D8B80F}"/>
                </a:ext>
              </a:extLst>
            </p:cNvPr>
            <p:cNvSpPr/>
            <p:nvPr/>
          </p:nvSpPr>
          <p:spPr>
            <a:xfrm>
              <a:off x="6589381" y="1121129"/>
              <a:ext cx="715618" cy="30480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Arrow: Right 15">
              <a:extLst>
                <a:ext uri="{FF2B5EF4-FFF2-40B4-BE49-F238E27FC236}">
                  <a16:creationId xmlns:a16="http://schemas.microsoft.com/office/drawing/2014/main" id="{4276DE6C-08B6-4310-BE8A-39278E81106B}"/>
                </a:ext>
              </a:extLst>
            </p:cNvPr>
            <p:cNvSpPr/>
            <p:nvPr/>
          </p:nvSpPr>
          <p:spPr>
            <a:xfrm rot="10800000">
              <a:off x="3868049" y="1281505"/>
              <a:ext cx="715618" cy="30480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322819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a:effectLst/>
                          <a:latin typeface="Calibri"/>
                        </a:rPr>
                        <a:t>Description</a:t>
                      </a:r>
                      <a:endParaRPr lang="en-US" sz="1600" kern="1200">
                        <a:solidFill>
                          <a:schemeClr val="dk1"/>
                        </a:solidFill>
                        <a:effectLst/>
                        <a:latin typeface="Calibri"/>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a:effectLst/>
                          <a:latin typeface="Calibri"/>
                        </a:rPr>
                        <a:t>What to Do</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a test session ends?</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a:effectLst/>
                          <a:latin typeface="Calibri"/>
                        </a:rPr>
                        <a:t>Log in and start a new session. Provide the students with a new session ID.	</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a student gets logged out of a test while a session is still active?</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rtl="0" eaLnBrk="1" latinLnBrk="0" hangingPunct="1">
                        <a:spcBef>
                          <a:spcPts val="400"/>
                        </a:spcBef>
                        <a:spcAft>
                          <a:spcPts val="400"/>
                        </a:spcAft>
                      </a:pPr>
                      <a:r>
                        <a:rPr lang="en-US" sz="1600" kern="1200">
                          <a:effectLst/>
                          <a:latin typeface="Calibri"/>
                        </a:rPr>
                        <a:t>If a student’s test session is interrupted, the student should log back in and rejoin the session. </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forbidden applications are running?</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a:effectLst/>
                          <a:latin typeface="Calibri"/>
                        </a:rPr>
                        <a:t>The Secure Browser will not allow the student to begin testing if forbidden applications are running. You will see messages advising you which applications must be closed before testing can begin.</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a:effectLst/>
                          <a:latin typeface="Calibri"/>
                        </a:rPr>
                        <a:t>What should I do if a student’s test freezes?</a:t>
                      </a:r>
                      <a:endParaRPr lang="en-US" sz="1600" i="1" kern="1200">
                        <a:solidFill>
                          <a:schemeClr val="dk1"/>
                        </a:solidFill>
                        <a:effectLst/>
                        <a:latin typeface="Calibri"/>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a:effectLst/>
                          <a:latin typeface="Calibri"/>
                        </a:rPr>
                        <a:t>Force-quit the Secure Browser and log back in. For instructions, refer to the </a:t>
                      </a:r>
                      <a:r>
                        <a:rPr lang="en-US" sz="1600" i="1" kern="1200">
                          <a:effectLst/>
                          <a:latin typeface="Calibri"/>
                        </a:rPr>
                        <a:t>Test Administration Manual</a:t>
                      </a:r>
                      <a:r>
                        <a:rPr lang="en-US" sz="1600" kern="1200">
                          <a:effectLst/>
                          <a:latin typeface="Calibri"/>
                        </a:rPr>
                        <a:t>.</a:t>
                      </a:r>
                      <a:endParaRPr lang="en-US" sz="1600" kern="1200">
                        <a:solidFill>
                          <a:schemeClr val="dk1"/>
                        </a:solidFill>
                        <a:effectLst/>
                        <a:latin typeface="Calibri"/>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a:xfrm>
            <a:off x="311212" y="123106"/>
            <a:ext cx="11016200" cy="518012"/>
          </a:xfrm>
        </p:spPr>
        <p:txBody>
          <a:bodyPr>
            <a:noAutofit/>
          </a:bodyPr>
          <a:lstStyle/>
          <a:p>
            <a:r>
              <a:rPr lang="en-US" altLang="en-US" sz="4000">
                <a:latin typeface="Calibri"/>
              </a:rPr>
              <a:t>Troubleshooting</a:t>
            </a:r>
          </a:p>
        </p:txBody>
      </p:sp>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0239626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166" y="1045797"/>
            <a:ext cx="10966265" cy="3852006"/>
          </a:xfrm>
        </p:spPr>
        <p:txBody>
          <a:bodyPr vert="horz" lIns="0" tIns="0" rIns="0" bIns="0" rtlCol="0" anchor="t">
            <a:noAutofit/>
          </a:bodyPr>
          <a:lstStyle/>
          <a:p>
            <a:pPr marL="0" indent="0" algn="ctr" fontAlgn="auto">
              <a:buNone/>
              <a:defRPr/>
            </a:pPr>
            <a:r>
              <a:rPr lang="en-US" sz="2400" b="1">
                <a:solidFill>
                  <a:schemeClr val="tx2"/>
                </a:solidFill>
                <a:latin typeface="Calibri"/>
                <a:cs typeface="Calibri"/>
              </a:rPr>
              <a:t>Contact Us</a:t>
            </a:r>
            <a:endParaRPr lang="en-US">
              <a:solidFill>
                <a:schemeClr val="tx2"/>
              </a:solidFill>
              <a:latin typeface="Calibri"/>
              <a:cs typeface="Calibri"/>
            </a:endParaRPr>
          </a:p>
          <a:p>
            <a:pPr marL="0" indent="0" algn="ctr">
              <a:buNone/>
              <a:defRPr/>
            </a:pPr>
            <a:r>
              <a:rPr lang="en-US" b="1">
                <a:solidFill>
                  <a:schemeClr val="tx2"/>
                </a:solidFill>
                <a:latin typeface="Calibri"/>
                <a:cs typeface="Calibri"/>
              </a:rPr>
              <a:t>Florida Help Desk (for FAST, NGSSS, EOC, B.E.S.T., and FCLE Assessments)</a:t>
            </a:r>
          </a:p>
          <a:p>
            <a:pPr marL="0" indent="0" algn="ctr">
              <a:buNone/>
              <a:defRPr/>
            </a:pPr>
            <a:r>
              <a:rPr lang="en-US">
                <a:solidFill>
                  <a:schemeClr val="tx2"/>
                </a:solidFill>
                <a:latin typeface="Calibri"/>
                <a:cs typeface="Calibri"/>
              </a:rPr>
              <a:t>Toll-Free Phone Support: 1-866-815-7246</a:t>
            </a:r>
          </a:p>
          <a:p>
            <a:pPr marL="0" indent="0" algn="ctr">
              <a:buNone/>
              <a:defRPr/>
            </a:pPr>
            <a:r>
              <a:rPr lang="en-US">
                <a:solidFill>
                  <a:schemeClr val="tx2"/>
                </a:solidFill>
                <a:latin typeface="Calibri"/>
                <a:cs typeface="Calibri"/>
              </a:rPr>
              <a:t>Email Support: </a:t>
            </a:r>
            <a:r>
              <a:rPr lang="en-US">
                <a:solidFill>
                  <a:schemeClr val="tx2"/>
                </a:solidFill>
                <a:latin typeface="Calibri"/>
                <a:cs typeface="Calibri"/>
                <a:hlinkClick r:id="rId3">
                  <a:extLst>
                    <a:ext uri="{A12FA001-AC4F-418D-AE19-62706E023703}">
                      <ahyp:hlinkClr xmlns:ahyp="http://schemas.microsoft.com/office/drawing/2018/hyperlinkcolor" val="tx"/>
                    </a:ext>
                  </a:extLst>
                </a:hlinkClick>
              </a:rPr>
              <a:t>FloridaHelpDesk@cambiumassessment.com</a:t>
            </a:r>
            <a:endParaRPr lang="en-US">
              <a:solidFill>
                <a:schemeClr val="tx2"/>
              </a:solidFill>
              <a:latin typeface="Calibri"/>
              <a:cs typeface="Calibri"/>
            </a:endParaRPr>
          </a:p>
          <a:p>
            <a:pPr marL="0" indent="0" algn="ctr">
              <a:buNone/>
              <a:defRPr/>
            </a:pPr>
            <a:endParaRPr lang="en-US">
              <a:solidFill>
                <a:schemeClr val="tx2"/>
              </a:solidFill>
            </a:endParaRPr>
          </a:p>
          <a:p>
            <a:pPr marL="0" indent="0" algn="ctr">
              <a:buNone/>
              <a:defRPr/>
            </a:pPr>
            <a:r>
              <a:rPr lang="en-US">
                <a:solidFill>
                  <a:schemeClr val="tx2"/>
                </a:solidFill>
                <a:latin typeface="Calibri"/>
                <a:cs typeface="Calibri"/>
              </a:rPr>
              <a:t>The Help Desk is open Monday – Friday from 7:00 a.m. to 8:30 p.m. ET</a:t>
            </a:r>
            <a:br>
              <a:rPr lang="en-US"/>
            </a:br>
            <a:r>
              <a:rPr lang="en-US">
                <a:solidFill>
                  <a:schemeClr val="tx2"/>
                </a:solidFill>
                <a:latin typeface="Calibri"/>
                <a:cs typeface="Calibri"/>
              </a:rPr>
              <a:t>(except holidays or as otherwise indicated on the Florida Statewide Assessments Portal)</a:t>
            </a:r>
          </a:p>
          <a:p>
            <a:pPr>
              <a:buFont typeface="Arial" panose="020B0604020202020204" pitchFamily="34" charset="0"/>
              <a:buChar char="•"/>
              <a:defRPr/>
            </a:pPr>
            <a:endParaRPr lang="en-US">
              <a:solidFill>
                <a:srgbClr val="FF0000"/>
              </a:solidFill>
            </a:endParaRPr>
          </a:p>
        </p:txBody>
      </p:sp>
      <p:sp>
        <p:nvSpPr>
          <p:cNvPr id="2" name="Title 1"/>
          <p:cNvSpPr>
            <a:spLocks noGrp="1"/>
          </p:cNvSpPr>
          <p:nvPr>
            <p:ph type="title"/>
          </p:nvPr>
        </p:nvSpPr>
        <p:spPr/>
        <p:txBody>
          <a:bodyPr>
            <a:noAutofit/>
          </a:bodyPr>
          <a:lstStyle/>
          <a:p>
            <a:r>
              <a:rPr lang="en-US"/>
              <a:t>Thank You!</a:t>
            </a:r>
          </a:p>
        </p:txBody>
      </p:sp>
      <p:sp>
        <p:nvSpPr>
          <p:cNvPr id="5" name="Slide Number Placeholder 3">
            <a:extLst>
              <a:ext uri="{FF2B5EF4-FFF2-40B4-BE49-F238E27FC236}">
                <a16:creationId xmlns:a16="http://schemas.microsoft.com/office/drawing/2014/main" id="{861BF2DD-CDD4-42E1-A077-18DDFC3A789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31</a:t>
            </a:fld>
            <a:endParaRPr lang="en-US"/>
          </a:p>
        </p:txBody>
      </p:sp>
    </p:spTree>
    <p:extLst>
      <p:ext uri="{BB962C8B-B14F-4D97-AF65-F5344CB8AC3E}">
        <p14:creationId xmlns:p14="http://schemas.microsoft.com/office/powerpoint/2010/main" val="2068915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0D27D-A651-4EA2-92A1-9057812CF70D}"/>
              </a:ext>
            </a:extLst>
          </p:cNvPr>
          <p:cNvSpPr>
            <a:spLocks noGrp="1"/>
          </p:cNvSpPr>
          <p:nvPr>
            <p:ph idx="1"/>
          </p:nvPr>
        </p:nvSpPr>
        <p:spPr/>
        <p:txBody>
          <a:bodyPr/>
          <a:lstStyle/>
          <a:p>
            <a:pPr>
              <a:lnSpc>
                <a:spcPct val="100000"/>
              </a:lnSpc>
            </a:pPr>
            <a:r>
              <a:rPr lang="en-US" dirty="0"/>
              <a:t>Heather Rykard, TSA</a:t>
            </a:r>
          </a:p>
          <a:p>
            <a:pPr marL="0" indent="0">
              <a:lnSpc>
                <a:spcPct val="100000"/>
              </a:lnSpc>
              <a:buNone/>
            </a:pPr>
            <a:r>
              <a:rPr lang="en-US" dirty="0"/>
              <a:t>850-469-5387</a:t>
            </a:r>
          </a:p>
          <a:p>
            <a:pPr marL="0" indent="0">
              <a:lnSpc>
                <a:spcPct val="100000"/>
              </a:lnSpc>
              <a:buNone/>
            </a:pPr>
            <a:r>
              <a:rPr lang="en-US" dirty="0">
                <a:hlinkClick r:id="rId2"/>
              </a:rPr>
              <a:t>hrykard@ecsdfl.us</a:t>
            </a:r>
            <a:endParaRPr lang="en-US" dirty="0"/>
          </a:p>
          <a:p>
            <a:r>
              <a:rPr lang="en-US" dirty="0"/>
              <a:t>Nate </a:t>
            </a:r>
            <a:r>
              <a:rPr lang="en-US" dirty="0" err="1"/>
              <a:t>Hazewinkel</a:t>
            </a:r>
            <a:r>
              <a:rPr lang="en-US" dirty="0"/>
              <a:t>, Director</a:t>
            </a:r>
          </a:p>
          <a:p>
            <a:pPr marL="0" indent="0">
              <a:buNone/>
            </a:pPr>
            <a:r>
              <a:rPr lang="en-US" dirty="0"/>
              <a:t>850-469-5386</a:t>
            </a:r>
          </a:p>
          <a:p>
            <a:pPr marL="0" indent="0">
              <a:buNone/>
            </a:pPr>
            <a:r>
              <a:rPr lang="en-US" dirty="0">
                <a:hlinkClick r:id="rId3"/>
              </a:rPr>
              <a:t>nhazewinkel@ecsdfl.us</a:t>
            </a:r>
            <a:endParaRPr lang="en-US" dirty="0"/>
          </a:p>
          <a:p>
            <a:pPr marL="0" indent="0">
              <a:buNone/>
            </a:pPr>
            <a:endParaRPr lang="en-US" dirty="0"/>
          </a:p>
        </p:txBody>
      </p:sp>
      <p:sp>
        <p:nvSpPr>
          <p:cNvPr id="3" name="Title 2">
            <a:extLst>
              <a:ext uri="{FF2B5EF4-FFF2-40B4-BE49-F238E27FC236}">
                <a16:creationId xmlns:a16="http://schemas.microsoft.com/office/drawing/2014/main" id="{9CEA66E2-957E-4634-9A03-B218C6C0C070}"/>
              </a:ext>
            </a:extLst>
          </p:cNvPr>
          <p:cNvSpPr>
            <a:spLocks noGrp="1"/>
          </p:cNvSpPr>
          <p:nvPr>
            <p:ph type="title"/>
          </p:nvPr>
        </p:nvSpPr>
        <p:spPr/>
        <p:txBody>
          <a:bodyPr/>
          <a:lstStyle/>
          <a:p>
            <a:r>
              <a:rPr lang="en-US" dirty="0"/>
              <a:t>Evaluation Services	</a:t>
            </a:r>
          </a:p>
        </p:txBody>
      </p:sp>
      <p:sp>
        <p:nvSpPr>
          <p:cNvPr id="4" name="Slide Number Placeholder 3">
            <a:extLst>
              <a:ext uri="{FF2B5EF4-FFF2-40B4-BE49-F238E27FC236}">
                <a16:creationId xmlns:a16="http://schemas.microsoft.com/office/drawing/2014/main" id="{9684F688-78BF-4679-A285-45638B8905B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32</a:t>
            </a:fld>
            <a:endParaRPr lang="en-US">
              <a:solidFill>
                <a:srgbClr val="FFFFFF">
                  <a:lumMod val="75000"/>
                </a:srgbClr>
              </a:solidFill>
            </a:endParaRPr>
          </a:p>
        </p:txBody>
      </p:sp>
    </p:spTree>
    <p:extLst>
      <p:ext uri="{BB962C8B-B14F-4D97-AF65-F5344CB8AC3E}">
        <p14:creationId xmlns:p14="http://schemas.microsoft.com/office/powerpoint/2010/main" val="329268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Calibri" panose="020F0502020204030204" pitchFamily="34" charset="0"/>
                <a:ea typeface="ＭＳ Ｐゴシック" charset="-128"/>
                <a:cs typeface="Calibri" panose="020F0502020204030204" pitchFamily="34" charset="0"/>
              </a:rPr>
              <a:t>Add Users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A07834FA-6A98-44D0-A991-08C3E8FDE570}"/>
              </a:ext>
            </a:extLst>
          </p:cNvPr>
          <p:cNvGrpSpPr/>
          <p:nvPr/>
        </p:nvGrpSpPr>
        <p:grpSpPr>
          <a:xfrm>
            <a:off x="4144250" y="1081690"/>
            <a:ext cx="7422652" cy="1242064"/>
            <a:chOff x="3804169" y="2666767"/>
            <a:chExt cx="8336101" cy="1524466"/>
          </a:xfrm>
        </p:grpSpPr>
        <p:pic>
          <p:nvPicPr>
            <p:cNvPr id="22" name="Picture 21">
              <a:extLst>
                <a:ext uri="{FF2B5EF4-FFF2-40B4-BE49-F238E27FC236}">
                  <a16:creationId xmlns:a16="http://schemas.microsoft.com/office/drawing/2014/main" id="{3F75745F-BC64-43C4-AEBA-9FD22C3D58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04169" y="2666767"/>
              <a:ext cx="8336101" cy="1524466"/>
            </a:xfrm>
            <a:prstGeom prst="rect">
              <a:avLst/>
            </a:prstGeom>
            <a:ln w="9525">
              <a:solidFill>
                <a:schemeClr val="bg1">
                  <a:lumMod val="75000"/>
                </a:schemeClr>
              </a:solidFill>
            </a:ln>
          </p:spPr>
        </p:pic>
        <p:sp>
          <p:nvSpPr>
            <p:cNvPr id="36" name="Rectangle 35">
              <a:extLst>
                <a:ext uri="{FF2B5EF4-FFF2-40B4-BE49-F238E27FC236}">
                  <a16:creationId xmlns:a16="http://schemas.microsoft.com/office/drawing/2014/main" id="{4BAF8AF3-EE6B-43A5-AA94-D1B5DDFADBBA}"/>
                </a:ext>
              </a:extLst>
            </p:cNvPr>
            <p:cNvSpPr/>
            <p:nvPr/>
          </p:nvSpPr>
          <p:spPr>
            <a:xfrm>
              <a:off x="6586245" y="3723018"/>
              <a:ext cx="2771947"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3DAC223-D833-4C83-B920-FEBD5304C86D}"/>
              </a:ext>
            </a:extLst>
          </p:cNvPr>
          <p:cNvGrpSpPr/>
          <p:nvPr/>
        </p:nvGrpSpPr>
        <p:grpSpPr>
          <a:xfrm>
            <a:off x="294418" y="847933"/>
            <a:ext cx="3456091" cy="5162134"/>
            <a:chOff x="555828" y="877967"/>
            <a:chExt cx="3456091" cy="5162134"/>
          </a:xfrm>
          <a:effectLst/>
        </p:grpSpPr>
        <p:pic>
          <p:nvPicPr>
            <p:cNvPr id="10" name="Picture 9">
              <a:extLst>
                <a:ext uri="{FF2B5EF4-FFF2-40B4-BE49-F238E27FC236}">
                  <a16:creationId xmlns:a16="http://schemas.microsoft.com/office/drawing/2014/main" id="{7F774EDE-C24B-4E2C-BEF4-7291F7931526}"/>
                </a:ext>
              </a:extLst>
            </p:cNvPr>
            <p:cNvPicPr>
              <a:picLocks noChangeAspect="1"/>
            </p:cNvPicPr>
            <p:nvPr/>
          </p:nvPicPr>
          <p:blipFill>
            <a:blip r:embed="rId4"/>
            <a:stretch>
              <a:fillRect/>
            </a:stretch>
          </p:blipFill>
          <p:spPr>
            <a:xfrm>
              <a:off x="555828" y="877967"/>
              <a:ext cx="3456091" cy="5162134"/>
            </a:xfrm>
            <a:prstGeom prst="rect">
              <a:avLst/>
            </a:prstGeom>
            <a:ln>
              <a:solidFill>
                <a:schemeClr val="bg1">
                  <a:lumMod val="75000"/>
                </a:schemeClr>
              </a:solidFill>
            </a:ln>
          </p:spPr>
        </p:pic>
        <p:sp>
          <p:nvSpPr>
            <p:cNvPr id="11" name="Rectangle 10">
              <a:extLst>
                <a:ext uri="{FF2B5EF4-FFF2-40B4-BE49-F238E27FC236}">
                  <a16:creationId xmlns:a16="http://schemas.microsoft.com/office/drawing/2014/main" id="{9EA10AA1-B788-4421-B2E2-AAEAF26B2FDB}"/>
                </a:ext>
              </a:extLst>
            </p:cNvPr>
            <p:cNvSpPr/>
            <p:nvPr/>
          </p:nvSpPr>
          <p:spPr>
            <a:xfrm>
              <a:off x="812126" y="2552716"/>
              <a:ext cx="3004457" cy="2484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7DB7C65-29C1-4EF7-A1D0-B491562D8353}"/>
              </a:ext>
            </a:extLst>
          </p:cNvPr>
          <p:cNvSpPr txBox="1"/>
          <p:nvPr/>
        </p:nvSpPr>
        <p:spPr>
          <a:xfrm>
            <a:off x="4006807" y="2501414"/>
            <a:ext cx="8410353" cy="3508653"/>
          </a:xfrm>
          <a:prstGeom prst="rect">
            <a:avLst/>
          </a:prstGeom>
          <a:noFill/>
        </p:spPr>
        <p:txBody>
          <a:bodyPr wrap="square">
            <a:spAutoFit/>
          </a:bodyPr>
          <a:lstStyle/>
          <a:p>
            <a:pPr>
              <a:spcBef>
                <a:spcPts val="1200"/>
              </a:spcBef>
            </a:pPr>
            <a:r>
              <a:rPr lang="en-US" altLang="en-US" sz="2600" dirty="0">
                <a:solidFill>
                  <a:schemeClr val="tx2"/>
                </a:solidFill>
                <a:latin typeface="Calibri" panose="020F0502020204030204" pitchFamily="34" charset="0"/>
                <a:cs typeface="Calibri" panose="020F0502020204030204" pitchFamily="34" charset="0"/>
              </a:rPr>
              <a:t>When adding users one at a time:</a:t>
            </a:r>
          </a:p>
          <a:p>
            <a:pPr marL="457200" indent="-457200">
              <a:spcBef>
                <a:spcPts val="1200"/>
              </a:spcBef>
              <a:buFont typeface="Wingdings" panose="05000000000000000000" pitchFamily="2" charset="2"/>
              <a:buChar char="§"/>
            </a:pPr>
            <a:r>
              <a:rPr lang="en-US" altLang="en-US" sz="2600" dirty="0">
                <a:solidFill>
                  <a:schemeClr val="tx2"/>
                </a:solidFill>
                <a:latin typeface="Calibri" panose="020F0502020204030204" pitchFamily="34" charset="0"/>
                <a:cs typeface="Calibri" panose="020F0502020204030204" pitchFamily="34" charset="0"/>
              </a:rPr>
              <a:t>Enter the email address for the user you want to add. </a:t>
            </a:r>
          </a:p>
          <a:p>
            <a:pPr marL="457200" indent="-457200">
              <a:spcBef>
                <a:spcPts val="1200"/>
              </a:spcBef>
              <a:buFont typeface="Wingdings" panose="05000000000000000000" pitchFamily="2" charset="2"/>
              <a:buChar char="§"/>
            </a:pPr>
            <a:r>
              <a:rPr lang="en-US" altLang="en-US" sz="2600" dirty="0">
                <a:solidFill>
                  <a:schemeClr val="tx2"/>
                </a:solidFill>
                <a:latin typeface="Calibri" panose="020F0502020204030204" pitchFamily="34" charset="0"/>
                <a:cs typeface="Calibri" panose="020F0502020204030204" pitchFamily="34" charset="0"/>
              </a:rPr>
              <a:t>Click + Add user or add roles to user with this email. </a:t>
            </a:r>
          </a:p>
          <a:p>
            <a:pPr marL="457200" indent="-457200">
              <a:spcBef>
                <a:spcPts val="1200"/>
              </a:spcBef>
              <a:buFont typeface="Wingdings" panose="05000000000000000000" pitchFamily="2" charset="2"/>
              <a:buChar char="§"/>
            </a:pPr>
            <a:r>
              <a:rPr lang="en-US" altLang="en-US" sz="2600" dirty="0">
                <a:solidFill>
                  <a:schemeClr val="tx2"/>
                </a:solidFill>
                <a:latin typeface="Calibri" panose="020F0502020204030204" pitchFamily="34" charset="0"/>
                <a:cs typeface="Calibri" panose="020F0502020204030204" pitchFamily="34" charset="0"/>
              </a:rPr>
              <a:t>If the email exists, then options will be available to add multiple roles for the user. </a:t>
            </a:r>
          </a:p>
          <a:p>
            <a:pPr>
              <a:spcBef>
                <a:spcPts val="1200"/>
              </a:spcBef>
            </a:pPr>
            <a:r>
              <a:rPr lang="en-US" altLang="en-US" sz="2600" dirty="0">
                <a:solidFill>
                  <a:schemeClr val="tx2"/>
                </a:solidFill>
                <a:latin typeface="Calibri" panose="020F0502020204030204" pitchFamily="34" charset="0"/>
                <a:cs typeface="Calibri" panose="020F0502020204030204" pitchFamily="34" charset="0"/>
              </a:rPr>
              <a:t>The new user’s email address will serve as his or her username.</a:t>
            </a:r>
          </a:p>
        </p:txBody>
      </p:sp>
    </p:spTree>
    <p:extLst>
      <p:ext uri="{BB962C8B-B14F-4D97-AF65-F5344CB8AC3E}">
        <p14:creationId xmlns:p14="http://schemas.microsoft.com/office/powerpoint/2010/main" val="269814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02785" y="124212"/>
            <a:ext cx="11016200" cy="518012"/>
          </a:xfrm>
        </p:spPr>
        <p:txBody>
          <a:bodyPr>
            <a:noAutofit/>
          </a:bodyPr>
          <a:lstStyle/>
          <a:p>
            <a:r>
              <a:rPr lang="en-US" sz="4000">
                <a:latin typeface="Calibri"/>
                <a:ea typeface="ＭＳ Ｐゴシック"/>
              </a:rPr>
              <a:t>Add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17" name="Group 16">
            <a:extLst>
              <a:ext uri="{FF2B5EF4-FFF2-40B4-BE49-F238E27FC236}">
                <a16:creationId xmlns:a16="http://schemas.microsoft.com/office/drawing/2014/main" id="{5C2C250B-C192-4112-A102-5F1F394B54EC}"/>
              </a:ext>
            </a:extLst>
          </p:cNvPr>
          <p:cNvGrpSpPr/>
          <p:nvPr/>
        </p:nvGrpSpPr>
        <p:grpSpPr>
          <a:xfrm>
            <a:off x="555828" y="877967"/>
            <a:ext cx="3456091" cy="5162134"/>
            <a:chOff x="555828" y="877967"/>
            <a:chExt cx="3456091" cy="5162134"/>
          </a:xfrm>
        </p:grpSpPr>
        <p:pic>
          <p:nvPicPr>
            <p:cNvPr id="8" name="Picture 7">
              <a:extLst>
                <a:ext uri="{FF2B5EF4-FFF2-40B4-BE49-F238E27FC236}">
                  <a16:creationId xmlns:a16="http://schemas.microsoft.com/office/drawing/2014/main" id="{369FE5C4-C469-47FA-A1C1-14076DDFDB70}"/>
                </a:ext>
              </a:extLst>
            </p:cNvPr>
            <p:cNvPicPr>
              <a:picLocks noChangeAspect="1"/>
            </p:cNvPicPr>
            <p:nvPr/>
          </p:nvPicPr>
          <p:blipFill>
            <a:blip r:embed="rId3"/>
            <a:stretch>
              <a:fillRect/>
            </a:stretch>
          </p:blipFill>
          <p:spPr>
            <a:xfrm>
              <a:off x="555828" y="877967"/>
              <a:ext cx="3456091" cy="516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Rectangle 29">
              <a:extLst>
                <a:ext uri="{FF2B5EF4-FFF2-40B4-BE49-F238E27FC236}">
                  <a16:creationId xmlns:a16="http://schemas.microsoft.com/office/drawing/2014/main" id="{9FBAF843-5CC2-4825-85F4-5FB5F66C3FA0}"/>
                </a:ext>
              </a:extLst>
            </p:cNvPr>
            <p:cNvSpPr/>
            <p:nvPr/>
          </p:nvSpPr>
          <p:spPr>
            <a:xfrm>
              <a:off x="709196" y="2552716"/>
              <a:ext cx="3207544"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grpSp>
        <p:nvGrpSpPr>
          <p:cNvPr id="20" name="Group 19">
            <a:extLst>
              <a:ext uri="{FF2B5EF4-FFF2-40B4-BE49-F238E27FC236}">
                <a16:creationId xmlns:a16="http://schemas.microsoft.com/office/drawing/2014/main" id="{8748CD6B-3728-42C2-A86B-18DF914DBF05}"/>
              </a:ext>
            </a:extLst>
          </p:cNvPr>
          <p:cNvGrpSpPr/>
          <p:nvPr/>
        </p:nvGrpSpPr>
        <p:grpSpPr>
          <a:xfrm>
            <a:off x="8180083" y="877967"/>
            <a:ext cx="3581539" cy="5162134"/>
            <a:chOff x="8180083" y="877967"/>
            <a:chExt cx="3581539" cy="5162134"/>
          </a:xfrm>
        </p:grpSpPr>
        <p:pic>
          <p:nvPicPr>
            <p:cNvPr id="16" name="Picture 15">
              <a:extLst>
                <a:ext uri="{FF2B5EF4-FFF2-40B4-BE49-F238E27FC236}">
                  <a16:creationId xmlns:a16="http://schemas.microsoft.com/office/drawing/2014/main" id="{2F4CC429-B7F0-43C7-9106-B16B56ABE998}"/>
                </a:ext>
              </a:extLst>
            </p:cNvPr>
            <p:cNvPicPr>
              <a:picLocks noChangeAspect="1"/>
            </p:cNvPicPr>
            <p:nvPr/>
          </p:nvPicPr>
          <p:blipFill>
            <a:blip r:embed="rId4"/>
            <a:stretch>
              <a:fillRect/>
            </a:stretch>
          </p:blipFill>
          <p:spPr>
            <a:xfrm>
              <a:off x="8180083" y="877967"/>
              <a:ext cx="3581539" cy="516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ectangle 32">
              <a:extLst>
                <a:ext uri="{FF2B5EF4-FFF2-40B4-BE49-F238E27FC236}">
                  <a16:creationId xmlns:a16="http://schemas.microsoft.com/office/drawing/2014/main" id="{4A922B9E-4953-4DD5-BAA5-3909EF278D53}"/>
                </a:ext>
              </a:extLst>
            </p:cNvPr>
            <p:cNvSpPr/>
            <p:nvPr/>
          </p:nvSpPr>
          <p:spPr>
            <a:xfrm>
              <a:off x="8384187" y="3755565"/>
              <a:ext cx="3251985" cy="242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grpSp>
        <p:nvGrpSpPr>
          <p:cNvPr id="19" name="Group 18">
            <a:extLst>
              <a:ext uri="{FF2B5EF4-FFF2-40B4-BE49-F238E27FC236}">
                <a16:creationId xmlns:a16="http://schemas.microsoft.com/office/drawing/2014/main" id="{416FFD08-D2F8-44C6-8974-42E2DCAE97CB}"/>
              </a:ext>
            </a:extLst>
          </p:cNvPr>
          <p:cNvGrpSpPr/>
          <p:nvPr/>
        </p:nvGrpSpPr>
        <p:grpSpPr>
          <a:xfrm>
            <a:off x="4382055" y="877967"/>
            <a:ext cx="3546150" cy="5152236"/>
            <a:chOff x="4382055" y="877967"/>
            <a:chExt cx="3546150" cy="5152236"/>
          </a:xfrm>
        </p:grpSpPr>
        <p:pic>
          <p:nvPicPr>
            <p:cNvPr id="14" name="Picture 13">
              <a:extLst>
                <a:ext uri="{FF2B5EF4-FFF2-40B4-BE49-F238E27FC236}">
                  <a16:creationId xmlns:a16="http://schemas.microsoft.com/office/drawing/2014/main" id="{5CE6C319-9412-4EC3-85CA-7685FA4D17D0}"/>
                </a:ext>
              </a:extLst>
            </p:cNvPr>
            <p:cNvPicPr>
              <a:picLocks noChangeAspect="1"/>
            </p:cNvPicPr>
            <p:nvPr/>
          </p:nvPicPr>
          <p:blipFill>
            <a:blip r:embed="rId5"/>
            <a:stretch>
              <a:fillRect/>
            </a:stretch>
          </p:blipFill>
          <p:spPr>
            <a:xfrm>
              <a:off x="4382055" y="877967"/>
              <a:ext cx="3546150" cy="5152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Rectangle 40">
              <a:extLst>
                <a:ext uri="{FF2B5EF4-FFF2-40B4-BE49-F238E27FC236}">
                  <a16:creationId xmlns:a16="http://schemas.microsoft.com/office/drawing/2014/main" id="{2A71DBD3-3616-4F7A-9F17-3EFA1FF5FCE2}"/>
                </a:ext>
              </a:extLst>
            </p:cNvPr>
            <p:cNvSpPr/>
            <p:nvPr/>
          </p:nvSpPr>
          <p:spPr>
            <a:xfrm>
              <a:off x="4593824" y="2927881"/>
              <a:ext cx="3178576" cy="240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61624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344169" y="124212"/>
            <a:ext cx="11016200" cy="518012"/>
          </a:xfrm>
        </p:spPr>
        <p:txBody>
          <a:bodyPr>
            <a:noAutofit/>
          </a:bodyPr>
          <a:lstStyle/>
          <a:p>
            <a:r>
              <a:rPr lang="en-US" sz="4000">
                <a:latin typeface="Calibri"/>
                <a:ea typeface="ＭＳ Ｐゴシック"/>
              </a:rPr>
              <a:t>Add Students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78EAED30-032D-4F66-B725-DD9D265921AC}"/>
              </a:ext>
            </a:extLst>
          </p:cNvPr>
          <p:cNvPicPr>
            <a:picLocks noChangeAspect="1"/>
          </p:cNvPicPr>
          <p:nvPr/>
        </p:nvPicPr>
        <p:blipFill>
          <a:blip r:embed="rId3"/>
          <a:stretch>
            <a:fillRect/>
          </a:stretch>
        </p:blipFill>
        <p:spPr>
          <a:xfrm>
            <a:off x="3865835" y="1580426"/>
            <a:ext cx="8150089" cy="3867533"/>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7DE26E14-89E8-4343-B7F5-5144ABBED7FA}"/>
              </a:ext>
            </a:extLst>
          </p:cNvPr>
          <p:cNvPicPr>
            <a:picLocks noChangeAspect="1"/>
          </p:cNvPicPr>
          <p:nvPr/>
        </p:nvPicPr>
        <p:blipFill>
          <a:blip r:embed="rId4"/>
          <a:stretch>
            <a:fillRect/>
          </a:stretch>
        </p:blipFill>
        <p:spPr>
          <a:xfrm>
            <a:off x="176076" y="970598"/>
            <a:ext cx="3581539" cy="5087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39A9A5A8-F5CA-4FCA-83FC-1F54F4868764}"/>
              </a:ext>
            </a:extLst>
          </p:cNvPr>
          <p:cNvSpPr/>
          <p:nvPr/>
        </p:nvSpPr>
        <p:spPr>
          <a:xfrm>
            <a:off x="429328" y="3240158"/>
            <a:ext cx="2940037" cy="2584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917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F762F2-4637-459B-9EFC-D9B053A2550A}"/>
              </a:ext>
            </a:extLst>
          </p:cNvPr>
          <p:cNvPicPr>
            <a:picLocks noChangeAspect="1"/>
          </p:cNvPicPr>
          <p:nvPr/>
        </p:nvPicPr>
        <p:blipFill>
          <a:blip r:embed="rId3"/>
          <a:stretch>
            <a:fillRect/>
          </a:stretch>
        </p:blipFill>
        <p:spPr>
          <a:xfrm>
            <a:off x="3937725" y="1353688"/>
            <a:ext cx="8078199" cy="3845625"/>
          </a:xfrm>
          <a:prstGeom prst="rect">
            <a:avLst/>
          </a:prstGeom>
          <a:ln>
            <a:solidFill>
              <a:schemeClr val="bg1">
                <a:lumMod val="75000"/>
              </a:schemeClr>
            </a:solidFill>
          </a:ln>
        </p:spPr>
      </p:pic>
      <p:sp>
        <p:nvSpPr>
          <p:cNvPr id="3" name="Title 2"/>
          <p:cNvSpPr>
            <a:spLocks noGrp="1"/>
          </p:cNvSpPr>
          <p:nvPr>
            <p:ph type="title"/>
          </p:nvPr>
        </p:nvSpPr>
        <p:spPr>
          <a:xfrm>
            <a:off x="379339" y="135935"/>
            <a:ext cx="11016200" cy="518012"/>
          </a:xfrm>
        </p:spPr>
        <p:txBody>
          <a:bodyPr>
            <a:noAutofit/>
          </a:bodyPr>
          <a:lstStyle/>
          <a:p>
            <a:r>
              <a:rPr lang="en-US" sz="4000">
                <a:latin typeface="Calibri"/>
                <a:ea typeface="ＭＳ Ｐゴシック"/>
              </a:rPr>
              <a:t>Modify Students One at a Time</a:t>
            </a:r>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13" name="Down Arrow 9">
            <a:extLst>
              <a:ext uri="{FF2B5EF4-FFF2-40B4-BE49-F238E27FC236}">
                <a16:creationId xmlns:a16="http://schemas.microsoft.com/office/drawing/2014/main" id="{53FF212A-47F0-4A3F-BB63-DF1A7EC83380}"/>
              </a:ext>
            </a:extLst>
          </p:cNvPr>
          <p:cNvSpPr/>
          <p:nvPr/>
        </p:nvSpPr>
        <p:spPr>
          <a:xfrm rot="16200000">
            <a:off x="6832885" y="4356069"/>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B8D7B3C2-0BEC-45F1-BB6D-E9ADEE30DB4E}"/>
              </a:ext>
            </a:extLst>
          </p:cNvPr>
          <p:cNvPicPr>
            <a:picLocks noChangeAspect="1"/>
          </p:cNvPicPr>
          <p:nvPr/>
        </p:nvPicPr>
        <p:blipFill>
          <a:blip r:embed="rId4"/>
          <a:stretch>
            <a:fillRect/>
          </a:stretch>
        </p:blipFill>
        <p:spPr>
          <a:xfrm>
            <a:off x="176076" y="970598"/>
            <a:ext cx="3581539" cy="5087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A8D3632-F111-4CAE-9BE6-0235FDFB205A}"/>
              </a:ext>
            </a:extLst>
          </p:cNvPr>
          <p:cNvSpPr/>
          <p:nvPr/>
        </p:nvSpPr>
        <p:spPr>
          <a:xfrm>
            <a:off x="363073" y="3514191"/>
            <a:ext cx="3207544" cy="217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808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FC1E5F28-8301-4478-86E7-B72B0706899C}"/>
              </a:ext>
            </a:extLst>
          </p:cNvPr>
          <p:cNvPicPr>
            <a:picLocks noChangeAspect="1"/>
          </p:cNvPicPr>
          <p:nvPr/>
        </p:nvPicPr>
        <p:blipFill>
          <a:blip r:embed="rId3"/>
          <a:stretch>
            <a:fillRect/>
          </a:stretch>
        </p:blipFill>
        <p:spPr>
          <a:xfrm>
            <a:off x="4842329" y="756658"/>
            <a:ext cx="5945414" cy="5344682"/>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12693A2-0EE2-4A2A-8934-CD863DE9965D}"/>
              </a:ext>
            </a:extLst>
          </p:cNvPr>
          <p:cNvSpPr>
            <a:spLocks noGrp="1"/>
          </p:cNvSpPr>
          <p:nvPr>
            <p:ph type="title"/>
          </p:nvPr>
        </p:nvSpPr>
        <p:spPr>
          <a:xfrm>
            <a:off x="220612" y="101883"/>
            <a:ext cx="11016200" cy="518012"/>
          </a:xfrm>
        </p:spPr>
        <p:txBody>
          <a:bodyPr>
            <a:noAutofit/>
          </a:bodyPr>
          <a:lstStyle/>
          <a:p>
            <a:r>
              <a:rPr lang="en-US" sz="4000">
                <a:latin typeface="Calibri"/>
              </a:rPr>
              <a:t>Print Test Tickets from a Student List, continued</a:t>
            </a:r>
          </a:p>
        </p:txBody>
      </p:sp>
      <p:sp>
        <p:nvSpPr>
          <p:cNvPr id="12" name="Rectangle 11">
            <a:extLst>
              <a:ext uri="{FF2B5EF4-FFF2-40B4-BE49-F238E27FC236}">
                <a16:creationId xmlns:a16="http://schemas.microsoft.com/office/drawing/2014/main" id="{C83F9687-E49E-43CD-BD57-C2FCD54759C7}"/>
              </a:ext>
            </a:extLst>
          </p:cNvPr>
          <p:cNvSpPr/>
          <p:nvPr/>
        </p:nvSpPr>
        <p:spPr>
          <a:xfrm>
            <a:off x="4973776" y="1703908"/>
            <a:ext cx="441603" cy="355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Arrow: Right 12">
            <a:extLst>
              <a:ext uri="{FF2B5EF4-FFF2-40B4-BE49-F238E27FC236}">
                <a16:creationId xmlns:a16="http://schemas.microsoft.com/office/drawing/2014/main" id="{5B93F27A-76C2-4E8E-B6C8-FDCA0CA2CD3F}"/>
              </a:ext>
            </a:extLst>
          </p:cNvPr>
          <p:cNvSpPr/>
          <p:nvPr/>
        </p:nvSpPr>
        <p:spPr>
          <a:xfrm>
            <a:off x="3842385" y="2464093"/>
            <a:ext cx="1228394" cy="3557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All students</a:t>
            </a:r>
          </a:p>
        </p:txBody>
      </p:sp>
      <p:sp>
        <p:nvSpPr>
          <p:cNvPr id="14" name="Arrow: Right 13">
            <a:extLst>
              <a:ext uri="{FF2B5EF4-FFF2-40B4-BE49-F238E27FC236}">
                <a16:creationId xmlns:a16="http://schemas.microsoft.com/office/drawing/2014/main" id="{70C7919C-C5C6-4B6C-B90B-2A35B881641C}"/>
              </a:ext>
            </a:extLst>
          </p:cNvPr>
          <p:cNvSpPr/>
          <p:nvPr/>
        </p:nvSpPr>
        <p:spPr>
          <a:xfrm>
            <a:off x="3809155" y="4686802"/>
            <a:ext cx="1228394" cy="3557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Specific students</a:t>
            </a:r>
          </a:p>
        </p:txBody>
      </p:sp>
      <p:sp>
        <p:nvSpPr>
          <p:cNvPr id="11" name="Slide Number Placeholder 3">
            <a:extLst>
              <a:ext uri="{FF2B5EF4-FFF2-40B4-BE49-F238E27FC236}">
                <a16:creationId xmlns:a16="http://schemas.microsoft.com/office/drawing/2014/main" id="{92A5EC61-CBA1-4635-8E9E-B0683501322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204DB3BF-6F3B-49D9-A583-9B343CEE467D}"/>
              </a:ext>
            </a:extLst>
          </p:cNvPr>
          <p:cNvPicPr>
            <a:picLocks noChangeAspect="1"/>
          </p:cNvPicPr>
          <p:nvPr/>
        </p:nvPicPr>
        <p:blipFill>
          <a:blip r:embed="rId4"/>
          <a:stretch>
            <a:fillRect/>
          </a:stretch>
        </p:blipFill>
        <p:spPr>
          <a:xfrm>
            <a:off x="222158" y="1703907"/>
            <a:ext cx="3398815" cy="3657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4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C82E0D31-F755-34A8-77FF-F89A6395C0CC}"/>
              </a:ext>
            </a:extLst>
          </p:cNvPr>
          <p:cNvPicPr>
            <a:picLocks noChangeAspect="1"/>
          </p:cNvPicPr>
          <p:nvPr/>
        </p:nvPicPr>
        <p:blipFill>
          <a:blip r:embed="rId3"/>
          <a:stretch>
            <a:fillRect/>
          </a:stretch>
        </p:blipFill>
        <p:spPr>
          <a:xfrm>
            <a:off x="4224337" y="1606800"/>
            <a:ext cx="7898606" cy="3156243"/>
          </a:xfrm>
          <a:prstGeom prst="rect">
            <a:avLst/>
          </a:prstGeom>
          <a:ln>
            <a:solidFill>
              <a:schemeClr val="tx1">
                <a:lumMod val="40000"/>
                <a:lumOff val="60000"/>
              </a:schemeClr>
            </a:solidFill>
          </a:ln>
        </p:spPr>
      </p:pic>
      <p:sp>
        <p:nvSpPr>
          <p:cNvPr id="3" name="Title 2"/>
          <p:cNvSpPr>
            <a:spLocks noGrp="1"/>
          </p:cNvSpPr>
          <p:nvPr>
            <p:ph type="title"/>
          </p:nvPr>
        </p:nvSpPr>
        <p:spPr>
          <a:xfrm>
            <a:off x="414136" y="138168"/>
            <a:ext cx="11016200" cy="518012"/>
          </a:xfrm>
        </p:spPr>
        <p:txBody>
          <a:bodyPr>
            <a:noAutofit/>
          </a:bodyPr>
          <a:lstStyle/>
          <a:p>
            <a:r>
              <a:rPr lang="en-US" sz="4000">
                <a:latin typeface="Calibri"/>
              </a:rPr>
              <a:t>Invalidations and Requests</a:t>
            </a:r>
          </a:p>
        </p:txBody>
      </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14" name="Down Arrow 9">
            <a:extLst>
              <a:ext uri="{FF2B5EF4-FFF2-40B4-BE49-F238E27FC236}">
                <a16:creationId xmlns:a16="http://schemas.microsoft.com/office/drawing/2014/main" id="{4202F869-610C-4244-A933-3BB04FBF1AE9}"/>
              </a:ext>
            </a:extLst>
          </p:cNvPr>
          <p:cNvSpPr>
            <a:spLocks noChangeAspect="1"/>
          </p:cNvSpPr>
          <p:nvPr/>
        </p:nvSpPr>
        <p:spPr>
          <a:xfrm rot="10800000">
            <a:off x="4288496" y="446873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Down Arrow 9">
            <a:extLst>
              <a:ext uri="{FF2B5EF4-FFF2-40B4-BE49-F238E27FC236}">
                <a16:creationId xmlns:a16="http://schemas.microsoft.com/office/drawing/2014/main" id="{E002F16E-B94E-4CB3-A4E4-EF6C77A54848}"/>
              </a:ext>
            </a:extLst>
          </p:cNvPr>
          <p:cNvSpPr>
            <a:spLocks noChangeAspect="1"/>
          </p:cNvSpPr>
          <p:nvPr/>
        </p:nvSpPr>
        <p:spPr>
          <a:xfrm rot="5400000">
            <a:off x="8677935" y="291417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nvGrpSpPr>
          <p:cNvPr id="20" name="Group 19">
            <a:extLst>
              <a:ext uri="{FF2B5EF4-FFF2-40B4-BE49-F238E27FC236}">
                <a16:creationId xmlns:a16="http://schemas.microsoft.com/office/drawing/2014/main" id="{8A9B1875-B7BD-4EEF-899D-C46FAC5C62E3}"/>
              </a:ext>
            </a:extLst>
          </p:cNvPr>
          <p:cNvGrpSpPr/>
          <p:nvPr/>
        </p:nvGrpSpPr>
        <p:grpSpPr>
          <a:xfrm>
            <a:off x="189294" y="903093"/>
            <a:ext cx="3855878" cy="4874743"/>
            <a:chOff x="189294" y="903093"/>
            <a:chExt cx="3855878" cy="4874743"/>
          </a:xfrm>
        </p:grpSpPr>
        <p:grpSp>
          <p:nvGrpSpPr>
            <p:cNvPr id="19" name="Group 18">
              <a:extLst>
                <a:ext uri="{FF2B5EF4-FFF2-40B4-BE49-F238E27FC236}">
                  <a16:creationId xmlns:a16="http://schemas.microsoft.com/office/drawing/2014/main" id="{A4785ABA-C7E9-4159-9899-EF746CCB4BCE}"/>
                </a:ext>
              </a:extLst>
            </p:cNvPr>
            <p:cNvGrpSpPr/>
            <p:nvPr/>
          </p:nvGrpSpPr>
          <p:grpSpPr>
            <a:xfrm>
              <a:off x="189294" y="903093"/>
              <a:ext cx="3855878" cy="4874743"/>
              <a:chOff x="224109" y="903093"/>
              <a:chExt cx="3855878" cy="4874743"/>
            </a:xfrm>
          </p:grpSpPr>
          <p:pic>
            <p:nvPicPr>
              <p:cNvPr id="8" name="Picture 7">
                <a:extLst>
                  <a:ext uri="{FF2B5EF4-FFF2-40B4-BE49-F238E27FC236}">
                    <a16:creationId xmlns:a16="http://schemas.microsoft.com/office/drawing/2014/main" id="{254FCDB3-615F-4570-A5BD-CF14AAE5DFD7}"/>
                  </a:ext>
                </a:extLst>
              </p:cNvPr>
              <p:cNvPicPr>
                <a:picLocks noChangeAspect="1"/>
              </p:cNvPicPr>
              <p:nvPr/>
            </p:nvPicPr>
            <p:blipFill>
              <a:blip r:embed="rId4"/>
              <a:stretch>
                <a:fillRect/>
              </a:stretch>
            </p:blipFill>
            <p:spPr>
              <a:xfrm>
                <a:off x="224109" y="903093"/>
                <a:ext cx="3855878" cy="487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26F5030-0745-4C5F-9E75-1A9929CAB91B}"/>
                  </a:ext>
                </a:extLst>
              </p:cNvPr>
              <p:cNvSpPr/>
              <p:nvPr/>
            </p:nvSpPr>
            <p:spPr>
              <a:xfrm>
                <a:off x="357720" y="3408483"/>
                <a:ext cx="3681794" cy="289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sp>
          <p:nvSpPr>
            <p:cNvPr id="13" name="Rectangle 12">
              <a:extLst>
                <a:ext uri="{FF2B5EF4-FFF2-40B4-BE49-F238E27FC236}">
                  <a16:creationId xmlns:a16="http://schemas.microsoft.com/office/drawing/2014/main" id="{36EE88C6-B863-4F1D-BAE2-52A61B01C1F1}"/>
                </a:ext>
              </a:extLst>
            </p:cNvPr>
            <p:cNvSpPr/>
            <p:nvPr/>
          </p:nvSpPr>
          <p:spPr>
            <a:xfrm>
              <a:off x="1740844" y="3979888"/>
              <a:ext cx="648324" cy="217357"/>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Rectangle 14">
              <a:extLst>
                <a:ext uri="{FF2B5EF4-FFF2-40B4-BE49-F238E27FC236}">
                  <a16:creationId xmlns:a16="http://schemas.microsoft.com/office/drawing/2014/main" id="{E4F089F3-BC28-43AE-9BC4-87B36DC0FA63}"/>
                </a:ext>
              </a:extLst>
            </p:cNvPr>
            <p:cNvSpPr/>
            <p:nvPr/>
          </p:nvSpPr>
          <p:spPr>
            <a:xfrm>
              <a:off x="2071750" y="3161224"/>
              <a:ext cx="648324" cy="217357"/>
            </a:xfrm>
            <a:prstGeom prst="rect">
              <a:avLst/>
            </a:prstGeom>
            <a:solidFill>
              <a:srgbClr val="178C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891594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FCBBFE3BF58E43BE042365CD8E2C75" ma:contentTypeVersion="11" ma:contentTypeDescription="Create a new document." ma:contentTypeScope="" ma:versionID="79424d66e2db40d1d71a80e2ad6ba55d">
  <xsd:schema xmlns:xsd="http://www.w3.org/2001/XMLSchema" xmlns:xs="http://www.w3.org/2001/XMLSchema" xmlns:p="http://schemas.microsoft.com/office/2006/metadata/properties" xmlns:ns3="c087fab4-f532-4e78-8c4a-094f656fa37e" xmlns:ns4="ab4b9284-d32e-4545-b9c3-80ddcaa65cd0" targetNamespace="http://schemas.microsoft.com/office/2006/metadata/properties" ma:root="true" ma:fieldsID="a3919df3ca8aea4a02df507888f96998" ns3:_="" ns4:_="">
    <xsd:import namespace="c087fab4-f532-4e78-8c4a-094f656fa37e"/>
    <xsd:import namespace="ab4b9284-d32e-4545-b9c3-80ddcaa65c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7fab4-f532-4e78-8c4a-094f656fa3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b9284-d32e-4545-b9c3-80ddcaa65c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c087fab4-f532-4e78-8c4a-094f656fa3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b4b9284-d32e-4545-b9c3-80ddcaa65cd0"/>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223C7A5C-D10E-4ADD-90C0-14E541BC0E65}">
  <ds:schemaRefs>
    <ds:schemaRef ds:uri="ab4b9284-d32e-4545-b9c3-80ddcaa65cd0"/>
    <ds:schemaRef ds:uri="c087fab4-f532-4e78-8c4a-094f656fa3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3009</TotalTime>
  <Words>4109</Words>
  <Application>Microsoft Office PowerPoint</Application>
  <PresentationFormat>Widescreen</PresentationFormat>
  <Paragraphs>289</Paragraphs>
  <Slides>32</Slides>
  <Notes>26</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ＭＳ Ｐゴシック</vt:lpstr>
      <vt:lpstr>Arial</vt:lpstr>
      <vt:lpstr>Arial Narrow</vt:lpstr>
      <vt:lpstr>Calibri</vt:lpstr>
      <vt:lpstr>Franklin Gothic Book</vt:lpstr>
      <vt:lpstr>Franklin Gothic Medium</vt:lpstr>
      <vt:lpstr>Gill Sans MT</vt:lpstr>
      <vt:lpstr>Times New Roman</vt:lpstr>
      <vt:lpstr>Wingdings</vt:lpstr>
      <vt:lpstr>Cambium Assessment PPT</vt:lpstr>
      <vt:lpstr>1_Cambium Assessment PPT</vt:lpstr>
      <vt:lpstr>2_Cambium Assessment PPT</vt:lpstr>
      <vt:lpstr>FAST Grades 3–10 Progress Monitoring Training Cambium's Testing Systems: TIDE and TDS</vt:lpstr>
      <vt:lpstr>Logging in to TIDE</vt:lpstr>
      <vt:lpstr>TIDE Banner and Switching Between Systems</vt:lpstr>
      <vt:lpstr>Add Users One at a Time</vt:lpstr>
      <vt:lpstr>Add Records One at a Time</vt:lpstr>
      <vt:lpstr>Add Students One at a Time</vt:lpstr>
      <vt:lpstr>Modify Students One at a Time</vt:lpstr>
      <vt:lpstr>Print Test Tickets from a Student List, continued</vt:lpstr>
      <vt:lpstr>Invalidations and Requests</vt:lpstr>
      <vt:lpstr>Participation Reports</vt:lpstr>
      <vt:lpstr>Monitoring Test Progress Examples</vt:lpstr>
      <vt:lpstr>FAST Progress Monitoring</vt:lpstr>
      <vt:lpstr>Accommodations/Class Codes</vt:lpstr>
      <vt:lpstr>Rosters </vt:lpstr>
      <vt:lpstr>Rosters, Cont.</vt:lpstr>
      <vt:lpstr>Rosters </vt:lpstr>
      <vt:lpstr>Add Rosters One at a Time</vt:lpstr>
      <vt:lpstr>Add Rosters One at a Time, continued</vt:lpstr>
      <vt:lpstr>Modify Rosters One at a Time</vt:lpstr>
      <vt:lpstr>Test Delivery System (TDS) TA and Student Interface  </vt:lpstr>
      <vt:lpstr>TA Certification Course</vt:lpstr>
      <vt:lpstr>Start a Session</vt:lpstr>
      <vt:lpstr>Transferring Sessions</vt:lpstr>
      <vt:lpstr>Secure Browser Student Login</vt:lpstr>
      <vt:lpstr>Student Verification</vt:lpstr>
      <vt:lpstr>Student Login Errors</vt:lpstr>
      <vt:lpstr>Student Test Selection</vt:lpstr>
      <vt:lpstr>Before You Begin</vt:lpstr>
      <vt:lpstr>End Test</vt:lpstr>
      <vt:lpstr>Troubleshooting</vt:lpstr>
      <vt:lpstr>Thank You!</vt:lpstr>
      <vt:lpstr>Evaluation Services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Heather Rykard</cp:lastModifiedBy>
  <cp:revision>30</cp:revision>
  <cp:lastPrinted>2017-10-19T00:36:21Z</cp:lastPrinted>
  <dcterms:created xsi:type="dcterms:W3CDTF">2020-02-03T21:37:34Z</dcterms:created>
  <dcterms:modified xsi:type="dcterms:W3CDTF">2022-08-16T15:36:45Z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0x0101009CFCBBFE3BF58E43BE042365CD8E2C75</vt:lpwstr>
  </property>
  <property fmtid="{D5CDD505-2E9C-101B-9397-08002B2CF9AE}" pid="4" name="TaxKeyword">
    <vt:lpwstr>403;#Add appropriate tags for accessibility|eab204ad-ef36-4d01-a7c0-674086fd960c</vt:lpwstr>
  </property>
</Properties>
</file>