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7" r:id="rId4"/>
    <p:sldId id="268" r:id="rId5"/>
    <p:sldId id="261" r:id="rId6"/>
    <p:sldId id="294" r:id="rId7"/>
    <p:sldId id="262" r:id="rId8"/>
    <p:sldId id="272" r:id="rId9"/>
    <p:sldId id="281" r:id="rId10"/>
    <p:sldId id="282" r:id="rId11"/>
    <p:sldId id="283" r:id="rId12"/>
    <p:sldId id="284" r:id="rId13"/>
    <p:sldId id="285" r:id="rId14"/>
    <p:sldId id="280" r:id="rId15"/>
    <p:sldId id="286" r:id="rId16"/>
    <p:sldId id="288" r:id="rId17"/>
    <p:sldId id="287" r:id="rId18"/>
    <p:sldId id="291" r:id="rId19"/>
    <p:sldId id="293" r:id="rId20"/>
    <p:sldId id="312" r:id="rId21"/>
    <p:sldId id="303" r:id="rId22"/>
    <p:sldId id="302" r:id="rId23"/>
    <p:sldId id="305" r:id="rId24"/>
    <p:sldId id="297" r:id="rId25"/>
    <p:sldId id="301" r:id="rId26"/>
    <p:sldId id="296" r:id="rId27"/>
    <p:sldId id="299" r:id="rId28"/>
    <p:sldId id="298" r:id="rId29"/>
    <p:sldId id="300" r:id="rId30"/>
    <p:sldId id="306" r:id="rId31"/>
    <p:sldId id="290" r:id="rId32"/>
    <p:sldId id="307" r:id="rId33"/>
    <p:sldId id="308" r:id="rId34"/>
    <p:sldId id="304" r:id="rId35"/>
    <p:sldId id="309" r:id="rId36"/>
    <p:sldId id="310" r:id="rId37"/>
    <p:sldId id="311" r:id="rId38"/>
    <p:sldId id="269" r:id="rId39"/>
    <p:sldId id="270" r:id="rId40"/>
    <p:sldId id="295" r:id="rId41"/>
    <p:sldId id="258" r:id="rId42"/>
    <p:sldId id="27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4660"/>
  </p:normalViewPr>
  <p:slideViewPr>
    <p:cSldViewPr snapToGrid="0">
      <p:cViewPr varScale="1">
        <p:scale>
          <a:sx n="82" d="100"/>
          <a:sy n="82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39FA447-723E-47DE-8A51-CC9F3C53A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0616" y="3602038"/>
            <a:ext cx="906318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DM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B7F3374-A597-4109-8496-AB895C8B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618" y="365125"/>
            <a:ext cx="906318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96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9719-169F-4F48-8006-3DB89D46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382" y="365125"/>
            <a:ext cx="90724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9ABF9-003B-45E1-A0B6-875E681C5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380" y="1825625"/>
            <a:ext cx="907241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  <a:lvl2pPr>
              <a:defRPr>
                <a:solidFill>
                  <a:schemeClr val="bg1"/>
                </a:solidFill>
                <a:latin typeface="DM Sans" pitchFamily="2" charset="0"/>
              </a:defRPr>
            </a:lvl2pPr>
            <a:lvl3pPr>
              <a:defRPr>
                <a:solidFill>
                  <a:schemeClr val="bg1"/>
                </a:solidFill>
                <a:latin typeface="DM Sans" pitchFamily="2" charset="0"/>
              </a:defRPr>
            </a:lvl3pPr>
            <a:lvl4pPr>
              <a:defRPr>
                <a:solidFill>
                  <a:schemeClr val="bg1"/>
                </a:solidFill>
                <a:latin typeface="DM Sans" pitchFamily="2" charset="0"/>
              </a:defRPr>
            </a:lvl4pPr>
            <a:lvl5pPr>
              <a:defRPr>
                <a:solidFill>
                  <a:schemeClr val="bg1"/>
                </a:solidFill>
                <a:latin typeface="DM Sans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72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B17F-880A-427F-AE75-590919F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368" y="1709738"/>
            <a:ext cx="954608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5E079-7877-4DEF-A84F-1FD9F0799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1368" y="4589463"/>
            <a:ext cx="9546082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C000"/>
                </a:solidFill>
                <a:latin typeface="DM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9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93BC-52EE-4316-A238-71EF4E79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12" y="365125"/>
            <a:ext cx="908608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89D3E-2424-49AD-8EB5-CCF21329B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7712" y="1825625"/>
            <a:ext cx="438912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  <a:lvl2pPr>
              <a:defRPr>
                <a:solidFill>
                  <a:schemeClr val="bg1"/>
                </a:solidFill>
                <a:latin typeface="DM Sans" pitchFamily="2" charset="0"/>
              </a:defRPr>
            </a:lvl2pPr>
            <a:lvl3pPr>
              <a:defRPr>
                <a:solidFill>
                  <a:schemeClr val="bg1"/>
                </a:solidFill>
                <a:latin typeface="DM Sans" pitchFamily="2" charset="0"/>
              </a:defRPr>
            </a:lvl3pPr>
            <a:lvl4pPr>
              <a:defRPr>
                <a:solidFill>
                  <a:schemeClr val="bg1"/>
                </a:solidFill>
                <a:latin typeface="DM Sans" pitchFamily="2" charset="0"/>
              </a:defRPr>
            </a:lvl4pPr>
            <a:lvl5pPr>
              <a:defRPr>
                <a:solidFill>
                  <a:schemeClr val="bg1"/>
                </a:solidFill>
                <a:latin typeface="DM Sans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1E577-58A5-4B29-A12F-D771B62FA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0568" y="1825625"/>
            <a:ext cx="45232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38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3B0A-EF16-42EB-ABED-4F00BDF6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12" y="365125"/>
            <a:ext cx="90876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23119-30F9-473F-A035-69ED368B0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7712" y="1681163"/>
            <a:ext cx="445431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  <a:latin typeface="DM Sans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EB842-E610-449F-A6C2-2ACB9BA92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7712" y="2505075"/>
            <a:ext cx="4454311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DM Sans" pitchFamily="2" charset="0"/>
              </a:defRPr>
            </a:lvl1pPr>
            <a:lvl2pPr>
              <a:defRPr>
                <a:solidFill>
                  <a:schemeClr val="bg1"/>
                </a:solidFill>
                <a:latin typeface="DM Sans" pitchFamily="2" charset="0"/>
              </a:defRPr>
            </a:lvl2pPr>
            <a:lvl3pPr>
              <a:defRPr>
                <a:solidFill>
                  <a:schemeClr val="bg1"/>
                </a:solidFill>
                <a:latin typeface="DM Sans" pitchFamily="2" charset="0"/>
              </a:defRPr>
            </a:lvl3pPr>
            <a:lvl4pPr>
              <a:defRPr>
                <a:solidFill>
                  <a:schemeClr val="bg1"/>
                </a:solidFill>
                <a:latin typeface="DM Sans" pitchFamily="2" charset="0"/>
              </a:defRPr>
            </a:lvl4pPr>
            <a:lvl5pPr>
              <a:defRPr>
                <a:solidFill>
                  <a:schemeClr val="bg1"/>
                </a:solidFill>
                <a:latin typeface="DM Sans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FA743-01CA-4C7E-891D-A304601F2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48856" y="1681163"/>
            <a:ext cx="450653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  <a:latin typeface="DM Sans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C22E9-2FEE-4EF7-A797-BA4010712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48856" y="2505075"/>
            <a:ext cx="4506532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64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2AAF-9318-4C95-9EBF-1E1C8606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12" y="365125"/>
            <a:ext cx="908608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0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34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038C-B240-46BB-AB6D-1B65F59B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540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5DFF4-570F-4CB8-8786-8AEBB7B0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816" y="987425"/>
            <a:ext cx="4826572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DM Sans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DM Sans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DM Sans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DM Sans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DM Sans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32AE9-D4E3-4768-A1E2-634A62BC3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4540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C000"/>
                </a:solidFill>
                <a:latin typeface="DM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36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4779-3834-41D7-B31F-6F4105B9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669" y="457200"/>
            <a:ext cx="3943937" cy="159686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E14F3C-D052-42C9-BA39-99EE0E481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55080" y="457201"/>
            <a:ext cx="500030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30E1F-9867-448C-AC5F-1A6A2ABA4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6669" y="2057400"/>
            <a:ext cx="3943937" cy="380365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DM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3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96B46-EEC4-4F3A-8A2A-D8D8C996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906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56092-9112-450D-8B2B-A92934C55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1825625"/>
            <a:ext cx="906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15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Zilla Slab Medium" pitchFamily="2" charset="0"/>
          <a:ea typeface="Zilla Slab Medium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l50010989.schoolwires.net/Domain/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ecsd.zendesk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wisd.org/Page/2772" TargetMode="External"/><Relationship Id="rId2" Type="http://schemas.openxmlformats.org/officeDocument/2006/relationships/hyperlink" Target="https://cerc.blackboard.com/domain/4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lculatorsoup.com/calculators/math/ratios.php" TargetMode="External"/><Relationship Id="rId5" Type="http://schemas.openxmlformats.org/officeDocument/2006/relationships/hyperlink" Target="https://tinypng.com/" TargetMode="External"/><Relationship Id="rId4" Type="http://schemas.openxmlformats.org/officeDocument/2006/relationships/hyperlink" Target="https://www.w3schools.com/html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scambiaschools.org/" TargetMode="External"/><Relationship Id="rId2" Type="http://schemas.openxmlformats.org/officeDocument/2006/relationships/hyperlink" Target="https://fl50010989.schoolwires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l50010989.schoolwires.net/Page/298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0AF1-0EC8-4AC7-8566-F38BB3687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4982" y="1122363"/>
            <a:ext cx="8793018" cy="2230437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Introducing Blackboard/FinalSite</a:t>
            </a:r>
            <a:br>
              <a:rPr lang="en-US" dirty="0"/>
            </a:br>
            <a:r>
              <a:rPr lang="en-US" dirty="0"/>
              <a:t>Web Community Manager:</a:t>
            </a:r>
            <a:br>
              <a:rPr lang="en-US" dirty="0"/>
            </a:br>
            <a:r>
              <a:rPr lang="en-US" dirty="0"/>
              <a:t>School Site Creation and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2FBD6-A23C-453C-9642-B14B4F867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4982" y="3629890"/>
            <a:ext cx="9478817" cy="2484307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rgbClr val="FFC000"/>
                </a:solidFill>
              </a:rPr>
              <a:t>Escambia County Public Schools</a:t>
            </a:r>
          </a:p>
          <a:p>
            <a:r>
              <a:rPr lang="en-US" dirty="0">
                <a:solidFill>
                  <a:srgbClr val="FFC000"/>
                </a:solidFill>
              </a:rPr>
              <a:t>April 2023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Presenter:</a:t>
            </a:r>
          </a:p>
          <a:p>
            <a:r>
              <a:rPr lang="en-US" b="1" dirty="0">
                <a:solidFill>
                  <a:srgbClr val="FFC000"/>
                </a:solidFill>
              </a:rPr>
              <a:t>Georgia Belles</a:t>
            </a:r>
          </a:p>
          <a:p>
            <a:r>
              <a:rPr lang="en-US" dirty="0">
                <a:solidFill>
                  <a:srgbClr val="FFC000"/>
                </a:solidFill>
              </a:rPr>
              <a:t>Information Technology Department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73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ED286-2F52-4BD8-A671-1DCC81A65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637"/>
            <a:ext cx="12192000" cy="45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6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ED286-2F52-4BD8-A671-1DCC81A65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6" y="752475"/>
            <a:ext cx="12205218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9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ED286-2F52-4BD8-A671-1DCC81A65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6" y="787423"/>
            <a:ext cx="12205218" cy="528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2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ED286-2F52-4BD8-A671-1DCC81A65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6" y="1067555"/>
            <a:ext cx="12205218" cy="472288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3768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6EB9-92B3-4737-8941-7F8CCD54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368" y="1709739"/>
            <a:ext cx="9676258" cy="1912235"/>
          </a:xfrm>
        </p:spPr>
        <p:txBody>
          <a:bodyPr anchor="t">
            <a:normAutofit/>
          </a:bodyPr>
          <a:lstStyle/>
          <a:p>
            <a:r>
              <a:rPr lang="en-US" sz="6600" dirty="0"/>
              <a:t>Site Manager –</a:t>
            </a:r>
            <a:br>
              <a:rPr lang="en-US" sz="6600" dirty="0"/>
            </a:br>
            <a:r>
              <a:rPr lang="en-US" sz="6600" dirty="0"/>
              <a:t>Working Under the Hood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55708-BB00-4838-BF0D-72D54D7D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1368" y="3778932"/>
            <a:ext cx="5088959" cy="1912235"/>
          </a:xfrm>
        </p:spPr>
        <p:txBody>
          <a:bodyPr>
            <a:normAutofit/>
          </a:bodyPr>
          <a:lstStyle/>
          <a:p>
            <a:r>
              <a:rPr lang="en-US" sz="2800" b="1" dirty="0"/>
              <a:t>Signing In</a:t>
            </a:r>
            <a:br>
              <a:rPr lang="en-US" sz="2800" b="1" dirty="0"/>
            </a:br>
            <a:r>
              <a:rPr lang="en-US" sz="2800" b="1" dirty="0"/>
              <a:t>Terms to Know</a:t>
            </a: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2804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C740B-F38F-4B6F-8C06-8F6995575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7" y="304454"/>
            <a:ext cx="10968345" cy="46294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4F689F-350B-4FDB-B905-B9339FF432BD}"/>
              </a:ext>
            </a:extLst>
          </p:cNvPr>
          <p:cNvSpPr/>
          <p:nvPr/>
        </p:nvSpPr>
        <p:spPr>
          <a:xfrm>
            <a:off x="1905000" y="742950"/>
            <a:ext cx="4038600" cy="7810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E6B4C5-50A2-443D-B4FB-922E836CE091}"/>
              </a:ext>
            </a:extLst>
          </p:cNvPr>
          <p:cNvSpPr/>
          <p:nvPr/>
        </p:nvSpPr>
        <p:spPr>
          <a:xfrm>
            <a:off x="8629649" y="1943100"/>
            <a:ext cx="2009775" cy="7048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4A4E4-1C9A-4089-BA10-AD66F692EBC7}"/>
              </a:ext>
            </a:extLst>
          </p:cNvPr>
          <p:cNvSpPr txBox="1"/>
          <p:nvPr/>
        </p:nvSpPr>
        <p:spPr>
          <a:xfrm>
            <a:off x="2009775" y="5133975"/>
            <a:ext cx="817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Prior to May 5, 2023, go to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https://fl50010989.schoolwires.net/Domain/4</a:t>
            </a:r>
            <a:endParaRPr lang="en-US" sz="2400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Click EMPLOYEE ACCESS on the upper right side of the page.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59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C740B-F38F-4B6F-8C06-8F6995575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8376" r="3933" b="10544"/>
          <a:stretch/>
        </p:blipFill>
        <p:spPr>
          <a:xfrm>
            <a:off x="1152525" y="523875"/>
            <a:ext cx="5419725" cy="2124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B4A4E4-1C9A-4089-BA10-AD66F692EBC7}"/>
              </a:ext>
            </a:extLst>
          </p:cNvPr>
          <p:cNvSpPr txBox="1"/>
          <p:nvPr/>
        </p:nvSpPr>
        <p:spPr>
          <a:xfrm>
            <a:off x="6867525" y="523875"/>
            <a:ext cx="4533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>
                <a:solidFill>
                  <a:schemeClr val="bg1"/>
                </a:solidFill>
              </a:rPr>
              <a:t>The Sign In button will appear; click it.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AutoNum type="arabicPeriod" startAt="3"/>
            </a:pPr>
            <a:r>
              <a:rPr lang="en-US" sz="2400" dirty="0">
                <a:solidFill>
                  <a:schemeClr val="bg1"/>
                </a:solidFill>
              </a:rPr>
              <a:t>Enter your ECPS credentials in the page that appears.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591D23-C1BA-4D2D-B1D4-228C9C33A4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40555" r="209" b="2500"/>
          <a:stretch/>
        </p:blipFill>
        <p:spPr>
          <a:xfrm>
            <a:off x="1152525" y="3021391"/>
            <a:ext cx="5419725" cy="31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7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C740B-F38F-4B6F-8C06-8F6995575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7" y="1254347"/>
            <a:ext cx="4781551" cy="2425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B4A4E4-1C9A-4089-BA10-AD66F692EBC7}"/>
              </a:ext>
            </a:extLst>
          </p:cNvPr>
          <p:cNvSpPr txBox="1"/>
          <p:nvPr/>
        </p:nvSpPr>
        <p:spPr>
          <a:xfrm>
            <a:off x="6562725" y="1089748"/>
            <a:ext cx="453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 the left margin of the district homepage a black vertical toolbar will be present.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591D23-C1BA-4D2D-B1D4-228C9C33A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8" y="3886200"/>
            <a:ext cx="4781551" cy="2522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F9D636-6C96-4089-B0D8-E3B6DA247641}"/>
              </a:ext>
            </a:extLst>
          </p:cNvPr>
          <p:cNvSpPr txBox="1"/>
          <p:nvPr/>
        </p:nvSpPr>
        <p:spPr>
          <a:xfrm>
            <a:off x="0" y="25717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Zilla Slab SemiBold" pitchFamily="2" charset="0"/>
                <a:ea typeface="Zilla Slab SemiBold" pitchFamily="2" charset="0"/>
              </a:rPr>
              <a:t>Opening Site Manager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80488-BA17-4BBB-9BAC-AAC598D3D652}"/>
              </a:ext>
            </a:extLst>
          </p:cNvPr>
          <p:cNvSpPr txBox="1"/>
          <p:nvPr/>
        </p:nvSpPr>
        <p:spPr>
          <a:xfrm>
            <a:off x="6562725" y="3819754"/>
            <a:ext cx="453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Clicking EMPLOYEE ACCESS again will reveal a new menu where you can choose Site Manager, My Account, or Sign Out.</a:t>
            </a:r>
          </a:p>
        </p:txBody>
      </p:sp>
    </p:spTree>
    <p:extLst>
      <p:ext uri="{BB962C8B-B14F-4D97-AF65-F5344CB8AC3E}">
        <p14:creationId xmlns:p14="http://schemas.microsoft.com/office/powerpoint/2010/main" val="998409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D023-1502-4F84-A861-883818E7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WCM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1475-663C-41B7-8C40-D69850D4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380" y="1495426"/>
            <a:ext cx="9072419" cy="48863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C000"/>
                </a:solidFill>
              </a:rPr>
              <a:t>SUBSITE – </a:t>
            </a:r>
            <a:r>
              <a:rPr lang="en-US" dirty="0"/>
              <a:t>Ensley Elementary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solidFill>
                  <a:srgbClr val="FFC000"/>
                </a:solidFill>
              </a:rPr>
              <a:t>CHANNELS</a:t>
            </a:r>
            <a:r>
              <a:rPr lang="en-US" sz="2800" b="1" dirty="0"/>
              <a:t> – </a:t>
            </a:r>
            <a:r>
              <a:rPr lang="en-US" sz="2800" dirty="0"/>
              <a:t>Our School, Departments, Classrooms, Student &amp; Family Resources. The main navigation menu options.</a:t>
            </a:r>
          </a:p>
          <a:p>
            <a:pPr lvl="2">
              <a:lnSpc>
                <a:spcPct val="100000"/>
              </a:lnSpc>
            </a:pPr>
            <a:r>
              <a:rPr lang="en-US" sz="2800" b="1" dirty="0">
                <a:solidFill>
                  <a:srgbClr val="FFC000"/>
                </a:solidFill>
              </a:rPr>
              <a:t>SECTIONS</a:t>
            </a:r>
            <a:r>
              <a:rPr lang="en-US" sz="2800" dirty="0"/>
              <a:t> – Smaller parts of Channels. Example: Kindergarten and First Grade could be Sections of the Classrooms Channel.</a:t>
            </a:r>
          </a:p>
          <a:p>
            <a:pPr lvl="3">
              <a:lnSpc>
                <a:spcPct val="100000"/>
              </a:lnSpc>
            </a:pPr>
            <a:r>
              <a:rPr lang="en-US" sz="2800" b="1" dirty="0">
                <a:solidFill>
                  <a:srgbClr val="FFC000"/>
                </a:solidFill>
              </a:rPr>
              <a:t>PAGES</a:t>
            </a:r>
            <a:r>
              <a:rPr lang="en-US" sz="2800" dirty="0"/>
              <a:t> – Individual pages make Sections.</a:t>
            </a:r>
            <a:br>
              <a:rPr lang="en-US" sz="2800" dirty="0"/>
            </a:br>
            <a:r>
              <a:rPr lang="en-US" sz="2800" dirty="0"/>
              <a:t>Example: Math, Science, Art pages in </a:t>
            </a:r>
            <a:br>
              <a:rPr lang="en-US" sz="2800" dirty="0"/>
            </a:br>
            <a:r>
              <a:rPr lang="en-US" sz="2800" dirty="0"/>
              <a:t>First Grade Section.</a:t>
            </a:r>
          </a:p>
          <a:p>
            <a:pPr lvl="3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786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F0276-2DC8-492B-84ED-2171B74C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89" y="666751"/>
            <a:ext cx="12012525" cy="562927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213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45DBA-94DF-4E30-BC45-5F5E60E9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2" y="462333"/>
            <a:ext cx="4390476" cy="593333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5D620E-A801-43FF-9A84-88316024F8EC}"/>
              </a:ext>
            </a:extLst>
          </p:cNvPr>
          <p:cNvSpPr txBox="1">
            <a:spLocks/>
          </p:cNvSpPr>
          <p:nvPr/>
        </p:nvSpPr>
        <p:spPr>
          <a:xfrm>
            <a:off x="5569528" y="462334"/>
            <a:ext cx="5384800" cy="24237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DM Sans Medium" pitchFamily="2" charset="0"/>
              </a:rPr>
              <a:t>Target date for new school site activation:</a:t>
            </a:r>
            <a:br>
              <a:rPr lang="en-US" sz="3600" b="1" dirty="0">
                <a:latin typeface="DM Sans Medium" pitchFamily="2" charset="0"/>
              </a:rPr>
            </a:br>
            <a:br>
              <a:rPr lang="en-US" sz="3600" b="1" dirty="0">
                <a:latin typeface="DM Sans Medium" pitchFamily="2" charset="0"/>
              </a:rPr>
            </a:br>
            <a:r>
              <a:rPr lang="en-US" sz="5600" b="1" dirty="0">
                <a:solidFill>
                  <a:srgbClr val="FFC000"/>
                </a:solidFill>
                <a:latin typeface="DM Sans Medium" pitchFamily="2" charset="0"/>
              </a:rPr>
              <a:t>JUNE 10, 2023</a:t>
            </a:r>
          </a:p>
          <a:p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E41C64-8311-413F-A195-13912EF9EF79}"/>
              </a:ext>
            </a:extLst>
          </p:cNvPr>
          <p:cNvSpPr txBox="1">
            <a:spLocks/>
          </p:cNvSpPr>
          <p:nvPr/>
        </p:nvSpPr>
        <p:spPr>
          <a:xfrm>
            <a:off x="5569528" y="3133725"/>
            <a:ext cx="5593772" cy="30432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Submit a ticket letting us know the site is ready for review</a:t>
            </a:r>
          </a:p>
          <a:p>
            <a:r>
              <a:rPr lang="en-US" dirty="0"/>
              <a:t>After review and any adjustments made the site will go live</a:t>
            </a:r>
          </a:p>
        </p:txBody>
      </p:sp>
    </p:spTree>
    <p:extLst>
      <p:ext uri="{BB962C8B-B14F-4D97-AF65-F5344CB8AC3E}">
        <p14:creationId xmlns:p14="http://schemas.microsoft.com/office/powerpoint/2010/main" val="1827926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F0276-2DC8-492B-84ED-2171B74C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" y="666751"/>
            <a:ext cx="12156431" cy="562927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516BF-0B96-4DF5-926E-72ADF895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787" y="278392"/>
            <a:ext cx="3451813" cy="63012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104D1C-3E73-4F13-9402-7B511E4DEDE6}"/>
              </a:ext>
            </a:extLst>
          </p:cNvPr>
          <p:cNvSpPr/>
          <p:nvPr/>
        </p:nvSpPr>
        <p:spPr>
          <a:xfrm>
            <a:off x="1425575" y="1297940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6CEBB5-A813-48D8-BEEA-0FCAA8B1B9C0}"/>
              </a:ext>
            </a:extLst>
          </p:cNvPr>
          <p:cNvSpPr/>
          <p:nvPr/>
        </p:nvSpPr>
        <p:spPr>
          <a:xfrm>
            <a:off x="4862186" y="2306346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169D78-3D8F-4D14-8DB6-1F905E5AF893}"/>
              </a:ext>
            </a:extLst>
          </p:cNvPr>
          <p:cNvSpPr/>
          <p:nvPr/>
        </p:nvSpPr>
        <p:spPr>
          <a:xfrm>
            <a:off x="1425575" y="2306346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F6BC5A-0145-4A1A-8633-5271E7207701}"/>
              </a:ext>
            </a:extLst>
          </p:cNvPr>
          <p:cNvSpPr/>
          <p:nvPr/>
        </p:nvSpPr>
        <p:spPr>
          <a:xfrm>
            <a:off x="1406460" y="3329508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6F9D3E-37E2-46F8-ADCB-1BFB375B359B}"/>
              </a:ext>
            </a:extLst>
          </p:cNvPr>
          <p:cNvSpPr/>
          <p:nvPr/>
        </p:nvSpPr>
        <p:spPr>
          <a:xfrm>
            <a:off x="1406461" y="4336415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D66F89-266A-46FE-BB29-602C06AB4A81}"/>
              </a:ext>
            </a:extLst>
          </p:cNvPr>
          <p:cNvSpPr/>
          <p:nvPr/>
        </p:nvSpPr>
        <p:spPr>
          <a:xfrm>
            <a:off x="3702050" y="4336415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812505-BFAC-4A09-8C83-8C4E1CFA2F94}"/>
              </a:ext>
            </a:extLst>
          </p:cNvPr>
          <p:cNvSpPr/>
          <p:nvPr/>
        </p:nvSpPr>
        <p:spPr>
          <a:xfrm>
            <a:off x="5997639" y="4336415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869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F0276-2DC8-492B-84ED-2171B74C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" y="666751"/>
            <a:ext cx="12156431" cy="562927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104D1C-3E73-4F13-9402-7B511E4DEDE6}"/>
              </a:ext>
            </a:extLst>
          </p:cNvPr>
          <p:cNvSpPr/>
          <p:nvPr/>
        </p:nvSpPr>
        <p:spPr>
          <a:xfrm>
            <a:off x="1425575" y="1297940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6CEBB5-A813-48D8-BEEA-0FCAA8B1B9C0}"/>
              </a:ext>
            </a:extLst>
          </p:cNvPr>
          <p:cNvSpPr/>
          <p:nvPr/>
        </p:nvSpPr>
        <p:spPr>
          <a:xfrm>
            <a:off x="4862186" y="2306346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169D78-3D8F-4D14-8DB6-1F905E5AF893}"/>
              </a:ext>
            </a:extLst>
          </p:cNvPr>
          <p:cNvSpPr/>
          <p:nvPr/>
        </p:nvSpPr>
        <p:spPr>
          <a:xfrm>
            <a:off x="1425575" y="2306346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F6BC5A-0145-4A1A-8633-5271E7207701}"/>
              </a:ext>
            </a:extLst>
          </p:cNvPr>
          <p:cNvSpPr/>
          <p:nvPr/>
        </p:nvSpPr>
        <p:spPr>
          <a:xfrm>
            <a:off x="1406460" y="3329508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6F9D3E-37E2-46F8-ADCB-1BFB375B359B}"/>
              </a:ext>
            </a:extLst>
          </p:cNvPr>
          <p:cNvSpPr/>
          <p:nvPr/>
        </p:nvSpPr>
        <p:spPr>
          <a:xfrm>
            <a:off x="1406461" y="4336415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D66F89-266A-46FE-BB29-602C06AB4A81}"/>
              </a:ext>
            </a:extLst>
          </p:cNvPr>
          <p:cNvSpPr/>
          <p:nvPr/>
        </p:nvSpPr>
        <p:spPr>
          <a:xfrm>
            <a:off x="3702050" y="4336415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812505-BFAC-4A09-8C83-8C4E1CFA2F94}"/>
              </a:ext>
            </a:extLst>
          </p:cNvPr>
          <p:cNvSpPr/>
          <p:nvPr/>
        </p:nvSpPr>
        <p:spPr>
          <a:xfrm>
            <a:off x="5997639" y="4336415"/>
            <a:ext cx="269875" cy="27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DB30ED-9F0C-4079-8007-A803EE372552}"/>
              </a:ext>
            </a:extLst>
          </p:cNvPr>
          <p:cNvSpPr/>
          <p:nvPr/>
        </p:nvSpPr>
        <p:spPr>
          <a:xfrm>
            <a:off x="8381999" y="1182599"/>
            <a:ext cx="3824417" cy="51134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21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F0276-2DC8-492B-84ED-2171B74C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5386"/>
            <a:ext cx="8275435" cy="685261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96642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F0276-2DC8-492B-84ED-2171B74C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49" y="490642"/>
            <a:ext cx="7231000" cy="593879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25384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6EB9-92B3-4737-8941-7F8CCD54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368" y="1709739"/>
            <a:ext cx="4294632" cy="1912235"/>
          </a:xfrm>
        </p:spPr>
        <p:txBody>
          <a:bodyPr anchor="t">
            <a:normAutofit/>
          </a:bodyPr>
          <a:lstStyle/>
          <a:p>
            <a:r>
              <a:rPr lang="en-US" sz="6600" dirty="0"/>
              <a:t>IMAGES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55708-BB00-4838-BF0D-72D54D7D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1368" y="3778932"/>
            <a:ext cx="5088959" cy="2240868"/>
          </a:xfrm>
        </p:spPr>
        <p:txBody>
          <a:bodyPr>
            <a:normAutofit/>
          </a:bodyPr>
          <a:lstStyle/>
          <a:p>
            <a:r>
              <a:rPr lang="en-US" sz="2800" b="1" dirty="0"/>
              <a:t>Images on the Homepage</a:t>
            </a:r>
          </a:p>
          <a:p>
            <a:r>
              <a:rPr lang="en-US" sz="2800" b="1" dirty="0"/>
              <a:t>A Word about Image Size</a:t>
            </a:r>
          </a:p>
          <a:p>
            <a:r>
              <a:rPr lang="en-US" sz="2800" b="1" dirty="0"/>
              <a:t>Resizing Images</a:t>
            </a:r>
          </a:p>
          <a:p>
            <a:r>
              <a:rPr lang="en-US" sz="2800" b="1" dirty="0"/>
              <a:t>Uploading Images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B2019-98F2-478F-8D3A-B5527D67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82" y="3680166"/>
            <a:ext cx="2438400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081890-0689-4816-80DE-0116ED5C6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82" y="631143"/>
            <a:ext cx="2438400" cy="2438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CBCFA8-1EDD-4491-BD34-704D9B89A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265" y="1866192"/>
            <a:ext cx="2350733" cy="240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43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D023-1502-4F84-A861-883818E7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735" y="365125"/>
            <a:ext cx="9574339" cy="1325563"/>
          </a:xfrm>
        </p:spPr>
        <p:txBody>
          <a:bodyPr>
            <a:normAutofit/>
          </a:bodyPr>
          <a:lstStyle/>
          <a:p>
            <a:r>
              <a:rPr lang="en-US" sz="4200" dirty="0"/>
              <a:t>Image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1475-663C-41B7-8C40-D69850D4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726" y="1825625"/>
            <a:ext cx="699134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FFC000"/>
                </a:solidFill>
              </a:rPr>
              <a:t>JPG</a:t>
            </a:r>
            <a:r>
              <a:rPr lang="en-US" sz="3000" dirty="0"/>
              <a:t> – common format for photographs</a:t>
            </a:r>
          </a:p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FFC000"/>
                </a:solidFill>
              </a:rPr>
              <a:t>PNG</a:t>
            </a:r>
            <a:r>
              <a:rPr lang="en-US" sz="3000" dirty="0"/>
              <a:t> – specialized for the web; can be photograph or art; can have transparent background; smaller file size</a:t>
            </a:r>
            <a:endParaRPr lang="en-US" sz="3000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FFC000"/>
                </a:solidFill>
              </a:rPr>
              <a:t>GIF</a:t>
            </a:r>
            <a:r>
              <a:rPr lang="en-US" sz="3000" dirty="0"/>
              <a:t> – best format for clip art; can </a:t>
            </a:r>
            <a:br>
              <a:rPr lang="en-US" sz="3000" dirty="0"/>
            </a:br>
            <a:r>
              <a:rPr lang="en-US" sz="3000" dirty="0"/>
              <a:t>be animated; smallest file size</a:t>
            </a:r>
            <a:endParaRPr lang="en-US" sz="3000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830AB-EA9F-4928-884C-8FCCB5CC7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35" y="3369792"/>
            <a:ext cx="949669" cy="949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984053-05A1-4DC2-A490-498174AF7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35" y="1909037"/>
            <a:ext cx="949669" cy="949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AC7973-1119-4A82-911E-C4CEBC187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78" y="4888357"/>
            <a:ext cx="915526" cy="9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84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D023-1502-4F84-A861-883818E7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349" y="365125"/>
            <a:ext cx="7705725" cy="1325563"/>
          </a:xfrm>
        </p:spPr>
        <p:txBody>
          <a:bodyPr>
            <a:normAutofit/>
          </a:bodyPr>
          <a:lstStyle/>
          <a:p>
            <a:r>
              <a:rPr lang="en-US" sz="4200" dirty="0"/>
              <a:t>Homepage Image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1475-663C-41B7-8C40-D69850D4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350" y="1825625"/>
            <a:ext cx="702944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Region A Multimedia Gallery:</a:t>
            </a:r>
            <a:br>
              <a:rPr lang="en-US" sz="3000" dirty="0"/>
            </a:br>
            <a:r>
              <a:rPr lang="en-US" sz="3000" dirty="0">
                <a:solidFill>
                  <a:srgbClr val="FFC000"/>
                </a:solidFill>
              </a:rPr>
              <a:t>1500px x 750px 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Regions B, C, D: </a:t>
            </a:r>
            <a:r>
              <a:rPr lang="en-US" sz="3000" dirty="0">
                <a:solidFill>
                  <a:srgbClr val="FFC000"/>
                </a:solidFill>
              </a:rPr>
              <a:t>340px x 200px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Region D Background Image:</a:t>
            </a:r>
            <a:br>
              <a:rPr lang="en-US" sz="3000" dirty="0"/>
            </a:br>
            <a:r>
              <a:rPr lang="en-US" sz="3000" dirty="0">
                <a:solidFill>
                  <a:srgbClr val="FFC000"/>
                </a:solidFill>
              </a:rPr>
              <a:t>1500px x 915px</a:t>
            </a:r>
          </a:p>
          <a:p>
            <a:pPr>
              <a:lnSpc>
                <a:spcPct val="100000"/>
              </a:lnSpc>
            </a:pPr>
            <a:r>
              <a:rPr lang="en-US" sz="3000" dirty="0"/>
              <a:t>Regions E, F, G: </a:t>
            </a:r>
            <a:r>
              <a:rPr lang="en-US" sz="3000" dirty="0">
                <a:solidFill>
                  <a:srgbClr val="FFC000"/>
                </a:solidFill>
              </a:rPr>
              <a:t>120px x 90px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F07F7-1A7F-4C6D-9ADE-5AF26A8D2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0" y="243630"/>
            <a:ext cx="3490710" cy="63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8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D023-1502-4F84-A861-883818E7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349" y="365125"/>
            <a:ext cx="7705725" cy="1325563"/>
          </a:xfrm>
        </p:spPr>
        <p:txBody>
          <a:bodyPr>
            <a:normAutofit/>
          </a:bodyPr>
          <a:lstStyle/>
          <a:p>
            <a:r>
              <a:rPr lang="en-US" sz="4200" dirty="0"/>
              <a:t>Chrome Page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1475-663C-41B7-8C40-D69850D4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349" y="1825625"/>
            <a:ext cx="633412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/>
              <a:t>Changes the size of content on the webpage</a:t>
            </a:r>
            <a:br>
              <a:rPr lang="en-US" sz="3000" dirty="0"/>
            </a:br>
            <a:endParaRPr lang="en-US" sz="3000" dirty="0"/>
          </a:p>
          <a:p>
            <a:pPr>
              <a:lnSpc>
                <a:spcPct val="100000"/>
              </a:lnSpc>
            </a:pPr>
            <a:r>
              <a:rPr lang="en-US" sz="3000" dirty="0"/>
              <a:t>Useful when working with Finalsite Image Editor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F07F7-1A7F-4C6D-9ADE-5AF26A8D2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0" y="473187"/>
            <a:ext cx="3490710" cy="59183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4A036A-9D18-4572-8C04-A5B13A9B5D34}"/>
              </a:ext>
            </a:extLst>
          </p:cNvPr>
          <p:cNvSpPr/>
          <p:nvPr/>
        </p:nvSpPr>
        <p:spPr>
          <a:xfrm>
            <a:off x="800100" y="2638425"/>
            <a:ext cx="3124200" cy="4286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2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DD7BC-B0A3-4126-AEBD-49380559F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914"/>
            <a:ext cx="12192000" cy="627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64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DD7BC-B0A3-4126-AEBD-49380559F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0" y="291914"/>
            <a:ext cx="11067599" cy="62741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50FB4A-87ED-4D34-BBA2-8587A8FB6198}"/>
              </a:ext>
            </a:extLst>
          </p:cNvPr>
          <p:cNvSpPr/>
          <p:nvPr/>
        </p:nvSpPr>
        <p:spPr>
          <a:xfrm>
            <a:off x="8111807" y="5850889"/>
            <a:ext cx="1822768" cy="46418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45DBA-94DF-4E30-BC45-5F5E60E9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2" y="462333"/>
            <a:ext cx="4390476" cy="593333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5D620E-A801-43FF-9A84-88316024F8EC}"/>
              </a:ext>
            </a:extLst>
          </p:cNvPr>
          <p:cNvSpPr txBox="1">
            <a:spLocks/>
          </p:cNvSpPr>
          <p:nvPr/>
        </p:nvSpPr>
        <p:spPr>
          <a:xfrm>
            <a:off x="5569528" y="462333"/>
            <a:ext cx="5384800" cy="59333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US" sz="3600" b="1" dirty="0">
                <a:latin typeface="DM Sans Medium" pitchFamily="2" charset="0"/>
              </a:rPr>
            </a:br>
            <a:r>
              <a:rPr lang="en-US" sz="5600" b="1" dirty="0">
                <a:solidFill>
                  <a:srgbClr val="FFC000"/>
                </a:solidFill>
                <a:latin typeface="DM Sans Medium" pitchFamily="2" charset="0"/>
              </a:rPr>
              <a:t>JUNE 30, 2023</a:t>
            </a:r>
          </a:p>
          <a:p>
            <a:pPr marL="0" indent="0">
              <a:buNone/>
            </a:pPr>
            <a:br>
              <a:rPr lang="en-US" sz="2600" dirty="0">
                <a:latin typeface="DM Sans Medium" pitchFamily="2" charset="0"/>
              </a:rPr>
            </a:br>
            <a:r>
              <a:rPr lang="en-US" dirty="0">
                <a:latin typeface="DM Sans Medium" pitchFamily="2" charset="0"/>
              </a:rPr>
              <a:t>Everything from your site:</a:t>
            </a:r>
            <a:endParaRPr lang="en-US" dirty="0">
              <a:solidFill>
                <a:srgbClr val="FFC000"/>
              </a:solidFill>
              <a:latin typeface="DM Sans Medium" pitchFamily="2" charset="0"/>
            </a:endParaRPr>
          </a:p>
          <a:p>
            <a:r>
              <a:rPr lang="en-US" sz="2400" dirty="0">
                <a:latin typeface="DM Sans Medium" pitchFamily="2" charset="0"/>
              </a:rPr>
              <a:t>All files in the locker</a:t>
            </a:r>
          </a:p>
          <a:p>
            <a:r>
              <a:rPr lang="en-US" sz="2400" dirty="0">
                <a:latin typeface="DM Sans Medium" pitchFamily="2" charset="0"/>
              </a:rPr>
              <a:t>All content</a:t>
            </a:r>
          </a:p>
          <a:p>
            <a:r>
              <a:rPr lang="en-US" sz="2400" dirty="0">
                <a:latin typeface="DM Sans Medium" pitchFamily="2" charset="0"/>
              </a:rPr>
              <a:t>All links</a:t>
            </a:r>
          </a:p>
          <a:p>
            <a:r>
              <a:rPr lang="en-US" sz="2400" dirty="0">
                <a:latin typeface="DM Sans Medium" pitchFamily="2" charset="0"/>
              </a:rPr>
              <a:t>All images</a:t>
            </a:r>
          </a:p>
          <a:p>
            <a:pPr marL="0" indent="0">
              <a:buNone/>
            </a:pPr>
            <a:r>
              <a:rPr lang="en-US" dirty="0">
                <a:latin typeface="DM Sans Medium" pitchFamily="2" charset="0"/>
              </a:rPr>
              <a:t>Must be copied/downloaded from School Loop. </a:t>
            </a:r>
            <a:br>
              <a:rPr lang="en-US" dirty="0">
                <a:latin typeface="DM Sans Medium" pitchFamily="2" charset="0"/>
              </a:rPr>
            </a:br>
            <a:r>
              <a:rPr lang="en-US" dirty="0">
                <a:solidFill>
                  <a:srgbClr val="FF0000"/>
                </a:solidFill>
                <a:latin typeface="DM Sans Medium" pitchFamily="2" charset="0"/>
              </a:rPr>
              <a:t>Absolutely no exceptions.</a:t>
            </a:r>
          </a:p>
          <a:p>
            <a:endParaRPr lang="en-US" dirty="0">
              <a:latin typeface="DM Sans Medium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4896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6EB9-92B3-4737-8941-7F8CCD54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368" y="1709739"/>
            <a:ext cx="9546082" cy="2310718"/>
          </a:xfrm>
        </p:spPr>
        <p:txBody>
          <a:bodyPr anchor="t">
            <a:normAutofit/>
          </a:bodyPr>
          <a:lstStyle/>
          <a:p>
            <a:r>
              <a:rPr lang="en-US" sz="6600" dirty="0"/>
              <a:t>Building a </a:t>
            </a:r>
            <a:br>
              <a:rPr lang="en-US" sz="6600" dirty="0"/>
            </a:br>
            <a:r>
              <a:rPr lang="en-US" sz="6600" dirty="0"/>
              <a:t>Sandbox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55708-BB00-4838-BF0D-72D54D7D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1368" y="3778932"/>
            <a:ext cx="5088959" cy="1500187"/>
          </a:xfrm>
        </p:spPr>
        <p:txBody>
          <a:bodyPr>
            <a:normAutofit/>
          </a:bodyPr>
          <a:lstStyle/>
          <a:p>
            <a:r>
              <a:rPr lang="en-US" sz="2800" b="1" dirty="0"/>
              <a:t>The World Is Your Playground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44CA11-D5D6-4E8E-A2DF-595A120AE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78" y="742991"/>
            <a:ext cx="3333333" cy="45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63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ED286-2F52-4BD8-A671-1DCC81A65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" y="495300"/>
            <a:ext cx="1217128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71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ED286-2F52-4BD8-A671-1DCC81A65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" y="495300"/>
            <a:ext cx="12171287" cy="586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F13342-8592-48FC-8B00-A1DC357C8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4" y="2485345"/>
            <a:ext cx="2657231" cy="5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57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F0276-2DC8-492B-84ED-2171B74C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90642"/>
            <a:ext cx="10934699" cy="593879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6D0F79-856F-4C63-A901-28316AC48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723" y="2721147"/>
            <a:ext cx="1160940" cy="5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46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F0276-2DC8-492B-84ED-2171B74C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14" y="36307"/>
            <a:ext cx="4388673" cy="682169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6A92E-74A9-40A2-9CBB-8F5986E9F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514" y="926068"/>
            <a:ext cx="4442467" cy="1639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22F241-C322-498C-AC30-9CB80F420C56}"/>
              </a:ext>
            </a:extLst>
          </p:cNvPr>
          <p:cNvSpPr/>
          <p:nvPr/>
        </p:nvSpPr>
        <p:spPr>
          <a:xfrm>
            <a:off x="4128514" y="2824509"/>
            <a:ext cx="2260411" cy="13674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4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F0276-2DC8-492B-84ED-2171B74C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162749"/>
            <a:ext cx="10934699" cy="45945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BFABAC-24B4-4882-9E06-9E2B50CE15E9}"/>
              </a:ext>
            </a:extLst>
          </p:cNvPr>
          <p:cNvSpPr/>
          <p:nvPr/>
        </p:nvSpPr>
        <p:spPr>
          <a:xfrm>
            <a:off x="886184" y="4807688"/>
            <a:ext cx="1690761" cy="6549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15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F0276-2DC8-492B-84ED-2171B74C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177797"/>
            <a:ext cx="10934699" cy="456448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231DBF-FC14-4231-9E6C-BC844F8FB047}"/>
              </a:ext>
            </a:extLst>
          </p:cNvPr>
          <p:cNvSpPr/>
          <p:nvPr/>
        </p:nvSpPr>
        <p:spPr>
          <a:xfrm>
            <a:off x="1646204" y="4522680"/>
            <a:ext cx="1310752" cy="7143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68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F0276-2DC8-492B-84ED-2171B74C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" y="356260"/>
            <a:ext cx="11959831" cy="625829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10540B-337A-48E8-A4D2-4EF503A4755E}"/>
              </a:ext>
            </a:extLst>
          </p:cNvPr>
          <p:cNvSpPr/>
          <p:nvPr/>
        </p:nvSpPr>
        <p:spPr>
          <a:xfrm>
            <a:off x="7809497" y="900705"/>
            <a:ext cx="4042077" cy="57138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85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6EB9-92B3-4737-8941-7F8CCD54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368" y="1709739"/>
            <a:ext cx="9546082" cy="2310718"/>
          </a:xfrm>
        </p:spPr>
        <p:txBody>
          <a:bodyPr anchor="t">
            <a:normAutofit/>
          </a:bodyPr>
          <a:lstStyle/>
          <a:p>
            <a:r>
              <a:rPr lang="en-US" sz="6600" dirty="0"/>
              <a:t>You’ve Got</a:t>
            </a:r>
            <a:br>
              <a:rPr lang="en-US" sz="6600" dirty="0"/>
            </a:br>
            <a:r>
              <a:rPr lang="en-US" sz="6600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55708-BB00-4838-BF0D-72D54D7D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1368" y="3778932"/>
            <a:ext cx="5088959" cy="1500187"/>
          </a:xfrm>
        </p:spPr>
        <p:txBody>
          <a:bodyPr>
            <a:normAutofit/>
          </a:bodyPr>
          <a:lstStyle/>
          <a:p>
            <a:r>
              <a:rPr lang="en-US" sz="2800" b="1" dirty="0"/>
              <a:t>We’ve Got Answers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44CA11-D5D6-4E8E-A2DF-595A120AE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78" y="381055"/>
            <a:ext cx="3333333" cy="5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56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D023-1502-4F84-A861-883818E7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website technical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1475-663C-41B7-8C40-D69850D4A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Submit a ticket - </a:t>
            </a:r>
            <a:r>
              <a:rPr lang="en-US" sz="3000" b="1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support@ecsd.zendesk.com</a:t>
            </a:r>
            <a:endParaRPr lang="en-US" sz="3000" b="1" dirty="0">
              <a:solidFill>
                <a:srgbClr val="FFC000"/>
              </a:solidFill>
            </a:endParaRPr>
          </a:p>
          <a:p>
            <a:r>
              <a:rPr lang="en-US" sz="3000" dirty="0"/>
              <a:t>Describe the problem you’re having</a:t>
            </a:r>
          </a:p>
          <a:p>
            <a:r>
              <a:rPr lang="en-US" sz="3000" dirty="0"/>
              <a:t>Include a link to the page you need help with</a:t>
            </a:r>
          </a:p>
          <a:p>
            <a:r>
              <a:rPr lang="en-US" sz="3000" dirty="0"/>
              <a:t>Include details about any app that’s causing problems</a:t>
            </a:r>
          </a:p>
          <a:p>
            <a:r>
              <a:rPr lang="en-US" sz="3000" dirty="0"/>
              <a:t>If you’re having trouble with an image, include it in your ticket</a:t>
            </a:r>
          </a:p>
        </p:txBody>
      </p:sp>
    </p:spTree>
    <p:extLst>
      <p:ext uri="{BB962C8B-B14F-4D97-AF65-F5344CB8AC3E}">
        <p14:creationId xmlns:p14="http://schemas.microsoft.com/office/powerpoint/2010/main" val="241067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6EB9-92B3-4737-8941-7F8CCD54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368" y="1709739"/>
            <a:ext cx="9546082" cy="2310718"/>
          </a:xfrm>
        </p:spPr>
        <p:txBody>
          <a:bodyPr anchor="t">
            <a:normAutofit/>
          </a:bodyPr>
          <a:lstStyle/>
          <a:p>
            <a:r>
              <a:rPr lang="en-US" sz="6600" dirty="0"/>
              <a:t>Fear</a:t>
            </a:r>
            <a:br>
              <a:rPr lang="en-US" sz="6600" dirty="0"/>
            </a:br>
            <a:r>
              <a:rPr lang="en-US" sz="6600" dirty="0"/>
              <a:t>Not!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55708-BB00-4838-BF0D-72D54D7D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1368" y="3778932"/>
            <a:ext cx="5088959" cy="1500187"/>
          </a:xfrm>
        </p:spPr>
        <p:txBody>
          <a:bodyPr>
            <a:normAutofit/>
          </a:bodyPr>
          <a:lstStyle/>
          <a:p>
            <a:r>
              <a:rPr lang="en-US" sz="2800" b="1" dirty="0"/>
              <a:t>Website Training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A01BE-2888-45C0-AB70-64BD950A4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78" y="381055"/>
            <a:ext cx="4213025" cy="45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30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D023-1502-4F84-A861-883818E7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website technical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1475-663C-41B7-8C40-D69850D4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380" y="1690688"/>
            <a:ext cx="9072419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C000"/>
                </a:solidFill>
              </a:rPr>
              <a:t>Items that have to be configured by the </a:t>
            </a:r>
            <a:br>
              <a:rPr lang="en-US" sz="3000" b="1" dirty="0">
                <a:solidFill>
                  <a:srgbClr val="FFC000"/>
                </a:solidFill>
              </a:rPr>
            </a:br>
            <a:r>
              <a:rPr lang="en-US" sz="3000" b="1" dirty="0">
                <a:solidFill>
                  <a:srgbClr val="FFC000"/>
                </a:solidFill>
              </a:rPr>
              <a:t>Admin Team, via a ticket:</a:t>
            </a:r>
          </a:p>
          <a:p>
            <a:r>
              <a:rPr lang="en-US" sz="3000" dirty="0"/>
              <a:t>Large picture in the background of your homepage</a:t>
            </a:r>
          </a:p>
          <a:p>
            <a:r>
              <a:rPr lang="en-US" sz="3000" dirty="0"/>
              <a:t>Adding school colors to template</a:t>
            </a:r>
          </a:p>
          <a:p>
            <a:r>
              <a:rPr lang="en-US" sz="3000" dirty="0"/>
              <a:t>Adding contact email to footer</a:t>
            </a:r>
          </a:p>
          <a:p>
            <a:r>
              <a:rPr lang="en-US" sz="3000" dirty="0"/>
              <a:t>Configuring social media accounts on footer</a:t>
            </a:r>
          </a:p>
        </p:txBody>
      </p:sp>
    </p:spTree>
    <p:extLst>
      <p:ext uri="{BB962C8B-B14F-4D97-AF65-F5344CB8AC3E}">
        <p14:creationId xmlns:p14="http://schemas.microsoft.com/office/powerpoint/2010/main" val="1574459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E7C0-9356-4105-9DFD-2B694F97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380" y="503383"/>
            <a:ext cx="9072418" cy="724766"/>
          </a:xfrm>
        </p:spPr>
        <p:txBody>
          <a:bodyPr anchor="t"/>
          <a:lstStyle/>
          <a:p>
            <a:r>
              <a:rPr lang="en-US" dirty="0"/>
              <a:t>Helpful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CCFE5-AF7D-4AFB-B17A-11D8BE668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380" y="1422400"/>
            <a:ext cx="9282547" cy="4932217"/>
          </a:xfrm>
        </p:spPr>
        <p:txBody>
          <a:bodyPr>
            <a:normAutofit/>
          </a:bodyPr>
          <a:lstStyle/>
          <a:p>
            <a:r>
              <a:rPr lang="en-US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https://templatelibrary.schoolwires.net/imageeditor?w=1500&amp;h=750 – </a:t>
            </a:r>
            <a:r>
              <a:rPr lang="en-US" sz="22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Finalsite Image Editor</a:t>
            </a:r>
          </a:p>
          <a:p>
            <a:r>
              <a:rPr lang="en-US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https://cerc.blackboard.com/domain/445</a:t>
            </a:r>
            <a:r>
              <a:rPr lang="en-US" sz="2200" dirty="0"/>
              <a:t> - </a:t>
            </a:r>
            <a:r>
              <a:rPr lang="en-US" sz="2200" dirty="0">
                <a:solidFill>
                  <a:srgbClr val="FFC000"/>
                </a:solidFill>
              </a:rPr>
              <a:t>Official Finalsite page for training videos</a:t>
            </a:r>
          </a:p>
          <a:p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https://www.fwisd.org/Page/2772</a:t>
            </a:r>
            <a:r>
              <a:rPr lang="en-US" sz="2200" dirty="0"/>
              <a:t> - </a:t>
            </a:r>
            <a:r>
              <a:rPr lang="en-US" sz="2200" dirty="0">
                <a:solidFill>
                  <a:srgbClr val="FFC000"/>
                </a:solidFill>
              </a:rPr>
              <a:t>Excellent site from the Fort Worth Independent School District demonstrating app examples</a:t>
            </a:r>
          </a:p>
          <a:p>
            <a:r>
              <a:rPr lang="en-US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</a:t>
            </a:r>
            <a:br>
              <a:rPr lang="en-US" sz="2200" dirty="0"/>
            </a:br>
            <a:r>
              <a:rPr lang="en-US" sz="2200" dirty="0"/>
              <a:t>- </a:t>
            </a:r>
            <a:r>
              <a:rPr lang="en-US" sz="2200" dirty="0">
                <a:solidFill>
                  <a:srgbClr val="FFC000"/>
                </a:solidFill>
              </a:rPr>
              <a:t>Great site for learning facets of HTML and CSS (especially when working with tables), click on </a:t>
            </a:r>
            <a:r>
              <a:rPr lang="en-US" sz="2200" b="1" dirty="0">
                <a:solidFill>
                  <a:srgbClr val="FFC000"/>
                </a:solidFill>
              </a:rPr>
              <a:t>Tutorials</a:t>
            </a:r>
            <a:r>
              <a:rPr lang="en-US" sz="2200" dirty="0">
                <a:solidFill>
                  <a:srgbClr val="FFC000"/>
                </a:solidFill>
              </a:rPr>
              <a:t> for complete list</a:t>
            </a:r>
            <a:endParaRPr lang="en-US" sz="2200" dirty="0"/>
          </a:p>
          <a:p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https://tinypng.com/</a:t>
            </a:r>
            <a:r>
              <a:rPr lang="en-US" sz="2000" dirty="0"/>
              <a:t> - </a:t>
            </a:r>
            <a:r>
              <a:rPr lang="en-US" sz="2000" dirty="0">
                <a:solidFill>
                  <a:srgbClr val="FFC000"/>
                </a:solidFill>
              </a:rPr>
              <a:t>Reduces the file size of images so they load faster on the website</a:t>
            </a:r>
          </a:p>
          <a:p>
            <a:r>
              <a:rPr lang="en-US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https://www.calculatorsoup.com/calculators/math/ratios.php</a:t>
            </a:r>
            <a:br>
              <a:rPr lang="en-US" sz="2000" dirty="0"/>
            </a:br>
            <a:r>
              <a:rPr lang="en-US" sz="2000" dirty="0"/>
              <a:t>-  </a:t>
            </a:r>
            <a:r>
              <a:rPr lang="en-US" sz="2000" dirty="0">
                <a:solidFill>
                  <a:srgbClr val="FFC000"/>
                </a:solidFill>
              </a:rPr>
              <a:t>Ratio Calculator (useful when formatting images)</a:t>
            </a:r>
          </a:p>
          <a:p>
            <a:endParaRPr lang="en-US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10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E7C0-9356-4105-9DFD-2B694F97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380" y="503383"/>
            <a:ext cx="9072418" cy="724766"/>
          </a:xfrm>
        </p:spPr>
        <p:txBody>
          <a:bodyPr anchor="t"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CCFE5-AF7D-4AFB-B17A-11D8BE668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380" y="1422400"/>
            <a:ext cx="9282547" cy="4932217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4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https://fl50010989.schoolwires.net/</a:t>
            </a:r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rgbClr val="FFC000"/>
                </a:solidFill>
              </a:rPr>
              <a:t>ECPS district site until May 5</a:t>
            </a:r>
            <a:br>
              <a:rPr lang="en-US" sz="4000" dirty="0"/>
            </a:br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rgbClr val="FFC000"/>
                </a:solidFill>
              </a:rPr>
              <a:t>After May 5</a:t>
            </a:r>
            <a:br>
              <a:rPr lang="en-US" sz="4000" dirty="0"/>
            </a:br>
            <a:r>
              <a:rPr lang="en-US" sz="4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https://escambiaschools.org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975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D023-1502-4F84-A861-883818E7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Training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1475-663C-41B7-8C40-D69850D4A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Pre-May 5, 2023:</a:t>
            </a:r>
            <a:br>
              <a:rPr lang="en-US" dirty="0">
                <a:solidFill>
                  <a:srgbClr val="FFC000"/>
                </a:solidFill>
              </a:rPr>
            </a:br>
            <a:br>
              <a:rPr lang="en-US" dirty="0"/>
            </a:br>
            <a:r>
              <a:rPr lang="en-US" sz="3000" b="1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https://fl50010989.schoolwires.net/Page/2981</a:t>
            </a:r>
            <a:endParaRPr lang="en-US" sz="3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/>
              <a:t>Or navigate from the district home page:</a:t>
            </a:r>
          </a:p>
          <a:p>
            <a:pPr marL="0" indent="0">
              <a:buNone/>
            </a:pPr>
            <a:r>
              <a:rPr lang="en-US" dirty="0"/>
              <a:t>Home </a:t>
            </a:r>
            <a:r>
              <a:rPr lang="en-US" dirty="0">
                <a:sym typeface="Wingdings" panose="05000000000000000000" pitchFamily="2" charset="2"/>
              </a:rPr>
              <a:t> Departments  Information Technology 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Website Training (link on Resources menu)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2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ED286-2F52-4BD8-A671-1DCC81A65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59" y="-6265"/>
            <a:ext cx="10078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5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D023-1502-4F84-A861-883818E7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You’ll Find There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1475-663C-41B7-8C40-D69850D4A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Links:</a:t>
            </a:r>
          </a:p>
          <a:p>
            <a:pPr lvl="1"/>
            <a:r>
              <a:rPr lang="en-US" dirty="0"/>
              <a:t>Short training videos – less than 7 minutes!</a:t>
            </a:r>
          </a:p>
          <a:p>
            <a:pPr lvl="1"/>
            <a:r>
              <a:rPr lang="en-US" dirty="0"/>
              <a:t>Longer videos for deeper dives on specific topics</a:t>
            </a:r>
          </a:p>
          <a:p>
            <a:pPr lvl="1"/>
            <a:r>
              <a:rPr lang="en-US" dirty="0"/>
              <a:t>Other useful sites that will help you build beautiful pages</a:t>
            </a:r>
          </a:p>
          <a:p>
            <a:pPr lvl="1"/>
            <a:r>
              <a:rPr lang="en-US" dirty="0"/>
              <a:t>Blackboard’s sample site, loaded with examples</a:t>
            </a:r>
          </a:p>
          <a:p>
            <a:r>
              <a:rPr lang="en-US" sz="3000" dirty="0"/>
              <a:t>Page of Questions &amp; Answers</a:t>
            </a:r>
          </a:p>
          <a:p>
            <a:r>
              <a:rPr lang="en-US" sz="3000" dirty="0"/>
              <a:t>Pages of examples of apps in action</a:t>
            </a:r>
          </a:p>
          <a:p>
            <a:r>
              <a:rPr lang="en-US" sz="3000" dirty="0"/>
              <a:t>Manuals and presentations to download</a:t>
            </a:r>
          </a:p>
        </p:txBody>
      </p:sp>
    </p:spTree>
    <p:extLst>
      <p:ext uri="{BB962C8B-B14F-4D97-AF65-F5344CB8AC3E}">
        <p14:creationId xmlns:p14="http://schemas.microsoft.com/office/powerpoint/2010/main" val="402517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6EB9-92B3-4737-8941-7F8CCD54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368" y="1709739"/>
            <a:ext cx="9546082" cy="2850243"/>
          </a:xfrm>
        </p:spPr>
        <p:txBody>
          <a:bodyPr anchor="t">
            <a:normAutofit/>
          </a:bodyPr>
          <a:lstStyle/>
          <a:p>
            <a:r>
              <a:rPr lang="en-US" sz="6600" dirty="0"/>
              <a:t>Welcome to Blackboard</a:t>
            </a:r>
            <a:br>
              <a:rPr lang="en-US" sz="6600" dirty="0"/>
            </a:br>
            <a:r>
              <a:rPr lang="en-US" sz="6600" dirty="0"/>
              <a:t>Web Community</a:t>
            </a:r>
            <a:br>
              <a:rPr lang="en-US" sz="6600" dirty="0"/>
            </a:br>
            <a:r>
              <a:rPr lang="en-US" sz="6600" dirty="0"/>
              <a:t>Manager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55708-BB00-4838-BF0D-72D54D7D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1368" y="4714875"/>
            <a:ext cx="6628257" cy="1757342"/>
          </a:xfrm>
        </p:spPr>
        <p:txBody>
          <a:bodyPr>
            <a:normAutofit/>
          </a:bodyPr>
          <a:lstStyle/>
          <a:p>
            <a:r>
              <a:rPr lang="en-US" sz="2800" b="1" dirty="0"/>
              <a:t>Tour of the New School Homepage</a:t>
            </a:r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1335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120CB9-3205-424F-8024-CEE6B5393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ED286-2F52-4BD8-A671-1DCC81A65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745"/>
            <a:ext cx="12192000" cy="54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7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6119</TotalTime>
  <Words>820</Words>
  <Application>Microsoft Office PowerPoint</Application>
  <PresentationFormat>Widescreen</PresentationFormat>
  <Paragraphs>111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DM Sans</vt:lpstr>
      <vt:lpstr>DM Sans Medium</vt:lpstr>
      <vt:lpstr>Zilla Slab Medium</vt:lpstr>
      <vt:lpstr>Zilla Slab SemiBold</vt:lpstr>
      <vt:lpstr>Office Theme</vt:lpstr>
      <vt:lpstr>Introducing Blackboard/FinalSite Web Community Manager: School Site Creation and Management</vt:lpstr>
      <vt:lpstr>PowerPoint Presentation</vt:lpstr>
      <vt:lpstr>PowerPoint Presentation</vt:lpstr>
      <vt:lpstr>Fear Not!</vt:lpstr>
      <vt:lpstr>Website Training Resources</vt:lpstr>
      <vt:lpstr>PowerPoint Presentation</vt:lpstr>
      <vt:lpstr>What You’ll Find There</vt:lpstr>
      <vt:lpstr>Welcome to Blackboard Web Community Manager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Site Manager – Working Under the Hood</vt:lpstr>
      <vt:lpstr>PowerPoint Presentation</vt:lpstr>
      <vt:lpstr>PowerPoint Presentation</vt:lpstr>
      <vt:lpstr>PowerPoint Presentation</vt:lpstr>
      <vt:lpstr>WCM 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</vt:lpstr>
      <vt:lpstr>Image Formats</vt:lpstr>
      <vt:lpstr>Homepage Image Dimensions</vt:lpstr>
      <vt:lpstr>Chrome Page View</vt:lpstr>
      <vt:lpstr>PowerPoint Presentation</vt:lpstr>
      <vt:lpstr>PowerPoint Presentation</vt:lpstr>
      <vt:lpstr>Building a  Sandbox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You’ve Got Questions?</vt:lpstr>
      <vt:lpstr>Getting website technical support</vt:lpstr>
      <vt:lpstr>Getting website technical support</vt:lpstr>
      <vt:lpstr>Helpful Links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Belles</dc:creator>
  <cp:lastModifiedBy>Georgia Beliech</cp:lastModifiedBy>
  <cp:revision>96</cp:revision>
  <dcterms:created xsi:type="dcterms:W3CDTF">2023-04-10T15:08:16Z</dcterms:created>
  <dcterms:modified xsi:type="dcterms:W3CDTF">2023-04-25T16:18:00Z</dcterms:modified>
</cp:coreProperties>
</file>