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6" r:id="rId2"/>
    <p:sldId id="257" r:id="rId3"/>
    <p:sldId id="315" r:id="rId4"/>
    <p:sldId id="278" r:id="rId5"/>
    <p:sldId id="267" r:id="rId6"/>
    <p:sldId id="264" r:id="rId7"/>
    <p:sldId id="268" r:id="rId8"/>
    <p:sldId id="261" r:id="rId9"/>
    <p:sldId id="316" r:id="rId10"/>
    <p:sldId id="326" r:id="rId11"/>
    <p:sldId id="272" r:id="rId12"/>
    <p:sldId id="281" r:id="rId13"/>
    <p:sldId id="282" r:id="rId14"/>
    <p:sldId id="283" r:id="rId15"/>
    <p:sldId id="284" r:id="rId16"/>
    <p:sldId id="285" r:id="rId17"/>
    <p:sldId id="333" r:id="rId18"/>
    <p:sldId id="334" r:id="rId19"/>
    <p:sldId id="313" r:id="rId20"/>
    <p:sldId id="327" r:id="rId21"/>
    <p:sldId id="332" r:id="rId22"/>
    <p:sldId id="329" r:id="rId23"/>
    <p:sldId id="262" r:id="rId24"/>
    <p:sldId id="324" r:id="rId25"/>
    <p:sldId id="328" r:id="rId26"/>
    <p:sldId id="280" r:id="rId27"/>
    <p:sldId id="286" r:id="rId28"/>
    <p:sldId id="288" r:id="rId29"/>
    <p:sldId id="325" r:id="rId30"/>
    <p:sldId id="293" r:id="rId31"/>
    <p:sldId id="291" r:id="rId32"/>
    <p:sldId id="323" r:id="rId33"/>
    <p:sldId id="312" r:id="rId34"/>
    <p:sldId id="303" r:id="rId35"/>
    <p:sldId id="302" r:id="rId36"/>
    <p:sldId id="305" r:id="rId37"/>
    <p:sldId id="297" r:id="rId38"/>
    <p:sldId id="296" r:id="rId39"/>
    <p:sldId id="336" r:id="rId40"/>
    <p:sldId id="337" r:id="rId41"/>
    <p:sldId id="339" r:id="rId42"/>
    <p:sldId id="340" r:id="rId43"/>
    <p:sldId id="338" r:id="rId44"/>
    <p:sldId id="341" r:id="rId45"/>
    <p:sldId id="335" r:id="rId46"/>
    <p:sldId id="318" r:id="rId47"/>
    <p:sldId id="320" r:id="rId48"/>
    <p:sldId id="301" r:id="rId49"/>
    <p:sldId id="322" r:id="rId50"/>
    <p:sldId id="319" r:id="rId51"/>
    <p:sldId id="300" r:id="rId52"/>
    <p:sldId id="344" r:id="rId53"/>
    <p:sldId id="345" r:id="rId54"/>
    <p:sldId id="317" r:id="rId55"/>
    <p:sldId id="321" r:id="rId56"/>
    <p:sldId id="299" r:id="rId57"/>
    <p:sldId id="298" r:id="rId58"/>
    <p:sldId id="342" r:id="rId59"/>
    <p:sldId id="306" r:id="rId60"/>
    <p:sldId id="346" r:id="rId61"/>
    <p:sldId id="347" r:id="rId62"/>
    <p:sldId id="290" r:id="rId63"/>
    <p:sldId id="307" r:id="rId64"/>
    <p:sldId id="308" r:id="rId65"/>
    <p:sldId id="304" r:id="rId66"/>
    <p:sldId id="309" r:id="rId67"/>
    <p:sldId id="310" r:id="rId68"/>
    <p:sldId id="311" r:id="rId69"/>
    <p:sldId id="269" r:id="rId70"/>
    <p:sldId id="349" r:id="rId71"/>
    <p:sldId id="350" r:id="rId72"/>
    <p:sldId id="351" r:id="rId73"/>
    <p:sldId id="348" r:id="rId74"/>
    <p:sldId id="270" r:id="rId75"/>
    <p:sldId id="295" r:id="rId76"/>
    <p:sldId id="258" r:id="rId77"/>
    <p:sldId id="331" r:id="rId78"/>
    <p:sldId id="330" r:id="rId79"/>
    <p:sldId id="277"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02" autoAdjust="0"/>
    <p:restoredTop sz="94660"/>
  </p:normalViewPr>
  <p:slideViewPr>
    <p:cSldViewPr snapToGrid="0">
      <p:cViewPr varScale="1">
        <p:scale>
          <a:sx n="63" d="100"/>
          <a:sy n="63" d="100"/>
        </p:scale>
        <p:origin x="904"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17B55-930D-4CB6-83BF-2D69D3C724F3}" type="datetimeFigureOut">
              <a:rPr lang="en-US" smtClean="0"/>
              <a:t>6/7/2023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335DC-593E-4D5D-A90B-7B3D93293C4A}" type="slidenum">
              <a:rPr lang="en-US" smtClean="0"/>
              <a:t>‹#›</a:t>
            </a:fld>
            <a:endParaRPr lang="en-US"/>
          </a:p>
        </p:txBody>
      </p:sp>
    </p:spTree>
    <p:extLst>
      <p:ext uri="{BB962C8B-B14F-4D97-AF65-F5344CB8AC3E}">
        <p14:creationId xmlns:p14="http://schemas.microsoft.com/office/powerpoint/2010/main" val="3438013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 name="Google Shape;4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 name="Google Shape;53;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9682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9850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1" name="Google Shape;381;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9522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1" name="Google Shape;381;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9FA447-723E-47DE-8A51-CC9F3C53A93B}"/>
              </a:ext>
            </a:extLst>
          </p:cNvPr>
          <p:cNvSpPr>
            <a:spLocks noGrp="1"/>
          </p:cNvSpPr>
          <p:nvPr>
            <p:ph type="subTitle" idx="1"/>
          </p:nvPr>
        </p:nvSpPr>
        <p:spPr>
          <a:xfrm>
            <a:off x="2290616" y="3602038"/>
            <a:ext cx="9063183" cy="1655762"/>
          </a:xfrm>
        </p:spPr>
        <p:txBody>
          <a:bodyPr/>
          <a:lstStyle>
            <a:lvl1pPr marL="0" indent="0" algn="l">
              <a:buNone/>
              <a:defRPr sz="2400">
                <a:solidFill>
                  <a:schemeClr val="bg1"/>
                </a:solidFill>
                <a:latin typeface="DM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7">
            <a:extLst>
              <a:ext uri="{FF2B5EF4-FFF2-40B4-BE49-F238E27FC236}">
                <a16:creationId xmlns:a16="http://schemas.microsoft.com/office/drawing/2014/main" id="{1B7F3374-A597-4109-8496-AB895C8B85C3}"/>
              </a:ext>
            </a:extLst>
          </p:cNvPr>
          <p:cNvSpPr>
            <a:spLocks noGrp="1"/>
          </p:cNvSpPr>
          <p:nvPr>
            <p:ph type="title"/>
          </p:nvPr>
        </p:nvSpPr>
        <p:spPr>
          <a:xfrm>
            <a:off x="2290618" y="365125"/>
            <a:ext cx="9063182" cy="1325563"/>
          </a:xfrm>
        </p:spPr>
        <p:txBody>
          <a:bodyPr/>
          <a:lstStyle>
            <a:lvl1pPr>
              <a:defRPr>
                <a:solidFill>
                  <a:schemeClr val="bg1"/>
                </a:solidFill>
                <a:latin typeface="Zilla Slab Medium" pitchFamily="2" charset="0"/>
                <a:ea typeface="Zilla Slab Medium" pitchFamily="2" charset="0"/>
              </a:defRPr>
            </a:lvl1pPr>
          </a:lstStyle>
          <a:p>
            <a:r>
              <a:rPr lang="en-US" dirty="0"/>
              <a:t>Click to edit Master title style</a:t>
            </a:r>
          </a:p>
        </p:txBody>
      </p:sp>
    </p:spTree>
    <p:extLst>
      <p:ext uri="{BB962C8B-B14F-4D97-AF65-F5344CB8AC3E}">
        <p14:creationId xmlns:p14="http://schemas.microsoft.com/office/powerpoint/2010/main" val="528968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99719-169F-4F48-8006-3DB89D46864F}"/>
              </a:ext>
            </a:extLst>
          </p:cNvPr>
          <p:cNvSpPr>
            <a:spLocks noGrp="1"/>
          </p:cNvSpPr>
          <p:nvPr>
            <p:ph type="title"/>
          </p:nvPr>
        </p:nvSpPr>
        <p:spPr>
          <a:xfrm>
            <a:off x="2281382" y="365125"/>
            <a:ext cx="9072418" cy="1325563"/>
          </a:xfrm>
        </p:spPr>
        <p:txBody>
          <a:bodyPr/>
          <a:lstStyle>
            <a:lvl1pPr>
              <a:defRPr>
                <a:solidFill>
                  <a:schemeClr val="bg1"/>
                </a:solidFill>
                <a:latin typeface="Zilla Slab Medium" pitchFamily="2" charset="0"/>
                <a:ea typeface="Zilla Slab Medium"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D99ABF9-003B-45E1-A0B6-875E681C5010}"/>
              </a:ext>
            </a:extLst>
          </p:cNvPr>
          <p:cNvSpPr>
            <a:spLocks noGrp="1"/>
          </p:cNvSpPr>
          <p:nvPr>
            <p:ph idx="1"/>
          </p:nvPr>
        </p:nvSpPr>
        <p:spPr>
          <a:xfrm>
            <a:off x="2281380" y="1825625"/>
            <a:ext cx="9072419" cy="4351338"/>
          </a:xfrm>
        </p:spPr>
        <p:txBody>
          <a:bodyPr/>
          <a:lstStyle>
            <a:lvl1pPr>
              <a:defRPr>
                <a:solidFill>
                  <a:schemeClr val="bg1"/>
                </a:solidFill>
                <a:latin typeface="DM Sans" pitchFamily="2" charset="0"/>
              </a:defRPr>
            </a:lvl1pPr>
            <a:lvl2pPr>
              <a:defRPr>
                <a:solidFill>
                  <a:schemeClr val="bg1"/>
                </a:solidFill>
                <a:latin typeface="DM Sans" pitchFamily="2" charset="0"/>
              </a:defRPr>
            </a:lvl2pPr>
            <a:lvl3pPr>
              <a:defRPr>
                <a:solidFill>
                  <a:schemeClr val="bg1"/>
                </a:solidFill>
                <a:latin typeface="DM Sans" pitchFamily="2" charset="0"/>
              </a:defRPr>
            </a:lvl3pPr>
            <a:lvl4pPr>
              <a:defRPr>
                <a:solidFill>
                  <a:schemeClr val="bg1"/>
                </a:solidFill>
                <a:latin typeface="DM Sans" pitchFamily="2" charset="0"/>
              </a:defRPr>
            </a:lvl4pPr>
            <a:lvl5pPr>
              <a:defRPr>
                <a:solidFill>
                  <a:schemeClr val="bg1"/>
                </a:solidFill>
                <a:latin typeface="DM Sans"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3721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EB17F-880A-427F-AE75-590919F63CF9}"/>
              </a:ext>
            </a:extLst>
          </p:cNvPr>
          <p:cNvSpPr>
            <a:spLocks noGrp="1"/>
          </p:cNvSpPr>
          <p:nvPr>
            <p:ph type="title"/>
          </p:nvPr>
        </p:nvSpPr>
        <p:spPr>
          <a:xfrm>
            <a:off x="1801368" y="1709738"/>
            <a:ext cx="9546082" cy="2852737"/>
          </a:xfrm>
        </p:spPr>
        <p:txBody>
          <a:bodyPr anchor="b"/>
          <a:lstStyle>
            <a:lvl1pPr>
              <a:defRPr sz="6000">
                <a:solidFill>
                  <a:schemeClr val="bg1"/>
                </a:solidFill>
                <a:latin typeface="Zilla Slab Medium" pitchFamily="2" charset="0"/>
                <a:ea typeface="Zilla Slab Medium"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FD5E079-7877-4DEF-A84F-1FD9F079911F}"/>
              </a:ext>
            </a:extLst>
          </p:cNvPr>
          <p:cNvSpPr>
            <a:spLocks noGrp="1"/>
          </p:cNvSpPr>
          <p:nvPr>
            <p:ph type="body" idx="1"/>
          </p:nvPr>
        </p:nvSpPr>
        <p:spPr>
          <a:xfrm>
            <a:off x="1801368" y="4589463"/>
            <a:ext cx="9546082" cy="1500187"/>
          </a:xfrm>
        </p:spPr>
        <p:txBody>
          <a:bodyPr/>
          <a:lstStyle>
            <a:lvl1pPr marL="0" indent="0">
              <a:buNone/>
              <a:defRPr sz="2400">
                <a:solidFill>
                  <a:srgbClr val="FFC000"/>
                </a:solidFill>
                <a:latin typeface="DM Sans"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96295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E93BC-52EE-4316-A238-71EF4E79237F}"/>
              </a:ext>
            </a:extLst>
          </p:cNvPr>
          <p:cNvSpPr>
            <a:spLocks noGrp="1"/>
          </p:cNvSpPr>
          <p:nvPr>
            <p:ph type="title"/>
          </p:nvPr>
        </p:nvSpPr>
        <p:spPr>
          <a:xfrm>
            <a:off x="2267712" y="365125"/>
            <a:ext cx="9086088" cy="1325563"/>
          </a:xfrm>
        </p:spPr>
        <p:txBody>
          <a:bodyPr/>
          <a:lstStyle>
            <a:lvl1pPr>
              <a:defRPr>
                <a:solidFill>
                  <a:schemeClr val="bg1"/>
                </a:solidFill>
                <a:latin typeface="Zilla Slab Medium" pitchFamily="2" charset="0"/>
                <a:ea typeface="Zilla Slab Medium"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A389D3E-2424-49AD-8EB5-CCF21329B70B}"/>
              </a:ext>
            </a:extLst>
          </p:cNvPr>
          <p:cNvSpPr>
            <a:spLocks noGrp="1"/>
          </p:cNvSpPr>
          <p:nvPr>
            <p:ph sz="half" idx="1"/>
          </p:nvPr>
        </p:nvSpPr>
        <p:spPr>
          <a:xfrm>
            <a:off x="2267712" y="1825625"/>
            <a:ext cx="4389120" cy="4351338"/>
          </a:xfrm>
        </p:spPr>
        <p:txBody>
          <a:bodyPr/>
          <a:lstStyle>
            <a:lvl1pPr>
              <a:defRPr>
                <a:solidFill>
                  <a:schemeClr val="bg1"/>
                </a:solidFill>
                <a:latin typeface="DM Sans" pitchFamily="2" charset="0"/>
              </a:defRPr>
            </a:lvl1pPr>
            <a:lvl2pPr>
              <a:defRPr>
                <a:solidFill>
                  <a:schemeClr val="bg1"/>
                </a:solidFill>
                <a:latin typeface="DM Sans" pitchFamily="2" charset="0"/>
              </a:defRPr>
            </a:lvl2pPr>
            <a:lvl3pPr>
              <a:defRPr>
                <a:solidFill>
                  <a:schemeClr val="bg1"/>
                </a:solidFill>
                <a:latin typeface="DM Sans" pitchFamily="2" charset="0"/>
              </a:defRPr>
            </a:lvl3pPr>
            <a:lvl4pPr>
              <a:defRPr>
                <a:solidFill>
                  <a:schemeClr val="bg1"/>
                </a:solidFill>
                <a:latin typeface="DM Sans" pitchFamily="2" charset="0"/>
              </a:defRPr>
            </a:lvl4pPr>
            <a:lvl5pPr>
              <a:defRPr>
                <a:solidFill>
                  <a:schemeClr val="bg1"/>
                </a:solidFill>
                <a:latin typeface="DM Sans"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081E577-58A5-4B29-A12F-D771B62FA07C}"/>
              </a:ext>
            </a:extLst>
          </p:cNvPr>
          <p:cNvSpPr>
            <a:spLocks noGrp="1"/>
          </p:cNvSpPr>
          <p:nvPr>
            <p:ph sz="half" idx="2"/>
          </p:nvPr>
        </p:nvSpPr>
        <p:spPr>
          <a:xfrm>
            <a:off x="6830568" y="1825625"/>
            <a:ext cx="4523232"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8380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53B0A-EF16-42EB-ABED-4F00BDF6C485}"/>
              </a:ext>
            </a:extLst>
          </p:cNvPr>
          <p:cNvSpPr>
            <a:spLocks noGrp="1"/>
          </p:cNvSpPr>
          <p:nvPr>
            <p:ph type="title"/>
          </p:nvPr>
        </p:nvSpPr>
        <p:spPr>
          <a:xfrm>
            <a:off x="2267712" y="365125"/>
            <a:ext cx="9087676" cy="1325563"/>
          </a:xfrm>
        </p:spPr>
        <p:txBody>
          <a:bodyPr/>
          <a:lstStyle>
            <a:lvl1pPr>
              <a:defRPr>
                <a:solidFill>
                  <a:schemeClr val="bg1"/>
                </a:solidFill>
                <a:latin typeface="Zilla Slab Medium" pitchFamily="2" charset="0"/>
                <a:ea typeface="Zilla Slab Medium"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9F23119-30F9-473F-A035-69ED368B0917}"/>
              </a:ext>
            </a:extLst>
          </p:cNvPr>
          <p:cNvSpPr>
            <a:spLocks noGrp="1"/>
          </p:cNvSpPr>
          <p:nvPr>
            <p:ph type="body" idx="1"/>
          </p:nvPr>
        </p:nvSpPr>
        <p:spPr>
          <a:xfrm>
            <a:off x="2267712" y="1681163"/>
            <a:ext cx="4454311" cy="823912"/>
          </a:xfrm>
        </p:spPr>
        <p:txBody>
          <a:bodyPr anchor="b"/>
          <a:lstStyle>
            <a:lvl1pPr marL="0" indent="0">
              <a:buNone/>
              <a:defRPr sz="2400" b="1">
                <a:solidFill>
                  <a:srgbClr val="FFC000"/>
                </a:solidFill>
                <a:latin typeface="DM Sans"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0E6EB842-E610-449F-A6C2-2ACB9BA92B25}"/>
              </a:ext>
            </a:extLst>
          </p:cNvPr>
          <p:cNvSpPr>
            <a:spLocks noGrp="1"/>
          </p:cNvSpPr>
          <p:nvPr>
            <p:ph sz="half" idx="2"/>
          </p:nvPr>
        </p:nvSpPr>
        <p:spPr>
          <a:xfrm>
            <a:off x="2267712" y="2505075"/>
            <a:ext cx="4454311" cy="3684588"/>
          </a:xfrm>
        </p:spPr>
        <p:txBody>
          <a:bodyPr/>
          <a:lstStyle>
            <a:lvl1pPr>
              <a:defRPr>
                <a:solidFill>
                  <a:schemeClr val="bg1"/>
                </a:solidFill>
                <a:latin typeface="DM Sans" pitchFamily="2" charset="0"/>
              </a:defRPr>
            </a:lvl1pPr>
            <a:lvl2pPr>
              <a:defRPr>
                <a:solidFill>
                  <a:schemeClr val="bg1"/>
                </a:solidFill>
                <a:latin typeface="DM Sans" pitchFamily="2" charset="0"/>
              </a:defRPr>
            </a:lvl2pPr>
            <a:lvl3pPr>
              <a:defRPr>
                <a:solidFill>
                  <a:schemeClr val="bg1"/>
                </a:solidFill>
                <a:latin typeface="DM Sans" pitchFamily="2" charset="0"/>
              </a:defRPr>
            </a:lvl3pPr>
            <a:lvl4pPr>
              <a:defRPr>
                <a:solidFill>
                  <a:schemeClr val="bg1"/>
                </a:solidFill>
                <a:latin typeface="DM Sans" pitchFamily="2" charset="0"/>
              </a:defRPr>
            </a:lvl4pPr>
            <a:lvl5pPr>
              <a:defRPr>
                <a:solidFill>
                  <a:schemeClr val="bg1"/>
                </a:solidFill>
                <a:latin typeface="DM Sans"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6CFA743-01CA-4C7E-891D-A304601F2977}"/>
              </a:ext>
            </a:extLst>
          </p:cNvPr>
          <p:cNvSpPr>
            <a:spLocks noGrp="1"/>
          </p:cNvSpPr>
          <p:nvPr>
            <p:ph type="body" sz="quarter" idx="3"/>
          </p:nvPr>
        </p:nvSpPr>
        <p:spPr>
          <a:xfrm>
            <a:off x="6848856" y="1681163"/>
            <a:ext cx="4506532" cy="823912"/>
          </a:xfrm>
        </p:spPr>
        <p:txBody>
          <a:bodyPr anchor="b"/>
          <a:lstStyle>
            <a:lvl1pPr marL="0" indent="0">
              <a:buNone/>
              <a:defRPr sz="2400" b="1">
                <a:solidFill>
                  <a:srgbClr val="FFC000"/>
                </a:solidFill>
                <a:latin typeface="DM Sans"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34CC22E9-2FEE-4EF7-A797-BA4010712E01}"/>
              </a:ext>
            </a:extLst>
          </p:cNvPr>
          <p:cNvSpPr>
            <a:spLocks noGrp="1"/>
          </p:cNvSpPr>
          <p:nvPr>
            <p:ph sz="quarter" idx="4"/>
          </p:nvPr>
        </p:nvSpPr>
        <p:spPr>
          <a:xfrm>
            <a:off x="6848856" y="2505075"/>
            <a:ext cx="4506532"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4648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2AAF-9318-4C95-9EBF-1E1C8606B22B}"/>
              </a:ext>
            </a:extLst>
          </p:cNvPr>
          <p:cNvSpPr>
            <a:spLocks noGrp="1"/>
          </p:cNvSpPr>
          <p:nvPr>
            <p:ph type="title"/>
          </p:nvPr>
        </p:nvSpPr>
        <p:spPr>
          <a:xfrm>
            <a:off x="2267712" y="365125"/>
            <a:ext cx="9086088" cy="1325563"/>
          </a:xfrm>
        </p:spPr>
        <p:txBody>
          <a:bodyPr/>
          <a:lstStyle>
            <a:lvl1pPr>
              <a:defRPr>
                <a:solidFill>
                  <a:schemeClr val="bg1"/>
                </a:solidFill>
                <a:latin typeface="Zilla Slab Medium" pitchFamily="2" charset="0"/>
                <a:ea typeface="Zilla Slab Medium" pitchFamily="2" charset="0"/>
              </a:defRPr>
            </a:lvl1pPr>
          </a:lstStyle>
          <a:p>
            <a:r>
              <a:rPr lang="en-US" dirty="0"/>
              <a:t>Click to edit Master title style</a:t>
            </a:r>
          </a:p>
        </p:txBody>
      </p:sp>
    </p:spTree>
    <p:extLst>
      <p:ext uri="{BB962C8B-B14F-4D97-AF65-F5344CB8AC3E}">
        <p14:creationId xmlns:p14="http://schemas.microsoft.com/office/powerpoint/2010/main" val="283202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346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038C-B240-46BB-AB6D-1B65F59B5A30}"/>
              </a:ext>
            </a:extLst>
          </p:cNvPr>
          <p:cNvSpPr>
            <a:spLocks noGrp="1"/>
          </p:cNvSpPr>
          <p:nvPr>
            <p:ph type="title"/>
          </p:nvPr>
        </p:nvSpPr>
        <p:spPr>
          <a:xfrm>
            <a:off x="2284540" y="457200"/>
            <a:ext cx="3932237" cy="1600200"/>
          </a:xfrm>
        </p:spPr>
        <p:txBody>
          <a:bodyPr anchor="b"/>
          <a:lstStyle>
            <a:lvl1pPr>
              <a:defRPr sz="3200">
                <a:solidFill>
                  <a:schemeClr val="bg1"/>
                </a:solidFill>
                <a:latin typeface="Zilla Slab Medium" pitchFamily="2" charset="0"/>
                <a:ea typeface="Zilla Slab Medium"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F65DFF4-570F-4CB8-8786-8AEBB7B0FAB7}"/>
              </a:ext>
            </a:extLst>
          </p:cNvPr>
          <p:cNvSpPr>
            <a:spLocks noGrp="1"/>
          </p:cNvSpPr>
          <p:nvPr>
            <p:ph idx="1"/>
          </p:nvPr>
        </p:nvSpPr>
        <p:spPr>
          <a:xfrm>
            <a:off x="6528816" y="987425"/>
            <a:ext cx="4826572" cy="4873625"/>
          </a:xfrm>
        </p:spPr>
        <p:txBody>
          <a:bodyPr/>
          <a:lstStyle>
            <a:lvl1pPr>
              <a:defRPr sz="3200">
                <a:solidFill>
                  <a:schemeClr val="bg1"/>
                </a:solidFill>
                <a:latin typeface="DM Sans" pitchFamily="2" charset="0"/>
              </a:defRPr>
            </a:lvl1pPr>
            <a:lvl2pPr>
              <a:defRPr sz="2800">
                <a:solidFill>
                  <a:schemeClr val="bg1"/>
                </a:solidFill>
                <a:latin typeface="DM Sans" pitchFamily="2" charset="0"/>
              </a:defRPr>
            </a:lvl2pPr>
            <a:lvl3pPr>
              <a:defRPr sz="2400">
                <a:solidFill>
                  <a:schemeClr val="bg1"/>
                </a:solidFill>
                <a:latin typeface="DM Sans" pitchFamily="2" charset="0"/>
              </a:defRPr>
            </a:lvl3pPr>
            <a:lvl4pPr>
              <a:defRPr sz="2000">
                <a:solidFill>
                  <a:schemeClr val="bg1"/>
                </a:solidFill>
                <a:latin typeface="DM Sans" pitchFamily="2" charset="0"/>
              </a:defRPr>
            </a:lvl4pPr>
            <a:lvl5pPr>
              <a:defRPr sz="2000">
                <a:solidFill>
                  <a:schemeClr val="bg1"/>
                </a:solidFill>
                <a:latin typeface="DM Sans" pitchFamily="2"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1C632AE9-D4E3-4768-A1E2-634A62BC34CD}"/>
              </a:ext>
            </a:extLst>
          </p:cNvPr>
          <p:cNvSpPr>
            <a:spLocks noGrp="1"/>
          </p:cNvSpPr>
          <p:nvPr>
            <p:ph type="body" sz="half" idx="2"/>
          </p:nvPr>
        </p:nvSpPr>
        <p:spPr>
          <a:xfrm>
            <a:off x="2284540" y="2057400"/>
            <a:ext cx="3932237" cy="3811588"/>
          </a:xfrm>
        </p:spPr>
        <p:txBody>
          <a:bodyPr/>
          <a:lstStyle>
            <a:lvl1pPr marL="0" indent="0">
              <a:buNone/>
              <a:defRPr sz="1600">
                <a:solidFill>
                  <a:srgbClr val="FFC000"/>
                </a:solidFill>
                <a:latin typeface="DM Sans"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778367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84779-3834-41D7-B31F-6F4105B9DBCA}"/>
              </a:ext>
            </a:extLst>
          </p:cNvPr>
          <p:cNvSpPr>
            <a:spLocks noGrp="1"/>
          </p:cNvSpPr>
          <p:nvPr>
            <p:ph type="title"/>
          </p:nvPr>
        </p:nvSpPr>
        <p:spPr>
          <a:xfrm>
            <a:off x="2276669" y="457200"/>
            <a:ext cx="3943937" cy="1596867"/>
          </a:xfrm>
        </p:spPr>
        <p:txBody>
          <a:bodyPr anchor="b"/>
          <a:lstStyle>
            <a:lvl1pPr>
              <a:defRPr sz="3200">
                <a:solidFill>
                  <a:schemeClr val="bg1"/>
                </a:solidFill>
                <a:latin typeface="Zilla Slab Medium" pitchFamily="2" charset="0"/>
                <a:ea typeface="Zilla Slab Medium" pitchFamily="2"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24E14F3C-D052-42C9-BA39-99EE0E481F99}"/>
              </a:ext>
            </a:extLst>
          </p:cNvPr>
          <p:cNvSpPr>
            <a:spLocks noGrp="1"/>
          </p:cNvSpPr>
          <p:nvPr>
            <p:ph type="pic" idx="1"/>
          </p:nvPr>
        </p:nvSpPr>
        <p:spPr>
          <a:xfrm>
            <a:off x="6355080" y="457201"/>
            <a:ext cx="5000308"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A30E1F-9867-448C-AC5F-1A6A2ABA470B}"/>
              </a:ext>
            </a:extLst>
          </p:cNvPr>
          <p:cNvSpPr>
            <a:spLocks noGrp="1"/>
          </p:cNvSpPr>
          <p:nvPr>
            <p:ph type="body" sz="half" idx="2"/>
          </p:nvPr>
        </p:nvSpPr>
        <p:spPr>
          <a:xfrm>
            <a:off x="2276669" y="2057400"/>
            <a:ext cx="3943937" cy="3803650"/>
          </a:xfrm>
        </p:spPr>
        <p:txBody>
          <a:bodyPr/>
          <a:lstStyle>
            <a:lvl1pPr marL="0" indent="0">
              <a:buNone/>
              <a:defRPr sz="1600">
                <a:solidFill>
                  <a:schemeClr val="bg1"/>
                </a:solidFill>
                <a:latin typeface="DM Sans"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411330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A96B46-EEC4-4F3A-8A2A-D8D8C996F071}"/>
              </a:ext>
            </a:extLst>
          </p:cNvPr>
          <p:cNvSpPr>
            <a:spLocks noGrp="1"/>
          </p:cNvSpPr>
          <p:nvPr>
            <p:ph type="title"/>
          </p:nvPr>
        </p:nvSpPr>
        <p:spPr>
          <a:xfrm>
            <a:off x="2286000" y="365125"/>
            <a:ext cx="9067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D756092-9112-450D-8B2B-A92934C55D07}"/>
              </a:ext>
            </a:extLst>
          </p:cNvPr>
          <p:cNvSpPr>
            <a:spLocks noGrp="1"/>
          </p:cNvSpPr>
          <p:nvPr>
            <p:ph type="body" idx="1"/>
          </p:nvPr>
        </p:nvSpPr>
        <p:spPr>
          <a:xfrm>
            <a:off x="2286000" y="1825625"/>
            <a:ext cx="90678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9155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bg1"/>
          </a:solidFill>
          <a:latin typeface="Zilla Slab Medium" pitchFamily="2" charset="0"/>
          <a:ea typeface="Zilla Slab Medium"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hyperlink" Target="https://cerc.blackboard.com/LibraryIcon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escambiaschools.org/ees"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hyperlink" Target="mailto:support@ecsd.zendesk.com"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fwisd.org/Page/2772" TargetMode="External"/><Relationship Id="rId2" Type="http://schemas.openxmlformats.org/officeDocument/2006/relationships/hyperlink" Target="https://cerc.blackboard.com/domain/445" TargetMode="External"/><Relationship Id="rId1" Type="http://schemas.openxmlformats.org/officeDocument/2006/relationships/slideLayout" Target="../slideLayouts/slideLayout2.xml"/><Relationship Id="rId6" Type="http://schemas.openxmlformats.org/officeDocument/2006/relationships/hyperlink" Target="https://www.calculatorsoup.com/calculators/math/ratios.php" TargetMode="External"/><Relationship Id="rId5" Type="http://schemas.openxmlformats.org/officeDocument/2006/relationships/hyperlink" Target="https://tinypng.com/" TargetMode="External"/><Relationship Id="rId4" Type="http://schemas.openxmlformats.org/officeDocument/2006/relationships/hyperlink" Target="https://www.w3schools.com/html/"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mailto:support@ecsd.zendesk.com" TargetMode="External"/><Relationship Id="rId2" Type="http://schemas.openxmlformats.org/officeDocument/2006/relationships/hyperlink" Target="https://www.escambiaschools.or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escambiaschools.org/Page/2981"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10AF1-0EC8-4AC7-8566-F38BB36874C1}"/>
              </a:ext>
            </a:extLst>
          </p:cNvPr>
          <p:cNvSpPr>
            <a:spLocks noGrp="1"/>
          </p:cNvSpPr>
          <p:nvPr>
            <p:ph type="ctrTitle"/>
          </p:nvPr>
        </p:nvSpPr>
        <p:spPr>
          <a:xfrm>
            <a:off x="1874982" y="1122363"/>
            <a:ext cx="8793018" cy="2230437"/>
          </a:xfrm>
        </p:spPr>
        <p:txBody>
          <a:bodyPr anchor="b">
            <a:normAutofit fontScale="90000"/>
          </a:bodyPr>
          <a:lstStyle/>
          <a:p>
            <a:r>
              <a:rPr lang="en-US" dirty="0"/>
              <a:t>Introducing Blackboard/Finalsite</a:t>
            </a:r>
            <a:br>
              <a:rPr lang="en-US" dirty="0"/>
            </a:br>
            <a:r>
              <a:rPr lang="en-US" dirty="0"/>
              <a:t>Web Community Manager:</a:t>
            </a:r>
            <a:br>
              <a:rPr lang="en-US" dirty="0"/>
            </a:br>
            <a:r>
              <a:rPr lang="en-US" dirty="0"/>
              <a:t>School Site Creation and Management</a:t>
            </a:r>
          </a:p>
        </p:txBody>
      </p:sp>
      <p:sp>
        <p:nvSpPr>
          <p:cNvPr id="3" name="Subtitle 2">
            <a:extLst>
              <a:ext uri="{FF2B5EF4-FFF2-40B4-BE49-F238E27FC236}">
                <a16:creationId xmlns:a16="http://schemas.microsoft.com/office/drawing/2014/main" id="{9912FBD6-A23C-453C-9642-B14B4F8679E5}"/>
              </a:ext>
            </a:extLst>
          </p:cNvPr>
          <p:cNvSpPr>
            <a:spLocks noGrp="1"/>
          </p:cNvSpPr>
          <p:nvPr>
            <p:ph type="subTitle" idx="1"/>
          </p:nvPr>
        </p:nvSpPr>
        <p:spPr>
          <a:xfrm>
            <a:off x="1874982" y="3629890"/>
            <a:ext cx="9478817" cy="2484307"/>
          </a:xfrm>
        </p:spPr>
        <p:txBody>
          <a:bodyPr>
            <a:normAutofit fontScale="92500" lnSpcReduction="20000"/>
          </a:bodyPr>
          <a:lstStyle/>
          <a:p>
            <a:r>
              <a:rPr lang="en-US" sz="2600" b="1" dirty="0">
                <a:solidFill>
                  <a:srgbClr val="FFC000"/>
                </a:solidFill>
              </a:rPr>
              <a:t>Escambia County Public Schools</a:t>
            </a:r>
          </a:p>
          <a:p>
            <a:r>
              <a:rPr lang="en-US" dirty="0">
                <a:solidFill>
                  <a:srgbClr val="FFC000"/>
                </a:solidFill>
              </a:rPr>
              <a:t>May 2023</a:t>
            </a:r>
          </a:p>
          <a:p>
            <a:endParaRPr lang="en-US" dirty="0">
              <a:solidFill>
                <a:srgbClr val="FFC000"/>
              </a:solidFill>
            </a:endParaRPr>
          </a:p>
          <a:p>
            <a:r>
              <a:rPr lang="en-US" dirty="0">
                <a:solidFill>
                  <a:srgbClr val="FFC000"/>
                </a:solidFill>
              </a:rPr>
              <a:t>Presenter:</a:t>
            </a:r>
          </a:p>
          <a:p>
            <a:r>
              <a:rPr lang="en-US" b="1" dirty="0">
                <a:solidFill>
                  <a:srgbClr val="FFC000"/>
                </a:solidFill>
              </a:rPr>
              <a:t>Georgia Belles</a:t>
            </a:r>
          </a:p>
          <a:p>
            <a:r>
              <a:rPr lang="en-US" dirty="0">
                <a:solidFill>
                  <a:srgbClr val="FFC000"/>
                </a:solidFill>
              </a:rPr>
              <a:t>Information Technology Department</a:t>
            </a:r>
            <a:br>
              <a:rPr lang="en-US" dirty="0">
                <a:solidFill>
                  <a:srgbClr val="FFC000"/>
                </a:solidFill>
              </a:rPr>
            </a:br>
            <a:endParaRPr lang="en-US" dirty="0">
              <a:solidFill>
                <a:srgbClr val="FFC000"/>
              </a:solidFill>
            </a:endParaRPr>
          </a:p>
        </p:txBody>
      </p:sp>
    </p:spTree>
    <p:extLst>
      <p:ext uri="{BB962C8B-B14F-4D97-AF65-F5344CB8AC3E}">
        <p14:creationId xmlns:p14="http://schemas.microsoft.com/office/powerpoint/2010/main" val="2375573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D023-1502-4F84-A861-883818E7552D}"/>
              </a:ext>
            </a:extLst>
          </p:cNvPr>
          <p:cNvSpPr>
            <a:spLocks noGrp="1"/>
          </p:cNvSpPr>
          <p:nvPr>
            <p:ph type="title"/>
          </p:nvPr>
        </p:nvSpPr>
        <p:spPr/>
        <p:txBody>
          <a:bodyPr/>
          <a:lstStyle/>
          <a:p>
            <a:r>
              <a:rPr lang="en-US" dirty="0"/>
              <a:t>What You’ll Find There</a:t>
            </a:r>
          </a:p>
        </p:txBody>
      </p:sp>
      <p:sp>
        <p:nvSpPr>
          <p:cNvPr id="3" name="Content Placeholder 2">
            <a:extLst>
              <a:ext uri="{FF2B5EF4-FFF2-40B4-BE49-F238E27FC236}">
                <a16:creationId xmlns:a16="http://schemas.microsoft.com/office/drawing/2014/main" id="{6D2C1475-663C-41B7-8C40-D69850D4A762}"/>
              </a:ext>
            </a:extLst>
          </p:cNvPr>
          <p:cNvSpPr>
            <a:spLocks noGrp="1"/>
          </p:cNvSpPr>
          <p:nvPr>
            <p:ph idx="1"/>
          </p:nvPr>
        </p:nvSpPr>
        <p:spPr/>
        <p:txBody>
          <a:bodyPr>
            <a:normAutofit/>
          </a:bodyPr>
          <a:lstStyle/>
          <a:p>
            <a:r>
              <a:rPr lang="en-US" sz="3000" dirty="0"/>
              <a:t>Links:</a:t>
            </a:r>
          </a:p>
          <a:p>
            <a:pPr lvl="1"/>
            <a:r>
              <a:rPr lang="en-US" dirty="0"/>
              <a:t>Short training videos – less than 7 minutes!</a:t>
            </a:r>
          </a:p>
          <a:p>
            <a:pPr lvl="1"/>
            <a:r>
              <a:rPr lang="en-US" dirty="0"/>
              <a:t>Longer videos for deeper dives on specific topics</a:t>
            </a:r>
          </a:p>
          <a:p>
            <a:pPr lvl="1"/>
            <a:r>
              <a:rPr lang="en-US" dirty="0"/>
              <a:t>Other useful sites that will help you build beautiful pages</a:t>
            </a:r>
          </a:p>
          <a:p>
            <a:pPr lvl="1"/>
            <a:r>
              <a:rPr lang="en-US" dirty="0"/>
              <a:t>Blackboard’s sample site, loaded with examples</a:t>
            </a:r>
          </a:p>
          <a:p>
            <a:r>
              <a:rPr lang="en-US" sz="3000" dirty="0"/>
              <a:t>Page of Questions &amp; Answers</a:t>
            </a:r>
          </a:p>
          <a:p>
            <a:r>
              <a:rPr lang="en-US" sz="3000" dirty="0"/>
              <a:t>Pages of examples of apps in action</a:t>
            </a:r>
          </a:p>
          <a:p>
            <a:r>
              <a:rPr lang="en-US" sz="3000" dirty="0"/>
              <a:t>Manuals and presentations to download</a:t>
            </a:r>
          </a:p>
        </p:txBody>
      </p:sp>
    </p:spTree>
    <p:extLst>
      <p:ext uri="{BB962C8B-B14F-4D97-AF65-F5344CB8AC3E}">
        <p14:creationId xmlns:p14="http://schemas.microsoft.com/office/powerpoint/2010/main" val="1836026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6EB9-92B3-4737-8941-7F8CCD549B38}"/>
              </a:ext>
            </a:extLst>
          </p:cNvPr>
          <p:cNvSpPr>
            <a:spLocks noGrp="1"/>
          </p:cNvSpPr>
          <p:nvPr>
            <p:ph type="title"/>
          </p:nvPr>
        </p:nvSpPr>
        <p:spPr>
          <a:xfrm>
            <a:off x="1801368" y="1026367"/>
            <a:ext cx="9546082" cy="3533615"/>
          </a:xfrm>
        </p:spPr>
        <p:txBody>
          <a:bodyPr anchor="t">
            <a:normAutofit fontScale="90000"/>
          </a:bodyPr>
          <a:lstStyle/>
          <a:p>
            <a:r>
              <a:rPr lang="en-US" sz="6600" dirty="0"/>
              <a:t>Welcome to the</a:t>
            </a:r>
            <a:br>
              <a:rPr lang="en-US" sz="6600" dirty="0"/>
            </a:br>
            <a:r>
              <a:rPr lang="en-US" sz="6600" dirty="0"/>
              <a:t>Blackboard</a:t>
            </a:r>
            <a:br>
              <a:rPr lang="en-US" sz="6600" dirty="0"/>
            </a:br>
            <a:r>
              <a:rPr lang="en-US" sz="6600" dirty="0"/>
              <a:t>Web Community Manager</a:t>
            </a:r>
            <a:br>
              <a:rPr lang="en-US" sz="6600" dirty="0"/>
            </a:br>
            <a:r>
              <a:rPr lang="en-US" sz="6600" dirty="0"/>
              <a:t>Experience</a:t>
            </a:r>
          </a:p>
        </p:txBody>
      </p:sp>
      <p:sp>
        <p:nvSpPr>
          <p:cNvPr id="3" name="Text Placeholder 2">
            <a:extLst>
              <a:ext uri="{FF2B5EF4-FFF2-40B4-BE49-F238E27FC236}">
                <a16:creationId xmlns:a16="http://schemas.microsoft.com/office/drawing/2014/main" id="{5EC55708-BB00-4838-BF0D-72D54D7D3A3E}"/>
              </a:ext>
            </a:extLst>
          </p:cNvPr>
          <p:cNvSpPr>
            <a:spLocks noGrp="1"/>
          </p:cNvSpPr>
          <p:nvPr>
            <p:ph type="body" idx="1"/>
          </p:nvPr>
        </p:nvSpPr>
        <p:spPr>
          <a:xfrm>
            <a:off x="1801368" y="4714875"/>
            <a:ext cx="6628257" cy="1757342"/>
          </a:xfrm>
        </p:spPr>
        <p:txBody>
          <a:bodyPr>
            <a:normAutofit/>
          </a:bodyPr>
          <a:lstStyle/>
          <a:p>
            <a:r>
              <a:rPr lang="en-US" sz="2800" b="1" dirty="0"/>
              <a:t>Tour of a New School Homepage</a:t>
            </a:r>
            <a:br>
              <a:rPr lang="en-US" sz="2800" b="1" dirty="0"/>
            </a:br>
            <a:br>
              <a:rPr lang="en-US" sz="2800" b="1" dirty="0"/>
            </a:br>
            <a:endParaRPr lang="en-US" sz="2800" b="1" dirty="0"/>
          </a:p>
        </p:txBody>
      </p:sp>
    </p:spTree>
    <p:extLst>
      <p:ext uri="{BB962C8B-B14F-4D97-AF65-F5344CB8AC3E}">
        <p14:creationId xmlns:p14="http://schemas.microsoft.com/office/powerpoint/2010/main" val="2513354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43ED286-2F52-4BD8-A671-1DCC81A65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9745"/>
            <a:ext cx="12192000" cy="5458509"/>
          </a:xfrm>
          <a:prstGeom prst="rect">
            <a:avLst/>
          </a:prstGeom>
        </p:spPr>
      </p:pic>
    </p:spTree>
    <p:extLst>
      <p:ext uri="{BB962C8B-B14F-4D97-AF65-F5344CB8AC3E}">
        <p14:creationId xmlns:p14="http://schemas.microsoft.com/office/powerpoint/2010/main" val="1277471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43ED286-2F52-4BD8-A671-1DCC81A65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9637"/>
            <a:ext cx="12192000" cy="4538724"/>
          </a:xfrm>
          <a:prstGeom prst="rect">
            <a:avLst/>
          </a:prstGeom>
        </p:spPr>
      </p:pic>
    </p:spTree>
    <p:extLst>
      <p:ext uri="{BB962C8B-B14F-4D97-AF65-F5344CB8AC3E}">
        <p14:creationId xmlns:p14="http://schemas.microsoft.com/office/powerpoint/2010/main" val="551564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43ED286-2F52-4BD8-A671-1DCC81A65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6" y="752475"/>
            <a:ext cx="12205218" cy="5353050"/>
          </a:xfrm>
          <a:prstGeom prst="rect">
            <a:avLst/>
          </a:prstGeom>
        </p:spPr>
      </p:pic>
    </p:spTree>
    <p:extLst>
      <p:ext uri="{BB962C8B-B14F-4D97-AF65-F5344CB8AC3E}">
        <p14:creationId xmlns:p14="http://schemas.microsoft.com/office/powerpoint/2010/main" val="2281692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43ED286-2F52-4BD8-A671-1DCC81A65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6" y="787423"/>
            <a:ext cx="12205218" cy="5283153"/>
          </a:xfrm>
          <a:prstGeom prst="rect">
            <a:avLst/>
          </a:prstGeom>
        </p:spPr>
      </p:pic>
    </p:spTree>
    <p:extLst>
      <p:ext uri="{BB962C8B-B14F-4D97-AF65-F5344CB8AC3E}">
        <p14:creationId xmlns:p14="http://schemas.microsoft.com/office/powerpoint/2010/main" val="2880321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43ED286-2F52-4BD8-A671-1DCC81A65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6" y="1067555"/>
            <a:ext cx="12205218" cy="4722889"/>
          </a:xfrm>
          <a:prstGeom prst="rect">
            <a:avLst/>
          </a:prstGeom>
          <a:ln w="38100">
            <a:solidFill>
              <a:schemeClr val="bg1"/>
            </a:solidFill>
          </a:ln>
        </p:spPr>
      </p:pic>
    </p:spTree>
    <p:extLst>
      <p:ext uri="{BB962C8B-B14F-4D97-AF65-F5344CB8AC3E}">
        <p14:creationId xmlns:p14="http://schemas.microsoft.com/office/powerpoint/2010/main" val="2037687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6"/>
          <p:cNvSpPr txBox="1">
            <a:spLocks noGrp="1"/>
          </p:cNvSpPr>
          <p:nvPr>
            <p:ph type="title"/>
          </p:nvPr>
        </p:nvSpPr>
        <p:spPr>
          <a:xfrm>
            <a:off x="2281382" y="365125"/>
            <a:ext cx="907241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Zilla Slab Medium"/>
              <a:buNone/>
            </a:pPr>
            <a:r>
              <a:rPr lang="en-US" dirty="0"/>
              <a:t>WCM vs School Loop – FIGHT!</a:t>
            </a:r>
            <a:endParaRPr dirty="0"/>
          </a:p>
        </p:txBody>
      </p:sp>
      <p:sp>
        <p:nvSpPr>
          <p:cNvPr id="359" name="Google Shape;359;p46"/>
          <p:cNvSpPr txBox="1">
            <a:spLocks noGrp="1"/>
          </p:cNvSpPr>
          <p:nvPr>
            <p:ph type="body" idx="1"/>
          </p:nvPr>
        </p:nvSpPr>
        <p:spPr>
          <a:xfrm>
            <a:off x="2281380" y="1690688"/>
            <a:ext cx="9072419" cy="455979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lt1"/>
              </a:buClr>
              <a:buSzPts val="2800"/>
              <a:buNone/>
            </a:pPr>
            <a:r>
              <a:rPr lang="en-US" dirty="0"/>
              <a:t>Differences to keep in mind:</a:t>
            </a:r>
          </a:p>
          <a:p>
            <a:pPr marL="228600" lvl="0" indent="-228600" algn="l" rtl="0">
              <a:lnSpc>
                <a:spcPct val="90000"/>
              </a:lnSpc>
              <a:spcBef>
                <a:spcPts val="1000"/>
              </a:spcBef>
              <a:spcAft>
                <a:spcPts val="0"/>
              </a:spcAft>
              <a:buClr>
                <a:schemeClr val="lt1"/>
              </a:buClr>
              <a:buSzPts val="2800"/>
              <a:buChar char="•"/>
            </a:pPr>
            <a:r>
              <a:rPr lang="en-US" dirty="0"/>
              <a:t>The entire left side of individual pages is reserved for the navigation menu. Items currently on the lower left side of your School Loop page will have to be moved on to the rest of the page.</a:t>
            </a:r>
          </a:p>
          <a:p>
            <a:pPr marL="228600" lvl="0" indent="-228600" algn="l" rtl="0">
              <a:lnSpc>
                <a:spcPct val="90000"/>
              </a:lnSpc>
              <a:spcBef>
                <a:spcPts val="1000"/>
              </a:spcBef>
              <a:spcAft>
                <a:spcPts val="0"/>
              </a:spcAft>
              <a:buClr>
                <a:schemeClr val="lt1"/>
              </a:buClr>
              <a:buSzPts val="2800"/>
              <a:buChar char="•"/>
            </a:pPr>
            <a:r>
              <a:rPr lang="en-US" dirty="0"/>
              <a:t>No drafts in WCM – pages remain live even as you work on them. Workaround: create a copy of the page, hide it from navigation, then swap new </a:t>
            </a:r>
            <a:br>
              <a:rPr lang="en-US" dirty="0"/>
            </a:br>
            <a:r>
              <a:rPr lang="en-US" dirty="0"/>
              <a:t>page for old when finished.</a:t>
            </a:r>
          </a:p>
          <a:p>
            <a:pPr marL="228600" lvl="0" indent="-228600" algn="l" rtl="0">
              <a:lnSpc>
                <a:spcPct val="90000"/>
              </a:lnSpc>
              <a:spcBef>
                <a:spcPts val="1000"/>
              </a:spcBef>
              <a:spcAft>
                <a:spcPts val="0"/>
              </a:spcAft>
              <a:buClr>
                <a:schemeClr val="lt1"/>
              </a:buClr>
              <a:buSzPts val="2800"/>
              <a:buChar char="•"/>
            </a:pPr>
            <a:endParaRPr dirty="0"/>
          </a:p>
        </p:txBody>
      </p:sp>
    </p:spTree>
    <p:extLst>
      <p:ext uri="{BB962C8B-B14F-4D97-AF65-F5344CB8AC3E}">
        <p14:creationId xmlns:p14="http://schemas.microsoft.com/office/powerpoint/2010/main" val="3745481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5"/>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C05BD810-BBE4-46FA-A8D2-D66C3A77093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48853" y="413924"/>
            <a:ext cx="5531687" cy="3619457"/>
          </a:xfrm>
          <a:prstGeom prst="rect">
            <a:avLst/>
          </a:prstGeom>
          <a:ln w="3175">
            <a:solidFill>
              <a:schemeClr val="tx1"/>
            </a:solidFill>
          </a:ln>
        </p:spPr>
      </p:pic>
      <p:pic>
        <p:nvPicPr>
          <p:cNvPr id="5" name="Picture 4">
            <a:extLst>
              <a:ext uri="{FF2B5EF4-FFF2-40B4-BE49-F238E27FC236}">
                <a16:creationId xmlns:a16="http://schemas.microsoft.com/office/drawing/2014/main" id="{232CC6AC-1C33-4E32-B57C-E4E90235A2E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96000" y="2981754"/>
            <a:ext cx="5616458" cy="3619457"/>
          </a:xfrm>
          <a:prstGeom prst="rect">
            <a:avLst/>
          </a:prstGeom>
          <a:ln w="3175">
            <a:solidFill>
              <a:schemeClr val="tx1"/>
            </a:solidFill>
          </a:ln>
        </p:spPr>
      </p:pic>
      <p:sp>
        <p:nvSpPr>
          <p:cNvPr id="6" name="Google Shape;217;p27">
            <a:extLst>
              <a:ext uri="{FF2B5EF4-FFF2-40B4-BE49-F238E27FC236}">
                <a16:creationId xmlns:a16="http://schemas.microsoft.com/office/drawing/2014/main" id="{51FAB6F9-70BD-45F7-865C-E76B6FFD12A5}"/>
              </a:ext>
            </a:extLst>
          </p:cNvPr>
          <p:cNvSpPr txBox="1"/>
          <p:nvPr/>
        </p:nvSpPr>
        <p:spPr>
          <a:xfrm>
            <a:off x="400522" y="4291769"/>
            <a:ext cx="5294957"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FFC000"/>
                </a:solidFill>
                <a:latin typeface="Calibri"/>
                <a:ea typeface="Calibri"/>
                <a:cs typeface="Calibri"/>
                <a:sym typeface="Calibri"/>
              </a:rPr>
              <a:t>WCM: </a:t>
            </a:r>
            <a:r>
              <a:rPr lang="en-US" sz="2800" dirty="0">
                <a:solidFill>
                  <a:schemeClr val="lt1"/>
                </a:solidFill>
                <a:latin typeface="Calibri"/>
                <a:ea typeface="Calibri"/>
                <a:cs typeface="Calibri"/>
                <a:sym typeface="Calibri"/>
              </a:rPr>
              <a:t>Left column reserved for navigation menu only</a:t>
            </a:r>
            <a:endParaRPr sz="2800" dirty="0"/>
          </a:p>
        </p:txBody>
      </p:sp>
      <p:sp>
        <p:nvSpPr>
          <p:cNvPr id="7" name="Google Shape;217;p27">
            <a:extLst>
              <a:ext uri="{FF2B5EF4-FFF2-40B4-BE49-F238E27FC236}">
                <a16:creationId xmlns:a16="http://schemas.microsoft.com/office/drawing/2014/main" id="{01F5883E-9F8F-4B50-81FC-A91FFB9A6A8F}"/>
              </a:ext>
            </a:extLst>
          </p:cNvPr>
          <p:cNvSpPr txBox="1"/>
          <p:nvPr/>
        </p:nvSpPr>
        <p:spPr>
          <a:xfrm>
            <a:off x="6211462" y="413924"/>
            <a:ext cx="5294957"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FFC000"/>
                </a:solidFill>
                <a:latin typeface="Calibri"/>
                <a:ea typeface="Calibri"/>
                <a:cs typeface="Calibri"/>
                <a:sym typeface="Calibri"/>
              </a:rPr>
              <a:t>School Loop: </a:t>
            </a:r>
            <a:r>
              <a:rPr lang="en-US" sz="2800" dirty="0">
                <a:solidFill>
                  <a:schemeClr val="lt1"/>
                </a:solidFill>
                <a:latin typeface="Calibri"/>
                <a:ea typeface="Calibri"/>
                <a:cs typeface="Calibri"/>
                <a:sym typeface="Calibri"/>
              </a:rPr>
              <a:t>Widgets, images, etc. could be placed under the left side menu</a:t>
            </a:r>
            <a:endParaRPr sz="2800" dirty="0"/>
          </a:p>
        </p:txBody>
      </p:sp>
      <p:sp>
        <p:nvSpPr>
          <p:cNvPr id="3" name="Rectangle 2">
            <a:extLst>
              <a:ext uri="{FF2B5EF4-FFF2-40B4-BE49-F238E27FC236}">
                <a16:creationId xmlns:a16="http://schemas.microsoft.com/office/drawing/2014/main" id="{3DD74F94-D72E-4A2D-8B9C-AB4D7088CD68}"/>
              </a:ext>
            </a:extLst>
          </p:cNvPr>
          <p:cNvSpPr/>
          <p:nvPr/>
        </p:nvSpPr>
        <p:spPr>
          <a:xfrm>
            <a:off x="448853" y="1665962"/>
            <a:ext cx="1517733" cy="236741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20A4A7-9F9F-461A-9980-D174290B8D35}"/>
              </a:ext>
            </a:extLst>
          </p:cNvPr>
          <p:cNvSpPr/>
          <p:nvPr/>
        </p:nvSpPr>
        <p:spPr>
          <a:xfrm>
            <a:off x="463463" y="429259"/>
            <a:ext cx="1503123" cy="1236703"/>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9AF950-D983-4D00-AC9E-27CD20993364}"/>
              </a:ext>
            </a:extLst>
          </p:cNvPr>
          <p:cNvSpPr/>
          <p:nvPr/>
        </p:nvSpPr>
        <p:spPr>
          <a:xfrm>
            <a:off x="6110613" y="3415029"/>
            <a:ext cx="1503123" cy="3186182"/>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7718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6EB9-92B3-4737-8941-7F8CCD549B38}"/>
              </a:ext>
            </a:extLst>
          </p:cNvPr>
          <p:cNvSpPr>
            <a:spLocks noGrp="1"/>
          </p:cNvSpPr>
          <p:nvPr>
            <p:ph type="title"/>
          </p:nvPr>
        </p:nvSpPr>
        <p:spPr>
          <a:xfrm>
            <a:off x="1801368" y="972623"/>
            <a:ext cx="9676258" cy="2815608"/>
          </a:xfrm>
        </p:spPr>
        <p:txBody>
          <a:bodyPr anchor="t">
            <a:normAutofit/>
          </a:bodyPr>
          <a:lstStyle/>
          <a:p>
            <a:r>
              <a:rPr lang="en-US" sz="6600" dirty="0"/>
              <a:t>Consistency</a:t>
            </a:r>
            <a:br>
              <a:rPr lang="en-US" sz="6600" dirty="0"/>
            </a:br>
            <a:r>
              <a:rPr lang="en-US" sz="6600" dirty="0"/>
              <a:t>Is the</a:t>
            </a:r>
            <a:br>
              <a:rPr lang="en-US" sz="6600" dirty="0"/>
            </a:br>
            <a:r>
              <a:rPr lang="en-US" sz="6600" dirty="0"/>
              <a:t>Key</a:t>
            </a:r>
          </a:p>
        </p:txBody>
      </p:sp>
      <p:sp>
        <p:nvSpPr>
          <p:cNvPr id="3" name="Text Placeholder 2">
            <a:extLst>
              <a:ext uri="{FF2B5EF4-FFF2-40B4-BE49-F238E27FC236}">
                <a16:creationId xmlns:a16="http://schemas.microsoft.com/office/drawing/2014/main" id="{5EC55708-BB00-4838-BF0D-72D54D7D3A3E}"/>
              </a:ext>
            </a:extLst>
          </p:cNvPr>
          <p:cNvSpPr>
            <a:spLocks noGrp="1"/>
          </p:cNvSpPr>
          <p:nvPr>
            <p:ph type="body" idx="1"/>
          </p:nvPr>
        </p:nvSpPr>
        <p:spPr>
          <a:xfrm>
            <a:off x="1801368" y="3878891"/>
            <a:ext cx="6596183" cy="1308932"/>
          </a:xfrm>
        </p:spPr>
        <p:txBody>
          <a:bodyPr>
            <a:normAutofit/>
          </a:bodyPr>
          <a:lstStyle/>
          <a:p>
            <a:r>
              <a:rPr lang="en-US" sz="2800" b="1" dirty="0"/>
              <a:t>Or, Please Don’t Change</a:t>
            </a:r>
            <a:br>
              <a:rPr lang="en-US" sz="2800" b="1" dirty="0"/>
            </a:br>
            <a:r>
              <a:rPr lang="en-US" sz="2800" b="1" dirty="0"/>
              <a:t>These Settings</a:t>
            </a:r>
            <a:br>
              <a:rPr lang="en-US" sz="2800" b="1" dirty="0"/>
            </a:br>
            <a:endParaRPr lang="en-US" sz="2800" b="1" dirty="0"/>
          </a:p>
        </p:txBody>
      </p:sp>
      <p:pic>
        <p:nvPicPr>
          <p:cNvPr id="6" name="Picture 5" descr="A close up of a key&#10;&#10;Description automatically generated with medium confidence">
            <a:extLst>
              <a:ext uri="{FF2B5EF4-FFF2-40B4-BE49-F238E27FC236}">
                <a16:creationId xmlns:a16="http://schemas.microsoft.com/office/drawing/2014/main" id="{1A34410B-AD96-8EC3-F563-EB14E625A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0558" y="886408"/>
            <a:ext cx="4831207" cy="4842588"/>
          </a:xfrm>
          <a:prstGeom prst="rect">
            <a:avLst/>
          </a:prstGeom>
        </p:spPr>
      </p:pic>
    </p:spTree>
    <p:extLst>
      <p:ext uri="{BB962C8B-B14F-4D97-AF65-F5344CB8AC3E}">
        <p14:creationId xmlns:p14="http://schemas.microsoft.com/office/powerpoint/2010/main" val="918141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2"/>
          <p:cNvSpPr txBox="1">
            <a:spLocks noGrp="1"/>
          </p:cNvSpPr>
          <p:nvPr>
            <p:ph type="title"/>
          </p:nvPr>
        </p:nvSpPr>
        <p:spPr>
          <a:xfrm>
            <a:off x="2267712" y="365125"/>
            <a:ext cx="908767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Zilla Slab Medium"/>
              <a:buNone/>
            </a:pPr>
            <a:r>
              <a:rPr lang="en-US"/>
              <a:t>Training Objectives</a:t>
            </a:r>
            <a:endParaRPr/>
          </a:p>
        </p:txBody>
      </p:sp>
      <p:sp>
        <p:nvSpPr>
          <p:cNvPr id="49" name="Google Shape;49;p2"/>
          <p:cNvSpPr txBox="1">
            <a:spLocks noGrp="1"/>
          </p:cNvSpPr>
          <p:nvPr>
            <p:ph type="body" idx="1"/>
          </p:nvPr>
        </p:nvSpPr>
        <p:spPr>
          <a:xfrm>
            <a:off x="1953678" y="1569493"/>
            <a:ext cx="4290106" cy="93558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C000"/>
              </a:buClr>
              <a:buSzPts val="2400"/>
              <a:buNone/>
            </a:pPr>
            <a:r>
              <a:rPr lang="en-US" dirty="0"/>
              <a:t>Having to learn a new</a:t>
            </a:r>
            <a:br>
              <a:rPr lang="en-US" dirty="0"/>
            </a:br>
            <a:r>
              <a:rPr lang="en-US" dirty="0"/>
              <a:t>website system in a hurry</a:t>
            </a:r>
            <a:endParaRPr dirty="0"/>
          </a:p>
        </p:txBody>
      </p:sp>
      <p:pic>
        <p:nvPicPr>
          <p:cNvPr id="50" name="Google Shape;50;p2"/>
          <p:cNvPicPr preferRelativeResize="0">
            <a:picLocks noGrp="1"/>
          </p:cNvPicPr>
          <p:nvPr>
            <p:ph type="body" idx="2"/>
          </p:nvPr>
        </p:nvPicPr>
        <p:blipFill rotWithShape="1">
          <a:blip r:embed="rId3">
            <a:alphaModFix/>
          </a:blip>
          <a:srcRect/>
          <a:stretch/>
        </p:blipFill>
        <p:spPr>
          <a:xfrm>
            <a:off x="2678477" y="2505075"/>
            <a:ext cx="2840508" cy="368458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D023-1502-4F84-A861-883818E7552D}"/>
              </a:ext>
            </a:extLst>
          </p:cNvPr>
          <p:cNvSpPr>
            <a:spLocks noGrp="1"/>
          </p:cNvSpPr>
          <p:nvPr>
            <p:ph type="title"/>
          </p:nvPr>
        </p:nvSpPr>
        <p:spPr/>
        <p:txBody>
          <a:bodyPr/>
          <a:lstStyle/>
          <a:p>
            <a:r>
              <a:rPr lang="en-US" dirty="0"/>
              <a:t>A Banner Event</a:t>
            </a:r>
          </a:p>
        </p:txBody>
      </p:sp>
      <p:sp>
        <p:nvSpPr>
          <p:cNvPr id="3" name="Content Placeholder 2">
            <a:extLst>
              <a:ext uri="{FF2B5EF4-FFF2-40B4-BE49-F238E27FC236}">
                <a16:creationId xmlns:a16="http://schemas.microsoft.com/office/drawing/2014/main" id="{6D2C1475-663C-41B7-8C40-D69850D4A762}"/>
              </a:ext>
            </a:extLst>
          </p:cNvPr>
          <p:cNvSpPr>
            <a:spLocks noGrp="1"/>
          </p:cNvSpPr>
          <p:nvPr>
            <p:ph idx="1"/>
          </p:nvPr>
        </p:nvSpPr>
        <p:spPr>
          <a:xfrm>
            <a:off x="2281380" y="1690687"/>
            <a:ext cx="9072419" cy="4486275"/>
          </a:xfrm>
        </p:spPr>
        <p:txBody>
          <a:bodyPr>
            <a:normAutofit/>
          </a:bodyPr>
          <a:lstStyle/>
          <a:p>
            <a:pPr marL="0" indent="0" algn="ctr">
              <a:buNone/>
            </a:pPr>
            <a:r>
              <a:rPr lang="en-US" dirty="0"/>
              <a:t>Put IMPORTANT NOTICE banner at the top of your current SchoolLoop site. Suggested message: </a:t>
            </a:r>
            <a:br>
              <a:rPr lang="en-US" dirty="0"/>
            </a:br>
            <a:br>
              <a:rPr lang="en-US" dirty="0">
                <a:solidFill>
                  <a:srgbClr val="FFC000"/>
                </a:solidFill>
              </a:rPr>
            </a:br>
            <a:r>
              <a:rPr lang="en-US" dirty="0">
                <a:solidFill>
                  <a:srgbClr val="FFC000"/>
                </a:solidFill>
              </a:rPr>
              <a:t>IMPORTANT NOTICE</a:t>
            </a:r>
            <a:br>
              <a:rPr lang="en-US" dirty="0">
                <a:solidFill>
                  <a:srgbClr val="FFC000"/>
                </a:solidFill>
              </a:rPr>
            </a:br>
            <a:r>
              <a:rPr lang="en-US" dirty="0">
                <a:solidFill>
                  <a:srgbClr val="FFC000"/>
                </a:solidFill>
              </a:rPr>
              <a:t>Escambia County Public Schools are transitioning to new websites. Each school will have a new address. Visit escambiaschools.org and click “Schools” in the top menu bar to find your new school site.</a:t>
            </a:r>
            <a:br>
              <a:rPr lang="en-US" dirty="0">
                <a:solidFill>
                  <a:srgbClr val="FFC000"/>
                </a:solidFill>
              </a:rPr>
            </a:br>
            <a:r>
              <a:rPr lang="en-US" dirty="0">
                <a:solidFill>
                  <a:srgbClr val="FFC000"/>
                </a:solidFill>
              </a:rPr>
              <a:t>THIS SITE WILL EXPIRE JUNE 30, 2023.</a:t>
            </a:r>
          </a:p>
          <a:p>
            <a:pPr marL="0" indent="0">
              <a:buNone/>
            </a:pPr>
            <a:br>
              <a:rPr lang="en-US" sz="2000" dirty="0"/>
            </a:br>
            <a:r>
              <a:rPr lang="en-US" sz="2000" dirty="0"/>
              <a:t>We will send out a tutorial on how to do this in SchoolLoop ASAP</a:t>
            </a:r>
          </a:p>
          <a:p>
            <a:pPr marL="0" indent="0">
              <a:buNone/>
            </a:pPr>
            <a:endParaRPr lang="en-US" sz="2400" dirty="0"/>
          </a:p>
        </p:txBody>
      </p:sp>
    </p:spTree>
    <p:extLst>
      <p:ext uri="{BB962C8B-B14F-4D97-AF65-F5344CB8AC3E}">
        <p14:creationId xmlns:p14="http://schemas.microsoft.com/office/powerpoint/2010/main" val="2000239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D023-1502-4F84-A861-883818E7552D}"/>
              </a:ext>
            </a:extLst>
          </p:cNvPr>
          <p:cNvSpPr>
            <a:spLocks noGrp="1"/>
          </p:cNvSpPr>
          <p:nvPr>
            <p:ph type="title"/>
          </p:nvPr>
        </p:nvSpPr>
        <p:spPr/>
        <p:txBody>
          <a:bodyPr/>
          <a:lstStyle/>
          <a:p>
            <a:r>
              <a:rPr lang="en-US" dirty="0"/>
              <a:t>What’s in a Name?</a:t>
            </a:r>
          </a:p>
        </p:txBody>
      </p:sp>
      <p:sp>
        <p:nvSpPr>
          <p:cNvPr id="3" name="Content Placeholder 2">
            <a:extLst>
              <a:ext uri="{FF2B5EF4-FFF2-40B4-BE49-F238E27FC236}">
                <a16:creationId xmlns:a16="http://schemas.microsoft.com/office/drawing/2014/main" id="{6D2C1475-663C-41B7-8C40-D69850D4A762}"/>
              </a:ext>
            </a:extLst>
          </p:cNvPr>
          <p:cNvSpPr>
            <a:spLocks noGrp="1"/>
          </p:cNvSpPr>
          <p:nvPr>
            <p:ph idx="1"/>
          </p:nvPr>
        </p:nvSpPr>
        <p:spPr/>
        <p:txBody>
          <a:bodyPr>
            <a:normAutofit/>
          </a:bodyPr>
          <a:lstStyle/>
          <a:p>
            <a:pPr marL="0" indent="0">
              <a:buNone/>
            </a:pPr>
            <a:r>
              <a:rPr lang="en-US" dirty="0"/>
              <a:t>Current SchoolLoop school addresses:</a:t>
            </a:r>
            <a:br>
              <a:rPr lang="en-US" dirty="0"/>
            </a:br>
            <a:br>
              <a:rPr lang="en-US" dirty="0"/>
            </a:br>
            <a:r>
              <a:rPr lang="en-US" b="1" dirty="0">
                <a:solidFill>
                  <a:srgbClr val="FFC000"/>
                </a:solidFill>
              </a:rPr>
              <a:t>https://phs-ecsd-fl.schoolloop.com/</a:t>
            </a:r>
            <a:br>
              <a:rPr lang="en-US" dirty="0"/>
            </a:br>
            <a:br>
              <a:rPr lang="en-US" dirty="0"/>
            </a:br>
            <a:r>
              <a:rPr lang="en-US" dirty="0"/>
              <a:t>New Blackboard school addresses:</a:t>
            </a:r>
          </a:p>
          <a:p>
            <a:pPr marL="0" indent="0">
              <a:buNone/>
            </a:pPr>
            <a:br>
              <a:rPr lang="en-US" dirty="0"/>
            </a:br>
            <a:r>
              <a:rPr lang="en-US" b="1" dirty="0">
                <a:solidFill>
                  <a:srgbClr val="FFC000"/>
                </a:solidFill>
              </a:rPr>
              <a:t>https://www.escambiaschools.org/phs</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1711023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D023-1502-4F84-A861-883818E7552D}"/>
              </a:ext>
            </a:extLst>
          </p:cNvPr>
          <p:cNvSpPr>
            <a:spLocks noGrp="1"/>
          </p:cNvSpPr>
          <p:nvPr>
            <p:ph type="title"/>
          </p:nvPr>
        </p:nvSpPr>
        <p:spPr/>
        <p:txBody>
          <a:bodyPr/>
          <a:lstStyle/>
          <a:p>
            <a:r>
              <a:rPr lang="en-US" dirty="0"/>
              <a:t>Go Mighty Walruses!</a:t>
            </a:r>
          </a:p>
        </p:txBody>
      </p:sp>
      <p:sp>
        <p:nvSpPr>
          <p:cNvPr id="3" name="Content Placeholder 2">
            <a:extLst>
              <a:ext uri="{FF2B5EF4-FFF2-40B4-BE49-F238E27FC236}">
                <a16:creationId xmlns:a16="http://schemas.microsoft.com/office/drawing/2014/main" id="{6D2C1475-663C-41B7-8C40-D69850D4A762}"/>
              </a:ext>
            </a:extLst>
          </p:cNvPr>
          <p:cNvSpPr>
            <a:spLocks noGrp="1"/>
          </p:cNvSpPr>
          <p:nvPr>
            <p:ph idx="1"/>
          </p:nvPr>
        </p:nvSpPr>
        <p:spPr/>
        <p:txBody>
          <a:bodyPr>
            <a:normAutofit/>
          </a:bodyPr>
          <a:lstStyle/>
          <a:p>
            <a:pPr marL="0" indent="0">
              <a:buNone/>
            </a:pPr>
            <a:r>
              <a:rPr lang="en-US" dirty="0"/>
              <a:t>If your school has an alternate domain,</a:t>
            </a:r>
            <a:br>
              <a:rPr lang="en-US" dirty="0"/>
            </a:br>
            <a:r>
              <a:rPr lang="en-US" dirty="0"/>
              <a:t>such as</a:t>
            </a:r>
            <a:br>
              <a:rPr lang="en-US" dirty="0"/>
            </a:br>
            <a:r>
              <a:rPr lang="en-US" dirty="0">
                <a:solidFill>
                  <a:srgbClr val="FFC000"/>
                </a:solidFill>
              </a:rPr>
              <a:t>https://www.sampleschoolwalruses.org</a:t>
            </a:r>
            <a:r>
              <a:rPr lang="en-US" dirty="0"/>
              <a:t>, </a:t>
            </a:r>
            <a:br>
              <a:rPr lang="en-US" dirty="0"/>
            </a:br>
            <a:r>
              <a:rPr lang="en-US" dirty="0"/>
              <a:t>we can map that domain to your school’s website.</a:t>
            </a:r>
            <a:br>
              <a:rPr lang="en-US" dirty="0"/>
            </a:br>
            <a:br>
              <a:rPr lang="en-US" dirty="0"/>
            </a:br>
            <a:r>
              <a:rPr lang="en-US" dirty="0"/>
              <a:t>HOWEVER, you will still have the address</a:t>
            </a:r>
            <a:br>
              <a:rPr lang="en-US" dirty="0"/>
            </a:br>
            <a:r>
              <a:rPr lang="en-US" dirty="0">
                <a:solidFill>
                  <a:srgbClr val="FFC000"/>
                </a:solidFill>
              </a:rPr>
              <a:t>https://www.escambiaschools.org/shs</a:t>
            </a:r>
            <a:r>
              <a:rPr lang="en-US" dirty="0"/>
              <a:t>, and all schools will be using their initials at the end of the url. </a:t>
            </a:r>
            <a:br>
              <a:rPr lang="en-US" dirty="0"/>
            </a:br>
            <a:r>
              <a:rPr lang="en-US" dirty="0"/>
              <a:t>No exceptions.</a:t>
            </a:r>
            <a:endParaRPr lang="en-US" dirty="0">
              <a:solidFill>
                <a:srgbClr val="FFC000"/>
              </a:solidFill>
            </a:endParaRP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2035330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D023-1502-4F84-A861-883818E7552D}"/>
              </a:ext>
            </a:extLst>
          </p:cNvPr>
          <p:cNvSpPr>
            <a:spLocks noGrp="1"/>
          </p:cNvSpPr>
          <p:nvPr>
            <p:ph type="title"/>
          </p:nvPr>
        </p:nvSpPr>
        <p:spPr/>
        <p:txBody>
          <a:bodyPr/>
          <a:lstStyle/>
          <a:p>
            <a:r>
              <a:rPr lang="en-US" dirty="0"/>
              <a:t>Navigation Menus across the Board</a:t>
            </a:r>
          </a:p>
        </p:txBody>
      </p:sp>
      <p:sp>
        <p:nvSpPr>
          <p:cNvPr id="3" name="Content Placeholder 2">
            <a:extLst>
              <a:ext uri="{FF2B5EF4-FFF2-40B4-BE49-F238E27FC236}">
                <a16:creationId xmlns:a16="http://schemas.microsoft.com/office/drawing/2014/main" id="{6D2C1475-663C-41B7-8C40-D69850D4A762}"/>
              </a:ext>
            </a:extLst>
          </p:cNvPr>
          <p:cNvSpPr>
            <a:spLocks noGrp="1"/>
          </p:cNvSpPr>
          <p:nvPr>
            <p:ph idx="1"/>
          </p:nvPr>
        </p:nvSpPr>
        <p:spPr/>
        <p:txBody>
          <a:bodyPr>
            <a:normAutofit/>
          </a:bodyPr>
          <a:lstStyle/>
          <a:p>
            <a:r>
              <a:rPr lang="en-US" sz="3000" dirty="0"/>
              <a:t>SchoolLoop system – wide variety of navigation menus across the district</a:t>
            </a:r>
          </a:p>
          <a:p>
            <a:r>
              <a:rPr lang="en-US" sz="3000" dirty="0"/>
              <a:t>Blackboard Template – consistent navigation menu for elementary, middle, and high schools</a:t>
            </a:r>
          </a:p>
          <a:p>
            <a:r>
              <a:rPr lang="en-US" sz="3000" dirty="0"/>
              <a:t>Current SchoolLoop pages should be arranged to fit within the menu channels as you’re building the new site</a:t>
            </a:r>
          </a:p>
          <a:p>
            <a:r>
              <a:rPr lang="en-US" sz="3000" dirty="0"/>
              <a:t>Utilize Global Icons if you need to draw</a:t>
            </a:r>
            <a:br>
              <a:rPr lang="en-US" sz="3000" dirty="0"/>
            </a:br>
            <a:r>
              <a:rPr lang="en-US" sz="3000" dirty="0"/>
              <a:t>attention to sections/pages</a:t>
            </a:r>
          </a:p>
        </p:txBody>
      </p:sp>
    </p:spTree>
    <p:extLst>
      <p:ext uri="{BB962C8B-B14F-4D97-AF65-F5344CB8AC3E}">
        <p14:creationId xmlns:p14="http://schemas.microsoft.com/office/powerpoint/2010/main" val="4025174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9BAD076-37BD-E8F1-3D7B-D515AF3B6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32319"/>
            <a:ext cx="12192000" cy="786581"/>
          </a:xfrm>
          <a:prstGeom prst="rect">
            <a:avLst/>
          </a:prstGeom>
        </p:spPr>
      </p:pic>
      <p:pic>
        <p:nvPicPr>
          <p:cNvPr id="7" name="Picture 6">
            <a:extLst>
              <a:ext uri="{FF2B5EF4-FFF2-40B4-BE49-F238E27FC236}">
                <a16:creationId xmlns:a16="http://schemas.microsoft.com/office/drawing/2014/main" id="{35D7B82A-89E7-349E-A6C4-A30F493A1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6765"/>
            <a:ext cx="12192000" cy="778915"/>
          </a:xfrm>
          <a:prstGeom prst="rect">
            <a:avLst/>
          </a:prstGeom>
        </p:spPr>
      </p:pic>
      <p:pic>
        <p:nvPicPr>
          <p:cNvPr id="9" name="Picture 8">
            <a:extLst>
              <a:ext uri="{FF2B5EF4-FFF2-40B4-BE49-F238E27FC236}">
                <a16:creationId xmlns:a16="http://schemas.microsoft.com/office/drawing/2014/main" id="{D54A14D0-3AF6-5668-96B1-2B3C57F71F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78198"/>
            <a:ext cx="12192000" cy="701603"/>
          </a:xfrm>
          <a:prstGeom prst="rect">
            <a:avLst/>
          </a:prstGeom>
        </p:spPr>
      </p:pic>
    </p:spTree>
    <p:extLst>
      <p:ext uri="{BB962C8B-B14F-4D97-AF65-F5344CB8AC3E}">
        <p14:creationId xmlns:p14="http://schemas.microsoft.com/office/powerpoint/2010/main" val="683961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D023-1502-4F84-A861-883818E7552D}"/>
              </a:ext>
            </a:extLst>
          </p:cNvPr>
          <p:cNvSpPr>
            <a:spLocks noGrp="1"/>
          </p:cNvSpPr>
          <p:nvPr>
            <p:ph type="title"/>
          </p:nvPr>
        </p:nvSpPr>
        <p:spPr/>
        <p:txBody>
          <a:bodyPr/>
          <a:lstStyle/>
          <a:p>
            <a:r>
              <a:rPr lang="en-US" dirty="0"/>
              <a:t>A Request from on High</a:t>
            </a:r>
          </a:p>
        </p:txBody>
      </p:sp>
      <p:sp>
        <p:nvSpPr>
          <p:cNvPr id="3" name="Content Placeholder 2">
            <a:extLst>
              <a:ext uri="{FF2B5EF4-FFF2-40B4-BE49-F238E27FC236}">
                <a16:creationId xmlns:a16="http://schemas.microsoft.com/office/drawing/2014/main" id="{6D2C1475-663C-41B7-8C40-D69850D4A762}"/>
              </a:ext>
            </a:extLst>
          </p:cNvPr>
          <p:cNvSpPr>
            <a:spLocks noGrp="1"/>
          </p:cNvSpPr>
          <p:nvPr>
            <p:ph idx="1"/>
          </p:nvPr>
        </p:nvSpPr>
        <p:spPr/>
        <p:txBody>
          <a:bodyPr>
            <a:normAutofit/>
          </a:bodyPr>
          <a:lstStyle/>
          <a:p>
            <a:pPr marL="0" indent="0">
              <a:buNone/>
            </a:pPr>
            <a:r>
              <a:rPr lang="en-US" sz="4000" dirty="0">
                <a:solidFill>
                  <a:srgbClr val="FFC000"/>
                </a:solidFill>
              </a:rPr>
              <a:t>We recognize that you have the ability to change the menu and your school’s friendly web address. </a:t>
            </a:r>
          </a:p>
          <a:p>
            <a:pPr marL="0" indent="0">
              <a:buNone/>
            </a:pPr>
            <a:endParaRPr lang="en-US" sz="4000" dirty="0">
              <a:solidFill>
                <a:srgbClr val="FFC000"/>
              </a:solidFill>
            </a:endParaRPr>
          </a:p>
          <a:p>
            <a:pPr marL="0" indent="0">
              <a:buNone/>
            </a:pPr>
            <a:r>
              <a:rPr lang="en-US" sz="4000" dirty="0">
                <a:solidFill>
                  <a:srgbClr val="FFC000"/>
                </a:solidFill>
              </a:rPr>
              <a:t>We are asking you </a:t>
            </a:r>
            <a:r>
              <a:rPr lang="en-US" sz="4000" b="1" dirty="0">
                <a:solidFill>
                  <a:srgbClr val="FFC000"/>
                </a:solidFill>
              </a:rPr>
              <a:t>not</a:t>
            </a:r>
            <a:r>
              <a:rPr lang="en-US" sz="4000" dirty="0">
                <a:solidFill>
                  <a:srgbClr val="FFC000"/>
                </a:solidFill>
              </a:rPr>
              <a:t> to.</a:t>
            </a:r>
          </a:p>
        </p:txBody>
      </p:sp>
    </p:spTree>
    <p:extLst>
      <p:ext uri="{BB962C8B-B14F-4D97-AF65-F5344CB8AC3E}">
        <p14:creationId xmlns:p14="http://schemas.microsoft.com/office/powerpoint/2010/main" val="2667078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6EB9-92B3-4737-8941-7F8CCD549B38}"/>
              </a:ext>
            </a:extLst>
          </p:cNvPr>
          <p:cNvSpPr>
            <a:spLocks noGrp="1"/>
          </p:cNvSpPr>
          <p:nvPr>
            <p:ph type="title"/>
          </p:nvPr>
        </p:nvSpPr>
        <p:spPr>
          <a:xfrm>
            <a:off x="1801368" y="1709739"/>
            <a:ext cx="9676258" cy="3146741"/>
          </a:xfrm>
        </p:spPr>
        <p:txBody>
          <a:bodyPr anchor="t">
            <a:normAutofit/>
          </a:bodyPr>
          <a:lstStyle/>
          <a:p>
            <a:r>
              <a:rPr lang="en-US" sz="6600" dirty="0"/>
              <a:t>Site Manager –</a:t>
            </a:r>
            <a:br>
              <a:rPr lang="en-US" sz="6600" dirty="0"/>
            </a:br>
            <a:r>
              <a:rPr lang="en-US" sz="6600" dirty="0"/>
              <a:t>Working Under</a:t>
            </a:r>
            <a:br>
              <a:rPr lang="en-US" sz="6600" dirty="0"/>
            </a:br>
            <a:r>
              <a:rPr lang="en-US" sz="6600" dirty="0"/>
              <a:t>the Hood</a:t>
            </a:r>
          </a:p>
        </p:txBody>
      </p:sp>
      <p:sp>
        <p:nvSpPr>
          <p:cNvPr id="3" name="Text Placeholder 2">
            <a:extLst>
              <a:ext uri="{FF2B5EF4-FFF2-40B4-BE49-F238E27FC236}">
                <a16:creationId xmlns:a16="http://schemas.microsoft.com/office/drawing/2014/main" id="{5EC55708-BB00-4838-BF0D-72D54D7D3A3E}"/>
              </a:ext>
            </a:extLst>
          </p:cNvPr>
          <p:cNvSpPr>
            <a:spLocks noGrp="1"/>
          </p:cNvSpPr>
          <p:nvPr>
            <p:ph type="body" idx="1"/>
          </p:nvPr>
        </p:nvSpPr>
        <p:spPr>
          <a:xfrm>
            <a:off x="1801368" y="4947332"/>
            <a:ext cx="5088959" cy="1912235"/>
          </a:xfrm>
        </p:spPr>
        <p:txBody>
          <a:bodyPr>
            <a:normAutofit/>
          </a:bodyPr>
          <a:lstStyle/>
          <a:p>
            <a:r>
              <a:rPr lang="en-US" sz="2800" b="1" dirty="0"/>
              <a:t>Signing In</a:t>
            </a:r>
            <a:br>
              <a:rPr lang="en-US" sz="2800" b="1" dirty="0"/>
            </a:br>
            <a:r>
              <a:rPr lang="en-US" sz="2800" b="1" dirty="0"/>
              <a:t>Terms to Know</a:t>
            </a:r>
            <a:br>
              <a:rPr lang="en-US" sz="2800" b="1" dirty="0"/>
            </a:br>
            <a:endParaRPr lang="en-US" sz="2800" b="1" dirty="0"/>
          </a:p>
        </p:txBody>
      </p:sp>
      <p:pic>
        <p:nvPicPr>
          <p:cNvPr id="5" name="Picture 4" descr="A close-up of a wrench&#10;&#10;Description automatically generated">
            <a:extLst>
              <a:ext uri="{FF2B5EF4-FFF2-40B4-BE49-F238E27FC236}">
                <a16:creationId xmlns:a16="http://schemas.microsoft.com/office/drawing/2014/main" id="{DE7E9BF0-63AA-2BD1-2A1C-40D1114BE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2205" y="947738"/>
            <a:ext cx="2778427" cy="5148261"/>
          </a:xfrm>
          <a:prstGeom prst="rect">
            <a:avLst/>
          </a:prstGeom>
        </p:spPr>
      </p:pic>
    </p:spTree>
    <p:extLst>
      <p:ext uri="{BB962C8B-B14F-4D97-AF65-F5344CB8AC3E}">
        <p14:creationId xmlns:p14="http://schemas.microsoft.com/office/powerpoint/2010/main" val="3628047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B4A4E4-1C9A-4089-BA10-AD66F692EBC7}"/>
              </a:ext>
            </a:extLst>
          </p:cNvPr>
          <p:cNvSpPr txBox="1"/>
          <p:nvPr/>
        </p:nvSpPr>
        <p:spPr>
          <a:xfrm>
            <a:off x="2009775" y="4228905"/>
            <a:ext cx="8172450" cy="1569660"/>
          </a:xfrm>
          <a:prstGeom prst="rect">
            <a:avLst/>
          </a:prstGeom>
          <a:noFill/>
        </p:spPr>
        <p:txBody>
          <a:bodyPr wrap="square" rtlCol="0">
            <a:spAutoFit/>
          </a:bodyPr>
          <a:lstStyle/>
          <a:p>
            <a:r>
              <a:rPr lang="en-US" sz="2400" dirty="0">
                <a:solidFill>
                  <a:schemeClr val="bg1"/>
                </a:solidFill>
              </a:rPr>
              <a:t>Every page in the district will have the blue navigation bar at the top of the page, no matter the school’s color. Click Employee Access to log in to WCM.</a:t>
            </a:r>
          </a:p>
          <a:p>
            <a:pPr marL="342900" indent="-342900">
              <a:buAutoNum type="arabicPeriod"/>
            </a:pPr>
            <a:endParaRPr lang="en-US" sz="2400" dirty="0">
              <a:solidFill>
                <a:schemeClr val="bg1"/>
              </a:solidFill>
            </a:endParaRPr>
          </a:p>
        </p:txBody>
      </p:sp>
      <p:pic>
        <p:nvPicPr>
          <p:cNvPr id="8" name="Picture 7" descr="A screenshot of a computer&#10;&#10;Description automatically generated">
            <a:extLst>
              <a:ext uri="{FF2B5EF4-FFF2-40B4-BE49-F238E27FC236}">
                <a16:creationId xmlns:a16="http://schemas.microsoft.com/office/drawing/2014/main" id="{D6789401-54FC-053C-E498-EDCCE7047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50" y="1229501"/>
            <a:ext cx="11271380" cy="2407298"/>
          </a:xfrm>
          <a:prstGeom prst="rect">
            <a:avLst/>
          </a:prstGeom>
        </p:spPr>
      </p:pic>
      <p:sp>
        <p:nvSpPr>
          <p:cNvPr id="4" name="Rectangle 3">
            <a:extLst>
              <a:ext uri="{FF2B5EF4-FFF2-40B4-BE49-F238E27FC236}">
                <a16:creationId xmlns:a16="http://schemas.microsoft.com/office/drawing/2014/main" id="{D14F689F-350B-4FDB-B905-B9339FF432BD}"/>
              </a:ext>
            </a:extLst>
          </p:cNvPr>
          <p:cNvSpPr/>
          <p:nvPr/>
        </p:nvSpPr>
        <p:spPr>
          <a:xfrm>
            <a:off x="1251858" y="1138332"/>
            <a:ext cx="1752600" cy="50968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E6B4C5-50A2-443D-B4FB-922E836CE091}"/>
              </a:ext>
            </a:extLst>
          </p:cNvPr>
          <p:cNvSpPr/>
          <p:nvPr/>
        </p:nvSpPr>
        <p:spPr>
          <a:xfrm>
            <a:off x="7765014" y="2108717"/>
            <a:ext cx="1668235" cy="51318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659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DC740B-F38F-4B6F-8C06-8F699557560C}"/>
              </a:ext>
            </a:extLst>
          </p:cNvPr>
          <p:cNvPicPr>
            <a:picLocks noChangeAspect="1"/>
          </p:cNvPicPr>
          <p:nvPr/>
        </p:nvPicPr>
        <p:blipFill rotWithShape="1">
          <a:blip r:embed="rId2">
            <a:extLst>
              <a:ext uri="{28A0092B-C50C-407E-A947-70E740481C1C}">
                <a14:useLocalDpi xmlns:a14="http://schemas.microsoft.com/office/drawing/2010/main" val="0"/>
              </a:ext>
            </a:extLst>
          </a:blip>
          <a:srcRect l="8349" t="8376" r="3933" b="10544"/>
          <a:stretch/>
        </p:blipFill>
        <p:spPr>
          <a:xfrm>
            <a:off x="1152525" y="523875"/>
            <a:ext cx="5419725" cy="2124075"/>
          </a:xfrm>
          <a:prstGeom prst="rect">
            <a:avLst/>
          </a:prstGeom>
        </p:spPr>
      </p:pic>
      <p:sp>
        <p:nvSpPr>
          <p:cNvPr id="6" name="TextBox 5">
            <a:extLst>
              <a:ext uri="{FF2B5EF4-FFF2-40B4-BE49-F238E27FC236}">
                <a16:creationId xmlns:a16="http://schemas.microsoft.com/office/drawing/2014/main" id="{36B4A4E4-1C9A-4089-BA10-AD66F692EBC7}"/>
              </a:ext>
            </a:extLst>
          </p:cNvPr>
          <p:cNvSpPr txBox="1"/>
          <p:nvPr/>
        </p:nvSpPr>
        <p:spPr>
          <a:xfrm>
            <a:off x="6867525" y="523875"/>
            <a:ext cx="4533900" cy="3416320"/>
          </a:xfrm>
          <a:prstGeom prst="rect">
            <a:avLst/>
          </a:prstGeom>
          <a:noFill/>
        </p:spPr>
        <p:txBody>
          <a:bodyPr wrap="square" rtlCol="0">
            <a:spAutoFit/>
          </a:bodyPr>
          <a:lstStyle/>
          <a:p>
            <a:pPr marL="457200" indent="-457200">
              <a:buFont typeface="+mj-lt"/>
              <a:buAutoNum type="arabicPeriod" startAt="3"/>
            </a:pPr>
            <a:r>
              <a:rPr lang="en-US" sz="2400" dirty="0">
                <a:solidFill>
                  <a:schemeClr val="bg1"/>
                </a:solidFill>
              </a:rPr>
              <a:t>The Sign In button will appear; click it.</a:t>
            </a:r>
            <a:br>
              <a:rPr lang="en-US" sz="2400" dirty="0">
                <a:solidFill>
                  <a:schemeClr val="bg1"/>
                </a:solidFill>
              </a:rPr>
            </a:br>
            <a:br>
              <a:rPr lang="en-US" sz="2400" dirty="0">
                <a:solidFill>
                  <a:schemeClr val="bg1"/>
                </a:solidFill>
              </a:rPr>
            </a:br>
            <a:br>
              <a:rPr lang="en-US" sz="2400" dirty="0">
                <a:solidFill>
                  <a:schemeClr val="bg1"/>
                </a:solidFill>
              </a:rPr>
            </a:br>
            <a:br>
              <a:rPr lang="en-US" sz="2400" dirty="0">
                <a:solidFill>
                  <a:schemeClr val="bg1"/>
                </a:solidFill>
              </a:rPr>
            </a:br>
            <a:endParaRPr lang="en-US" sz="2400" dirty="0">
              <a:solidFill>
                <a:schemeClr val="bg1"/>
              </a:solidFill>
            </a:endParaRPr>
          </a:p>
          <a:p>
            <a:pPr marL="457200" indent="-457200">
              <a:buFont typeface="+mj-lt"/>
              <a:buAutoNum type="arabicPeriod" startAt="3"/>
            </a:pPr>
            <a:endParaRPr lang="en-US" sz="2400" dirty="0">
              <a:solidFill>
                <a:schemeClr val="bg1"/>
              </a:solidFill>
            </a:endParaRPr>
          </a:p>
          <a:p>
            <a:pPr marL="342900" indent="-342900">
              <a:buAutoNum type="arabicPeriod" startAt="3"/>
            </a:pPr>
            <a:r>
              <a:rPr lang="en-US" sz="2400" dirty="0">
                <a:solidFill>
                  <a:schemeClr val="bg1"/>
                </a:solidFill>
              </a:rPr>
              <a:t>Enter your ECPS credentials in the page that appears.</a:t>
            </a:r>
          </a:p>
        </p:txBody>
      </p:sp>
      <p:pic>
        <p:nvPicPr>
          <p:cNvPr id="7" name="Picture 6">
            <a:extLst>
              <a:ext uri="{FF2B5EF4-FFF2-40B4-BE49-F238E27FC236}">
                <a16:creationId xmlns:a16="http://schemas.microsoft.com/office/drawing/2014/main" id="{37591D23-C1BA-4D2D-B1D4-228C9C33A4C3}"/>
              </a:ext>
            </a:extLst>
          </p:cNvPr>
          <p:cNvPicPr>
            <a:picLocks noChangeAspect="1"/>
          </p:cNvPicPr>
          <p:nvPr/>
        </p:nvPicPr>
        <p:blipFill rotWithShape="1">
          <a:blip r:embed="rId3">
            <a:extLst>
              <a:ext uri="{28A0092B-C50C-407E-A947-70E740481C1C}">
                <a14:useLocalDpi xmlns:a14="http://schemas.microsoft.com/office/drawing/2010/main" val="0"/>
              </a:ext>
            </a:extLst>
          </a:blip>
          <a:srcRect l="5725" t="40555" r="209" b="2500"/>
          <a:stretch/>
        </p:blipFill>
        <p:spPr>
          <a:xfrm>
            <a:off x="1152525" y="3021391"/>
            <a:ext cx="5419725" cy="3178952"/>
          </a:xfrm>
          <a:prstGeom prst="rect">
            <a:avLst/>
          </a:prstGeom>
        </p:spPr>
      </p:pic>
    </p:spTree>
    <p:extLst>
      <p:ext uri="{BB962C8B-B14F-4D97-AF65-F5344CB8AC3E}">
        <p14:creationId xmlns:p14="http://schemas.microsoft.com/office/powerpoint/2010/main" val="456578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DC740B-F38F-4B6F-8C06-8F6995575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447" y="1254347"/>
            <a:ext cx="4781551" cy="2425714"/>
          </a:xfrm>
          <a:prstGeom prst="rect">
            <a:avLst/>
          </a:prstGeom>
        </p:spPr>
      </p:pic>
      <p:sp>
        <p:nvSpPr>
          <p:cNvPr id="6" name="TextBox 5">
            <a:extLst>
              <a:ext uri="{FF2B5EF4-FFF2-40B4-BE49-F238E27FC236}">
                <a16:creationId xmlns:a16="http://schemas.microsoft.com/office/drawing/2014/main" id="{36B4A4E4-1C9A-4089-BA10-AD66F692EBC7}"/>
              </a:ext>
            </a:extLst>
          </p:cNvPr>
          <p:cNvSpPr txBox="1"/>
          <p:nvPr/>
        </p:nvSpPr>
        <p:spPr>
          <a:xfrm>
            <a:off x="6562725" y="1089748"/>
            <a:ext cx="4533900" cy="1200329"/>
          </a:xfrm>
          <a:prstGeom prst="rect">
            <a:avLst/>
          </a:prstGeom>
          <a:noFill/>
        </p:spPr>
        <p:txBody>
          <a:bodyPr wrap="square" rtlCol="0">
            <a:spAutoFit/>
          </a:bodyPr>
          <a:lstStyle/>
          <a:p>
            <a:r>
              <a:rPr lang="en-US" sz="2400" dirty="0">
                <a:solidFill>
                  <a:schemeClr val="bg1"/>
                </a:solidFill>
              </a:rPr>
              <a:t>On the left margin of the district homepage a black vertical toolbar will be present.</a:t>
            </a:r>
          </a:p>
        </p:txBody>
      </p:sp>
      <p:pic>
        <p:nvPicPr>
          <p:cNvPr id="7" name="Picture 6">
            <a:extLst>
              <a:ext uri="{FF2B5EF4-FFF2-40B4-BE49-F238E27FC236}">
                <a16:creationId xmlns:a16="http://schemas.microsoft.com/office/drawing/2014/main" id="{37591D23-C1BA-4D2D-B1D4-228C9C33A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448" y="3886200"/>
            <a:ext cx="4781551" cy="2522781"/>
          </a:xfrm>
          <a:prstGeom prst="rect">
            <a:avLst/>
          </a:prstGeom>
        </p:spPr>
      </p:pic>
      <p:sp>
        <p:nvSpPr>
          <p:cNvPr id="8" name="TextBox 7">
            <a:extLst>
              <a:ext uri="{FF2B5EF4-FFF2-40B4-BE49-F238E27FC236}">
                <a16:creationId xmlns:a16="http://schemas.microsoft.com/office/drawing/2014/main" id="{B3F9D636-6C96-4089-B0D8-E3B6DA247641}"/>
              </a:ext>
            </a:extLst>
          </p:cNvPr>
          <p:cNvSpPr txBox="1"/>
          <p:nvPr/>
        </p:nvSpPr>
        <p:spPr>
          <a:xfrm>
            <a:off x="0" y="257175"/>
            <a:ext cx="12191999" cy="646331"/>
          </a:xfrm>
          <a:prstGeom prst="rect">
            <a:avLst/>
          </a:prstGeom>
          <a:noFill/>
        </p:spPr>
        <p:txBody>
          <a:bodyPr wrap="square" rtlCol="0">
            <a:spAutoFit/>
          </a:bodyPr>
          <a:lstStyle/>
          <a:p>
            <a:pPr algn="ctr"/>
            <a:r>
              <a:rPr lang="en-US" sz="3600" dirty="0">
                <a:solidFill>
                  <a:schemeClr val="bg1"/>
                </a:solidFill>
                <a:latin typeface="Zilla Slab SemiBold" pitchFamily="2" charset="0"/>
                <a:ea typeface="Zilla Slab SemiBold" pitchFamily="2" charset="0"/>
              </a:rPr>
              <a:t>Opening Site Manager</a:t>
            </a:r>
          </a:p>
        </p:txBody>
      </p:sp>
      <p:sp>
        <p:nvSpPr>
          <p:cNvPr id="9" name="TextBox 8">
            <a:extLst>
              <a:ext uri="{FF2B5EF4-FFF2-40B4-BE49-F238E27FC236}">
                <a16:creationId xmlns:a16="http://schemas.microsoft.com/office/drawing/2014/main" id="{C1280488-BA17-4BBB-9BAC-AAC598D3D652}"/>
              </a:ext>
            </a:extLst>
          </p:cNvPr>
          <p:cNvSpPr txBox="1"/>
          <p:nvPr/>
        </p:nvSpPr>
        <p:spPr>
          <a:xfrm>
            <a:off x="6562725" y="3819754"/>
            <a:ext cx="4533900" cy="1569660"/>
          </a:xfrm>
          <a:prstGeom prst="rect">
            <a:avLst/>
          </a:prstGeom>
          <a:noFill/>
        </p:spPr>
        <p:txBody>
          <a:bodyPr wrap="square" rtlCol="0">
            <a:spAutoFit/>
          </a:bodyPr>
          <a:lstStyle/>
          <a:p>
            <a:r>
              <a:rPr lang="en-US" sz="2400" dirty="0">
                <a:solidFill>
                  <a:schemeClr val="bg1"/>
                </a:solidFill>
              </a:rPr>
              <a:t>Clicking EMPLOYEE ACCESS again will reveal a new menu where you can choose Site Manager, My Account, or Sign Out.</a:t>
            </a:r>
          </a:p>
        </p:txBody>
      </p:sp>
    </p:spTree>
    <p:extLst>
      <p:ext uri="{BB962C8B-B14F-4D97-AF65-F5344CB8AC3E}">
        <p14:creationId xmlns:p14="http://schemas.microsoft.com/office/powerpoint/2010/main" val="38944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3"/>
          <p:cNvSpPr txBox="1">
            <a:spLocks noGrp="1"/>
          </p:cNvSpPr>
          <p:nvPr>
            <p:ph type="title"/>
          </p:nvPr>
        </p:nvSpPr>
        <p:spPr>
          <a:xfrm>
            <a:off x="2267712" y="365125"/>
            <a:ext cx="908767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Zilla Slab Medium"/>
              <a:buNone/>
            </a:pPr>
            <a:r>
              <a:rPr lang="en-US"/>
              <a:t>Training Objectives</a:t>
            </a:r>
            <a:endParaRPr/>
          </a:p>
        </p:txBody>
      </p:sp>
      <p:sp>
        <p:nvSpPr>
          <p:cNvPr id="56" name="Google Shape;56;p3"/>
          <p:cNvSpPr txBox="1">
            <a:spLocks noGrp="1"/>
          </p:cNvSpPr>
          <p:nvPr>
            <p:ph type="body" idx="1"/>
          </p:nvPr>
        </p:nvSpPr>
        <p:spPr>
          <a:xfrm>
            <a:off x="1953678" y="1569493"/>
            <a:ext cx="4290106" cy="93558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C000"/>
              </a:buClr>
              <a:buSzPts val="2400"/>
              <a:buNone/>
            </a:pPr>
            <a:r>
              <a:rPr lang="en-US"/>
              <a:t>Having to learn a new</a:t>
            </a:r>
            <a:br>
              <a:rPr lang="en-US"/>
            </a:br>
            <a:r>
              <a:rPr lang="en-US"/>
              <a:t>website system</a:t>
            </a:r>
            <a:endParaRPr/>
          </a:p>
        </p:txBody>
      </p:sp>
      <p:pic>
        <p:nvPicPr>
          <p:cNvPr id="57" name="Google Shape;57;p3"/>
          <p:cNvPicPr preferRelativeResize="0">
            <a:picLocks noGrp="1"/>
          </p:cNvPicPr>
          <p:nvPr>
            <p:ph type="body" idx="2"/>
          </p:nvPr>
        </p:nvPicPr>
        <p:blipFill rotWithShape="1">
          <a:blip r:embed="rId3">
            <a:alphaModFix/>
          </a:blip>
          <a:srcRect/>
          <a:stretch/>
        </p:blipFill>
        <p:spPr>
          <a:xfrm>
            <a:off x="2678477" y="2505075"/>
            <a:ext cx="2840508" cy="3684588"/>
          </a:xfrm>
          <a:prstGeom prst="rect">
            <a:avLst/>
          </a:prstGeom>
          <a:noFill/>
          <a:ln>
            <a:noFill/>
          </a:ln>
        </p:spPr>
      </p:pic>
      <p:sp>
        <p:nvSpPr>
          <p:cNvPr id="58" name="Google Shape;58;p3"/>
          <p:cNvSpPr txBox="1">
            <a:spLocks noGrp="1"/>
          </p:cNvSpPr>
          <p:nvPr>
            <p:ph type="body" idx="3"/>
          </p:nvPr>
        </p:nvSpPr>
        <p:spPr>
          <a:xfrm>
            <a:off x="6650657" y="1681163"/>
            <a:ext cx="3694070" cy="82391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C000"/>
              </a:buClr>
              <a:buSzPts val="2400"/>
              <a:buNone/>
            </a:pPr>
            <a:r>
              <a:rPr lang="en-US"/>
              <a:t>After today’s training</a:t>
            </a:r>
            <a:endParaRPr/>
          </a:p>
        </p:txBody>
      </p:sp>
      <p:pic>
        <p:nvPicPr>
          <p:cNvPr id="59" name="Google Shape;59;p3"/>
          <p:cNvPicPr preferRelativeResize="0">
            <a:picLocks noGrp="1"/>
          </p:cNvPicPr>
          <p:nvPr>
            <p:ph type="body" idx="4"/>
          </p:nvPr>
        </p:nvPicPr>
        <p:blipFill rotWithShape="1">
          <a:blip r:embed="rId4">
            <a:alphaModFix/>
          </a:blip>
          <a:srcRect/>
          <a:stretch/>
        </p:blipFill>
        <p:spPr>
          <a:xfrm>
            <a:off x="7040739" y="2505075"/>
            <a:ext cx="2913907" cy="368458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24F0276-2DC8-492B-84ED-2171B74CDF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689" y="666751"/>
            <a:ext cx="12012525" cy="5629274"/>
          </a:xfrm>
          <a:prstGeom prst="rect">
            <a:avLst/>
          </a:prstGeom>
          <a:ln w="28575">
            <a:solidFill>
              <a:schemeClr val="bg1"/>
            </a:solidFill>
          </a:ln>
        </p:spPr>
      </p:pic>
    </p:spTree>
    <p:extLst>
      <p:ext uri="{BB962C8B-B14F-4D97-AF65-F5344CB8AC3E}">
        <p14:creationId xmlns:p14="http://schemas.microsoft.com/office/powerpoint/2010/main" val="4122138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D023-1502-4F84-A861-883818E7552D}"/>
              </a:ext>
            </a:extLst>
          </p:cNvPr>
          <p:cNvSpPr>
            <a:spLocks noGrp="1"/>
          </p:cNvSpPr>
          <p:nvPr>
            <p:ph type="title"/>
          </p:nvPr>
        </p:nvSpPr>
        <p:spPr/>
        <p:txBody>
          <a:bodyPr/>
          <a:lstStyle/>
          <a:p>
            <a:r>
              <a:rPr lang="en-US" dirty="0"/>
              <a:t>WCM Terminology</a:t>
            </a:r>
          </a:p>
        </p:txBody>
      </p:sp>
      <p:sp>
        <p:nvSpPr>
          <p:cNvPr id="3" name="Content Placeholder 2">
            <a:extLst>
              <a:ext uri="{FF2B5EF4-FFF2-40B4-BE49-F238E27FC236}">
                <a16:creationId xmlns:a16="http://schemas.microsoft.com/office/drawing/2014/main" id="{6D2C1475-663C-41B7-8C40-D69850D4A762}"/>
              </a:ext>
            </a:extLst>
          </p:cNvPr>
          <p:cNvSpPr>
            <a:spLocks noGrp="1"/>
          </p:cNvSpPr>
          <p:nvPr>
            <p:ph idx="1"/>
          </p:nvPr>
        </p:nvSpPr>
        <p:spPr>
          <a:xfrm>
            <a:off x="2281380" y="1495426"/>
            <a:ext cx="9072419" cy="4886324"/>
          </a:xfrm>
        </p:spPr>
        <p:txBody>
          <a:bodyPr>
            <a:normAutofit/>
          </a:bodyPr>
          <a:lstStyle/>
          <a:p>
            <a:pPr>
              <a:lnSpc>
                <a:spcPct val="100000"/>
              </a:lnSpc>
            </a:pPr>
            <a:r>
              <a:rPr lang="en-US" b="1" dirty="0">
                <a:solidFill>
                  <a:srgbClr val="FFC000"/>
                </a:solidFill>
              </a:rPr>
              <a:t>SUBSITE – </a:t>
            </a:r>
            <a:r>
              <a:rPr lang="en-US" dirty="0"/>
              <a:t>Ensley Elementary</a:t>
            </a:r>
          </a:p>
          <a:p>
            <a:pPr lvl="1">
              <a:lnSpc>
                <a:spcPct val="100000"/>
              </a:lnSpc>
            </a:pPr>
            <a:r>
              <a:rPr lang="en-US" sz="2800" b="1" dirty="0">
                <a:solidFill>
                  <a:srgbClr val="FFC000"/>
                </a:solidFill>
              </a:rPr>
              <a:t>CHANNELS</a:t>
            </a:r>
            <a:r>
              <a:rPr lang="en-US" sz="2800" b="1" dirty="0"/>
              <a:t> – </a:t>
            </a:r>
            <a:r>
              <a:rPr lang="en-US" sz="2800" dirty="0"/>
              <a:t>Our School, Departments, Classrooms, Student &amp; Family Resources. The main navigation menu options.</a:t>
            </a:r>
          </a:p>
          <a:p>
            <a:pPr lvl="2">
              <a:lnSpc>
                <a:spcPct val="100000"/>
              </a:lnSpc>
            </a:pPr>
            <a:r>
              <a:rPr lang="en-US" sz="2800" b="1" dirty="0">
                <a:solidFill>
                  <a:srgbClr val="FFC000"/>
                </a:solidFill>
              </a:rPr>
              <a:t>SECTIONS</a:t>
            </a:r>
            <a:r>
              <a:rPr lang="en-US" sz="2800" dirty="0"/>
              <a:t> – Smaller parts of Channels. Example: Kindergarten and First Grade could be Sections of the Classrooms Channel.</a:t>
            </a:r>
          </a:p>
          <a:p>
            <a:pPr lvl="3">
              <a:lnSpc>
                <a:spcPct val="100000"/>
              </a:lnSpc>
            </a:pPr>
            <a:r>
              <a:rPr lang="en-US" sz="2800" b="1" dirty="0">
                <a:solidFill>
                  <a:srgbClr val="FFC000"/>
                </a:solidFill>
              </a:rPr>
              <a:t>PAGES</a:t>
            </a:r>
            <a:r>
              <a:rPr lang="en-US" sz="2800" dirty="0"/>
              <a:t> – Individual pages make Sections.</a:t>
            </a:r>
            <a:br>
              <a:rPr lang="en-US" sz="2800" dirty="0"/>
            </a:br>
            <a:r>
              <a:rPr lang="en-US" sz="2800" dirty="0"/>
              <a:t>Example: Math, Science, Art pages in </a:t>
            </a:r>
            <a:br>
              <a:rPr lang="en-US" sz="2800" dirty="0"/>
            </a:br>
            <a:r>
              <a:rPr lang="en-US" sz="2800" dirty="0"/>
              <a:t>First Grade Section.</a:t>
            </a:r>
          </a:p>
          <a:p>
            <a:pPr lvl="3"/>
            <a:endParaRPr lang="en-US" sz="2800" dirty="0"/>
          </a:p>
        </p:txBody>
      </p:sp>
    </p:spTree>
    <p:extLst>
      <p:ext uri="{BB962C8B-B14F-4D97-AF65-F5344CB8AC3E}">
        <p14:creationId xmlns:p14="http://schemas.microsoft.com/office/powerpoint/2010/main" val="4057867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6EB9-92B3-4737-8941-7F8CCD549B38}"/>
              </a:ext>
            </a:extLst>
          </p:cNvPr>
          <p:cNvSpPr>
            <a:spLocks noGrp="1"/>
          </p:cNvSpPr>
          <p:nvPr>
            <p:ph type="title"/>
          </p:nvPr>
        </p:nvSpPr>
        <p:spPr>
          <a:xfrm>
            <a:off x="1801368" y="972623"/>
            <a:ext cx="9676258" cy="2815608"/>
          </a:xfrm>
        </p:spPr>
        <p:txBody>
          <a:bodyPr anchor="t">
            <a:normAutofit/>
          </a:bodyPr>
          <a:lstStyle/>
          <a:p>
            <a:r>
              <a:rPr lang="en-US" sz="6600" dirty="0"/>
              <a:t>There’s</a:t>
            </a:r>
            <a:br>
              <a:rPr lang="en-US" sz="6600" dirty="0"/>
            </a:br>
            <a:r>
              <a:rPr lang="en-US" sz="6600" dirty="0"/>
              <a:t>No Place</a:t>
            </a:r>
            <a:br>
              <a:rPr lang="en-US" sz="6600" dirty="0"/>
            </a:br>
            <a:r>
              <a:rPr lang="en-US" sz="6600" dirty="0"/>
              <a:t>Like Home</a:t>
            </a:r>
          </a:p>
        </p:txBody>
      </p:sp>
      <p:sp>
        <p:nvSpPr>
          <p:cNvPr id="3" name="Text Placeholder 2">
            <a:extLst>
              <a:ext uri="{FF2B5EF4-FFF2-40B4-BE49-F238E27FC236}">
                <a16:creationId xmlns:a16="http://schemas.microsoft.com/office/drawing/2014/main" id="{5EC55708-BB00-4838-BF0D-72D54D7D3A3E}"/>
              </a:ext>
            </a:extLst>
          </p:cNvPr>
          <p:cNvSpPr>
            <a:spLocks noGrp="1"/>
          </p:cNvSpPr>
          <p:nvPr>
            <p:ph type="body" idx="1"/>
          </p:nvPr>
        </p:nvSpPr>
        <p:spPr>
          <a:xfrm>
            <a:off x="1801368" y="3878891"/>
            <a:ext cx="6596183" cy="1308932"/>
          </a:xfrm>
        </p:spPr>
        <p:txBody>
          <a:bodyPr>
            <a:normAutofit/>
          </a:bodyPr>
          <a:lstStyle/>
          <a:p>
            <a:r>
              <a:rPr lang="en-US" sz="2800" b="1" dirty="0"/>
              <a:t>Formatting Your School’s</a:t>
            </a:r>
            <a:br>
              <a:rPr lang="en-US" sz="2800" b="1" dirty="0"/>
            </a:br>
            <a:r>
              <a:rPr lang="en-US" sz="2800" b="1" dirty="0"/>
              <a:t>Homepage</a:t>
            </a:r>
            <a:br>
              <a:rPr lang="en-US" sz="2800" b="1" dirty="0"/>
            </a:br>
            <a:endParaRPr lang="en-US" sz="2800" b="1" dirty="0"/>
          </a:p>
        </p:txBody>
      </p:sp>
      <p:pic>
        <p:nvPicPr>
          <p:cNvPr id="5" name="Picture 4">
            <a:extLst>
              <a:ext uri="{FF2B5EF4-FFF2-40B4-BE49-F238E27FC236}">
                <a16:creationId xmlns:a16="http://schemas.microsoft.com/office/drawing/2014/main" id="{2AD06A13-E371-8079-20CE-26E0B5BD85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50958" y="706171"/>
            <a:ext cx="3439673" cy="4397673"/>
          </a:xfrm>
          <a:prstGeom prst="rect">
            <a:avLst/>
          </a:prstGeom>
        </p:spPr>
      </p:pic>
    </p:spTree>
    <p:extLst>
      <p:ext uri="{BB962C8B-B14F-4D97-AF65-F5344CB8AC3E}">
        <p14:creationId xmlns:p14="http://schemas.microsoft.com/office/powerpoint/2010/main" val="1798691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24F0276-2DC8-492B-84ED-2171B74CD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6" y="666751"/>
            <a:ext cx="12156431" cy="5629274"/>
          </a:xfrm>
          <a:prstGeom prst="rect">
            <a:avLst/>
          </a:prstGeom>
          <a:ln w="28575">
            <a:solidFill>
              <a:schemeClr val="bg1"/>
            </a:solidFill>
          </a:ln>
        </p:spPr>
      </p:pic>
      <p:pic>
        <p:nvPicPr>
          <p:cNvPr id="5" name="Picture 4">
            <a:extLst>
              <a:ext uri="{FF2B5EF4-FFF2-40B4-BE49-F238E27FC236}">
                <a16:creationId xmlns:a16="http://schemas.microsoft.com/office/drawing/2014/main" id="{275516BF-0B96-4DF5-926E-72ADF89598B9}"/>
              </a:ext>
            </a:extLst>
          </p:cNvPr>
          <p:cNvPicPr>
            <a:picLocks noChangeAspect="1"/>
          </p:cNvPicPr>
          <p:nvPr/>
        </p:nvPicPr>
        <p:blipFill>
          <a:blip r:embed="rId3"/>
          <a:stretch>
            <a:fillRect/>
          </a:stretch>
        </p:blipFill>
        <p:spPr>
          <a:xfrm>
            <a:off x="8587787" y="278392"/>
            <a:ext cx="3451813" cy="6301215"/>
          </a:xfrm>
          <a:prstGeom prst="rect">
            <a:avLst/>
          </a:prstGeom>
          <a:ln w="38100">
            <a:solidFill>
              <a:srgbClr val="FF0000"/>
            </a:solidFill>
          </a:ln>
        </p:spPr>
      </p:pic>
      <p:sp>
        <p:nvSpPr>
          <p:cNvPr id="6" name="Rectangle 5">
            <a:extLst>
              <a:ext uri="{FF2B5EF4-FFF2-40B4-BE49-F238E27FC236}">
                <a16:creationId xmlns:a16="http://schemas.microsoft.com/office/drawing/2014/main" id="{FC104D1C-3E73-4F13-9402-7B511E4DEDE6}"/>
              </a:ext>
            </a:extLst>
          </p:cNvPr>
          <p:cNvSpPr/>
          <p:nvPr/>
        </p:nvSpPr>
        <p:spPr>
          <a:xfrm>
            <a:off x="1425575" y="1297940"/>
            <a:ext cx="269875" cy="275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a:effectLst/>
                <a:ea typeface="Calibri" panose="020F0502020204030204" pitchFamily="34" charset="0"/>
                <a:cs typeface="Times New Roman" panose="02020603050405020304" pitchFamily="18" charset="0"/>
              </a:rPr>
              <a:t> </a:t>
            </a:r>
          </a:p>
        </p:txBody>
      </p:sp>
      <p:sp>
        <p:nvSpPr>
          <p:cNvPr id="8" name="Rectangle 7">
            <a:extLst>
              <a:ext uri="{FF2B5EF4-FFF2-40B4-BE49-F238E27FC236}">
                <a16:creationId xmlns:a16="http://schemas.microsoft.com/office/drawing/2014/main" id="{E56CEBB5-A813-48D8-BEEA-0FCAA8B1B9C0}"/>
              </a:ext>
            </a:extLst>
          </p:cNvPr>
          <p:cNvSpPr/>
          <p:nvPr/>
        </p:nvSpPr>
        <p:spPr>
          <a:xfrm>
            <a:off x="4862186" y="2306346"/>
            <a:ext cx="269875" cy="275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a:effectLst/>
                <a:ea typeface="Calibri" panose="020F0502020204030204" pitchFamily="34" charset="0"/>
                <a:cs typeface="Times New Roman" panose="02020603050405020304" pitchFamily="18" charset="0"/>
              </a:rPr>
              <a:t> </a:t>
            </a:r>
          </a:p>
        </p:txBody>
      </p:sp>
      <p:sp>
        <p:nvSpPr>
          <p:cNvPr id="9" name="Rectangle 8">
            <a:extLst>
              <a:ext uri="{FF2B5EF4-FFF2-40B4-BE49-F238E27FC236}">
                <a16:creationId xmlns:a16="http://schemas.microsoft.com/office/drawing/2014/main" id="{28169D78-3D8F-4D14-8DB6-1F905E5AF893}"/>
              </a:ext>
            </a:extLst>
          </p:cNvPr>
          <p:cNvSpPr/>
          <p:nvPr/>
        </p:nvSpPr>
        <p:spPr>
          <a:xfrm>
            <a:off x="1425575" y="2306346"/>
            <a:ext cx="269875" cy="275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a:effectLst/>
                <a:ea typeface="Calibri" panose="020F0502020204030204" pitchFamily="34" charset="0"/>
                <a:cs typeface="Times New Roman" panose="02020603050405020304" pitchFamily="18" charset="0"/>
              </a:rPr>
              <a:t> </a:t>
            </a:r>
          </a:p>
        </p:txBody>
      </p:sp>
      <p:sp>
        <p:nvSpPr>
          <p:cNvPr id="10" name="Rectangle 9">
            <a:extLst>
              <a:ext uri="{FF2B5EF4-FFF2-40B4-BE49-F238E27FC236}">
                <a16:creationId xmlns:a16="http://schemas.microsoft.com/office/drawing/2014/main" id="{5EF6BC5A-0145-4A1A-8633-5271E7207701}"/>
              </a:ext>
            </a:extLst>
          </p:cNvPr>
          <p:cNvSpPr/>
          <p:nvPr/>
        </p:nvSpPr>
        <p:spPr>
          <a:xfrm>
            <a:off x="1406460" y="3329508"/>
            <a:ext cx="269875" cy="275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a:effectLst/>
                <a:ea typeface="Calibri" panose="020F0502020204030204" pitchFamily="34" charset="0"/>
                <a:cs typeface="Times New Roman" panose="02020603050405020304" pitchFamily="18" charset="0"/>
              </a:rPr>
              <a:t> </a:t>
            </a:r>
          </a:p>
        </p:txBody>
      </p:sp>
      <p:sp>
        <p:nvSpPr>
          <p:cNvPr id="11" name="Rectangle 10">
            <a:extLst>
              <a:ext uri="{FF2B5EF4-FFF2-40B4-BE49-F238E27FC236}">
                <a16:creationId xmlns:a16="http://schemas.microsoft.com/office/drawing/2014/main" id="{146F9D3E-37E2-46F8-ADCB-1BFB375B359B}"/>
              </a:ext>
            </a:extLst>
          </p:cNvPr>
          <p:cNvSpPr/>
          <p:nvPr/>
        </p:nvSpPr>
        <p:spPr>
          <a:xfrm>
            <a:off x="1406461" y="4336415"/>
            <a:ext cx="269875" cy="275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a:effectLst/>
                <a:ea typeface="Calibri" panose="020F0502020204030204" pitchFamily="34" charset="0"/>
                <a:cs typeface="Times New Roman" panose="02020603050405020304" pitchFamily="18" charset="0"/>
              </a:rPr>
              <a:t> </a:t>
            </a:r>
          </a:p>
        </p:txBody>
      </p:sp>
      <p:sp>
        <p:nvSpPr>
          <p:cNvPr id="12" name="Rectangle 11">
            <a:extLst>
              <a:ext uri="{FF2B5EF4-FFF2-40B4-BE49-F238E27FC236}">
                <a16:creationId xmlns:a16="http://schemas.microsoft.com/office/drawing/2014/main" id="{44D66F89-266A-46FE-BB29-602C06AB4A81}"/>
              </a:ext>
            </a:extLst>
          </p:cNvPr>
          <p:cNvSpPr/>
          <p:nvPr/>
        </p:nvSpPr>
        <p:spPr>
          <a:xfrm>
            <a:off x="3702050" y="4336415"/>
            <a:ext cx="269875" cy="275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a:effectLst/>
                <a:ea typeface="Calibri" panose="020F0502020204030204" pitchFamily="34" charset="0"/>
                <a:cs typeface="Times New Roman" panose="02020603050405020304" pitchFamily="18" charset="0"/>
              </a:rPr>
              <a:t> </a:t>
            </a:r>
          </a:p>
        </p:txBody>
      </p:sp>
      <p:sp>
        <p:nvSpPr>
          <p:cNvPr id="13" name="Rectangle 12">
            <a:extLst>
              <a:ext uri="{FF2B5EF4-FFF2-40B4-BE49-F238E27FC236}">
                <a16:creationId xmlns:a16="http://schemas.microsoft.com/office/drawing/2014/main" id="{58812505-BFAC-4A09-8C83-8C4E1CFA2F94}"/>
              </a:ext>
            </a:extLst>
          </p:cNvPr>
          <p:cNvSpPr/>
          <p:nvPr/>
        </p:nvSpPr>
        <p:spPr>
          <a:xfrm>
            <a:off x="5997639" y="4336415"/>
            <a:ext cx="269875" cy="275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998696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24F0276-2DC8-492B-84ED-2171B74CD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6" y="666751"/>
            <a:ext cx="12156431" cy="5629274"/>
          </a:xfrm>
          <a:prstGeom prst="rect">
            <a:avLst/>
          </a:prstGeom>
          <a:ln w="28575">
            <a:solidFill>
              <a:schemeClr val="bg1"/>
            </a:solidFill>
          </a:ln>
        </p:spPr>
      </p:pic>
      <p:sp>
        <p:nvSpPr>
          <p:cNvPr id="6" name="Rectangle 5">
            <a:extLst>
              <a:ext uri="{FF2B5EF4-FFF2-40B4-BE49-F238E27FC236}">
                <a16:creationId xmlns:a16="http://schemas.microsoft.com/office/drawing/2014/main" id="{FC104D1C-3E73-4F13-9402-7B511E4DEDE6}"/>
              </a:ext>
            </a:extLst>
          </p:cNvPr>
          <p:cNvSpPr/>
          <p:nvPr/>
        </p:nvSpPr>
        <p:spPr>
          <a:xfrm>
            <a:off x="1425575" y="1297940"/>
            <a:ext cx="269875" cy="275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a:effectLst/>
                <a:ea typeface="Calibri" panose="020F0502020204030204" pitchFamily="34" charset="0"/>
                <a:cs typeface="Times New Roman" panose="02020603050405020304" pitchFamily="18" charset="0"/>
              </a:rPr>
              <a:t> </a:t>
            </a:r>
          </a:p>
        </p:txBody>
      </p:sp>
      <p:sp>
        <p:nvSpPr>
          <p:cNvPr id="8" name="Rectangle 7">
            <a:extLst>
              <a:ext uri="{FF2B5EF4-FFF2-40B4-BE49-F238E27FC236}">
                <a16:creationId xmlns:a16="http://schemas.microsoft.com/office/drawing/2014/main" id="{E56CEBB5-A813-48D8-BEEA-0FCAA8B1B9C0}"/>
              </a:ext>
            </a:extLst>
          </p:cNvPr>
          <p:cNvSpPr/>
          <p:nvPr/>
        </p:nvSpPr>
        <p:spPr>
          <a:xfrm>
            <a:off x="4862186" y="2306346"/>
            <a:ext cx="269875" cy="275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a:effectLst/>
                <a:ea typeface="Calibri" panose="020F0502020204030204" pitchFamily="34" charset="0"/>
                <a:cs typeface="Times New Roman" panose="02020603050405020304" pitchFamily="18" charset="0"/>
              </a:rPr>
              <a:t> </a:t>
            </a:r>
          </a:p>
        </p:txBody>
      </p:sp>
      <p:sp>
        <p:nvSpPr>
          <p:cNvPr id="9" name="Rectangle 8">
            <a:extLst>
              <a:ext uri="{FF2B5EF4-FFF2-40B4-BE49-F238E27FC236}">
                <a16:creationId xmlns:a16="http://schemas.microsoft.com/office/drawing/2014/main" id="{28169D78-3D8F-4D14-8DB6-1F905E5AF893}"/>
              </a:ext>
            </a:extLst>
          </p:cNvPr>
          <p:cNvSpPr/>
          <p:nvPr/>
        </p:nvSpPr>
        <p:spPr>
          <a:xfrm>
            <a:off x="1425575" y="2306346"/>
            <a:ext cx="269875" cy="275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a:effectLst/>
                <a:ea typeface="Calibri" panose="020F0502020204030204" pitchFamily="34" charset="0"/>
                <a:cs typeface="Times New Roman" panose="02020603050405020304" pitchFamily="18" charset="0"/>
              </a:rPr>
              <a:t> </a:t>
            </a:r>
          </a:p>
        </p:txBody>
      </p:sp>
      <p:sp>
        <p:nvSpPr>
          <p:cNvPr id="10" name="Rectangle 9">
            <a:extLst>
              <a:ext uri="{FF2B5EF4-FFF2-40B4-BE49-F238E27FC236}">
                <a16:creationId xmlns:a16="http://schemas.microsoft.com/office/drawing/2014/main" id="{5EF6BC5A-0145-4A1A-8633-5271E7207701}"/>
              </a:ext>
            </a:extLst>
          </p:cNvPr>
          <p:cNvSpPr/>
          <p:nvPr/>
        </p:nvSpPr>
        <p:spPr>
          <a:xfrm>
            <a:off x="1406460" y="3329508"/>
            <a:ext cx="269875" cy="275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a:effectLst/>
                <a:ea typeface="Calibri" panose="020F0502020204030204" pitchFamily="34" charset="0"/>
                <a:cs typeface="Times New Roman" panose="02020603050405020304" pitchFamily="18" charset="0"/>
              </a:rPr>
              <a:t> </a:t>
            </a:r>
          </a:p>
        </p:txBody>
      </p:sp>
      <p:sp>
        <p:nvSpPr>
          <p:cNvPr id="11" name="Rectangle 10">
            <a:extLst>
              <a:ext uri="{FF2B5EF4-FFF2-40B4-BE49-F238E27FC236}">
                <a16:creationId xmlns:a16="http://schemas.microsoft.com/office/drawing/2014/main" id="{146F9D3E-37E2-46F8-ADCB-1BFB375B359B}"/>
              </a:ext>
            </a:extLst>
          </p:cNvPr>
          <p:cNvSpPr/>
          <p:nvPr/>
        </p:nvSpPr>
        <p:spPr>
          <a:xfrm>
            <a:off x="1406461" y="4336415"/>
            <a:ext cx="269875" cy="275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a:effectLst/>
                <a:ea typeface="Calibri" panose="020F0502020204030204" pitchFamily="34" charset="0"/>
                <a:cs typeface="Times New Roman" panose="02020603050405020304" pitchFamily="18" charset="0"/>
              </a:rPr>
              <a:t> </a:t>
            </a:r>
          </a:p>
        </p:txBody>
      </p:sp>
      <p:sp>
        <p:nvSpPr>
          <p:cNvPr id="12" name="Rectangle 11">
            <a:extLst>
              <a:ext uri="{FF2B5EF4-FFF2-40B4-BE49-F238E27FC236}">
                <a16:creationId xmlns:a16="http://schemas.microsoft.com/office/drawing/2014/main" id="{44D66F89-266A-46FE-BB29-602C06AB4A81}"/>
              </a:ext>
            </a:extLst>
          </p:cNvPr>
          <p:cNvSpPr/>
          <p:nvPr/>
        </p:nvSpPr>
        <p:spPr>
          <a:xfrm>
            <a:off x="3702050" y="4336415"/>
            <a:ext cx="269875" cy="275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a:effectLst/>
                <a:ea typeface="Calibri" panose="020F0502020204030204" pitchFamily="34" charset="0"/>
                <a:cs typeface="Times New Roman" panose="02020603050405020304" pitchFamily="18" charset="0"/>
              </a:rPr>
              <a:t> </a:t>
            </a:r>
          </a:p>
        </p:txBody>
      </p:sp>
      <p:sp>
        <p:nvSpPr>
          <p:cNvPr id="13" name="Rectangle 12">
            <a:extLst>
              <a:ext uri="{FF2B5EF4-FFF2-40B4-BE49-F238E27FC236}">
                <a16:creationId xmlns:a16="http://schemas.microsoft.com/office/drawing/2014/main" id="{58812505-BFAC-4A09-8C83-8C4E1CFA2F94}"/>
              </a:ext>
            </a:extLst>
          </p:cNvPr>
          <p:cNvSpPr/>
          <p:nvPr/>
        </p:nvSpPr>
        <p:spPr>
          <a:xfrm>
            <a:off x="5997639" y="4336415"/>
            <a:ext cx="269875" cy="275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dirty="0">
                <a:effectLst/>
                <a:ea typeface="Calibri" panose="020F0502020204030204" pitchFamily="34" charset="0"/>
                <a:cs typeface="Times New Roman" panose="02020603050405020304" pitchFamily="18" charset="0"/>
              </a:rPr>
              <a:t> </a:t>
            </a:r>
          </a:p>
        </p:txBody>
      </p:sp>
      <p:sp>
        <p:nvSpPr>
          <p:cNvPr id="14" name="Rectangle 13">
            <a:extLst>
              <a:ext uri="{FF2B5EF4-FFF2-40B4-BE49-F238E27FC236}">
                <a16:creationId xmlns:a16="http://schemas.microsoft.com/office/drawing/2014/main" id="{25DB30ED-9F0C-4079-8007-A803EE372552}"/>
              </a:ext>
            </a:extLst>
          </p:cNvPr>
          <p:cNvSpPr/>
          <p:nvPr/>
        </p:nvSpPr>
        <p:spPr>
          <a:xfrm>
            <a:off x="8381999" y="1182599"/>
            <a:ext cx="3824417" cy="511342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1721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24F0276-2DC8-492B-84ED-2171B74CD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900" y="5386"/>
            <a:ext cx="8275435" cy="6852614"/>
          </a:xfrm>
          <a:prstGeom prst="rect">
            <a:avLst/>
          </a:prstGeom>
          <a:ln w="28575">
            <a:solidFill>
              <a:schemeClr val="bg1"/>
            </a:solidFill>
          </a:ln>
        </p:spPr>
      </p:pic>
    </p:spTree>
    <p:extLst>
      <p:ext uri="{BB962C8B-B14F-4D97-AF65-F5344CB8AC3E}">
        <p14:creationId xmlns:p14="http://schemas.microsoft.com/office/powerpoint/2010/main" val="3696642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24F0276-2DC8-492B-84ED-2171B74CD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950" y="0"/>
            <a:ext cx="8350213" cy="6858000"/>
          </a:xfrm>
          <a:prstGeom prst="rect">
            <a:avLst/>
          </a:prstGeom>
          <a:ln w="28575">
            <a:solidFill>
              <a:schemeClr val="bg1"/>
            </a:solidFill>
          </a:ln>
        </p:spPr>
      </p:pic>
    </p:spTree>
    <p:extLst>
      <p:ext uri="{BB962C8B-B14F-4D97-AF65-F5344CB8AC3E}">
        <p14:creationId xmlns:p14="http://schemas.microsoft.com/office/powerpoint/2010/main" val="2525384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6EB9-92B3-4737-8941-7F8CCD549B38}"/>
              </a:ext>
            </a:extLst>
          </p:cNvPr>
          <p:cNvSpPr>
            <a:spLocks noGrp="1"/>
          </p:cNvSpPr>
          <p:nvPr>
            <p:ph type="title"/>
          </p:nvPr>
        </p:nvSpPr>
        <p:spPr>
          <a:xfrm>
            <a:off x="1801367" y="1709739"/>
            <a:ext cx="5289897" cy="1912235"/>
          </a:xfrm>
        </p:spPr>
        <p:txBody>
          <a:bodyPr anchor="t">
            <a:normAutofit fontScale="90000"/>
          </a:bodyPr>
          <a:lstStyle/>
          <a:p>
            <a:r>
              <a:rPr lang="en-US" sz="6600" dirty="0"/>
              <a:t>Multimedia</a:t>
            </a:r>
            <a:br>
              <a:rPr lang="en-US" sz="6600" dirty="0"/>
            </a:br>
            <a:r>
              <a:rPr lang="en-US" sz="6600" dirty="0"/>
              <a:t>Gallery</a:t>
            </a:r>
            <a:br>
              <a:rPr lang="en-US" sz="6600" dirty="0"/>
            </a:br>
            <a:endParaRPr lang="en-US" sz="6600" dirty="0"/>
          </a:p>
        </p:txBody>
      </p:sp>
      <p:sp>
        <p:nvSpPr>
          <p:cNvPr id="3" name="Text Placeholder 2">
            <a:extLst>
              <a:ext uri="{FF2B5EF4-FFF2-40B4-BE49-F238E27FC236}">
                <a16:creationId xmlns:a16="http://schemas.microsoft.com/office/drawing/2014/main" id="{5EC55708-BB00-4838-BF0D-72D54D7D3A3E}"/>
              </a:ext>
            </a:extLst>
          </p:cNvPr>
          <p:cNvSpPr>
            <a:spLocks noGrp="1"/>
          </p:cNvSpPr>
          <p:nvPr>
            <p:ph type="body" idx="1"/>
          </p:nvPr>
        </p:nvSpPr>
        <p:spPr>
          <a:xfrm>
            <a:off x="1801368" y="3778932"/>
            <a:ext cx="5088959" cy="2240868"/>
          </a:xfrm>
        </p:spPr>
        <p:txBody>
          <a:bodyPr>
            <a:normAutofit/>
          </a:bodyPr>
          <a:lstStyle/>
          <a:p>
            <a:r>
              <a:rPr lang="en-US" sz="2800" b="1" dirty="0"/>
              <a:t>Formatting</a:t>
            </a:r>
            <a:br>
              <a:rPr lang="en-US" sz="2800" b="1" dirty="0"/>
            </a:br>
            <a:r>
              <a:rPr lang="en-US" sz="2800" b="1" dirty="0"/>
              <a:t>Upkeep</a:t>
            </a:r>
          </a:p>
        </p:txBody>
      </p:sp>
      <p:pic>
        <p:nvPicPr>
          <p:cNvPr id="5" name="Picture 4">
            <a:extLst>
              <a:ext uri="{FF2B5EF4-FFF2-40B4-BE49-F238E27FC236}">
                <a16:creationId xmlns:a16="http://schemas.microsoft.com/office/drawing/2014/main" id="{005416A7-9EB6-7B22-175E-9FFD5EF1A0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71023" y="1134644"/>
            <a:ext cx="3851936" cy="4347729"/>
          </a:xfrm>
          <a:prstGeom prst="rect">
            <a:avLst/>
          </a:prstGeom>
        </p:spPr>
      </p:pic>
    </p:spTree>
    <p:extLst>
      <p:ext uri="{BB962C8B-B14F-4D97-AF65-F5344CB8AC3E}">
        <p14:creationId xmlns:p14="http://schemas.microsoft.com/office/powerpoint/2010/main" val="2067743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D023-1502-4F84-A861-883818E7552D}"/>
              </a:ext>
            </a:extLst>
          </p:cNvPr>
          <p:cNvSpPr>
            <a:spLocks noGrp="1"/>
          </p:cNvSpPr>
          <p:nvPr>
            <p:ph type="title"/>
          </p:nvPr>
        </p:nvSpPr>
        <p:spPr>
          <a:xfrm>
            <a:off x="4324349" y="365125"/>
            <a:ext cx="7705725" cy="1325563"/>
          </a:xfrm>
        </p:spPr>
        <p:txBody>
          <a:bodyPr>
            <a:normAutofit/>
          </a:bodyPr>
          <a:lstStyle/>
          <a:p>
            <a:r>
              <a:rPr lang="en-US" sz="4200" dirty="0"/>
              <a:t>Homepage Image Dimensions</a:t>
            </a:r>
          </a:p>
        </p:txBody>
      </p:sp>
      <p:sp>
        <p:nvSpPr>
          <p:cNvPr id="3" name="Content Placeholder 2">
            <a:extLst>
              <a:ext uri="{FF2B5EF4-FFF2-40B4-BE49-F238E27FC236}">
                <a16:creationId xmlns:a16="http://schemas.microsoft.com/office/drawing/2014/main" id="{6D2C1475-663C-41B7-8C40-D69850D4A762}"/>
              </a:ext>
            </a:extLst>
          </p:cNvPr>
          <p:cNvSpPr>
            <a:spLocks noGrp="1"/>
          </p:cNvSpPr>
          <p:nvPr>
            <p:ph idx="1"/>
          </p:nvPr>
        </p:nvSpPr>
        <p:spPr>
          <a:xfrm>
            <a:off x="4324350" y="1825625"/>
            <a:ext cx="7029449" cy="4351338"/>
          </a:xfrm>
        </p:spPr>
        <p:txBody>
          <a:bodyPr>
            <a:normAutofit/>
          </a:bodyPr>
          <a:lstStyle/>
          <a:p>
            <a:pPr>
              <a:lnSpc>
                <a:spcPct val="100000"/>
              </a:lnSpc>
            </a:pPr>
            <a:r>
              <a:rPr lang="en-US" sz="3000" dirty="0"/>
              <a:t>Region A Multimedia Gallery:</a:t>
            </a:r>
            <a:br>
              <a:rPr lang="en-US" sz="3000" dirty="0"/>
            </a:br>
            <a:r>
              <a:rPr lang="en-US" sz="3000" dirty="0">
                <a:solidFill>
                  <a:srgbClr val="FFC000"/>
                </a:solidFill>
              </a:rPr>
              <a:t>1500px x 750px </a:t>
            </a:r>
          </a:p>
          <a:p>
            <a:pPr>
              <a:lnSpc>
                <a:spcPct val="100000"/>
              </a:lnSpc>
            </a:pPr>
            <a:r>
              <a:rPr lang="en-US" sz="3000" dirty="0"/>
              <a:t>Regions B, C, D: </a:t>
            </a:r>
            <a:r>
              <a:rPr lang="en-US" sz="3000" dirty="0">
                <a:solidFill>
                  <a:srgbClr val="FFC000"/>
                </a:solidFill>
              </a:rPr>
              <a:t>340px x 200px</a:t>
            </a:r>
          </a:p>
          <a:p>
            <a:pPr>
              <a:lnSpc>
                <a:spcPct val="100000"/>
              </a:lnSpc>
            </a:pPr>
            <a:r>
              <a:rPr lang="en-US" sz="3000" dirty="0"/>
              <a:t>Region D Background Image:</a:t>
            </a:r>
            <a:br>
              <a:rPr lang="en-US" sz="3000" dirty="0"/>
            </a:br>
            <a:r>
              <a:rPr lang="en-US" sz="3000" dirty="0">
                <a:solidFill>
                  <a:srgbClr val="FFC000"/>
                </a:solidFill>
              </a:rPr>
              <a:t>1500px x 915px</a:t>
            </a:r>
          </a:p>
          <a:p>
            <a:pPr>
              <a:lnSpc>
                <a:spcPct val="100000"/>
              </a:lnSpc>
            </a:pPr>
            <a:r>
              <a:rPr lang="en-US" sz="3000" dirty="0"/>
              <a:t>Regions E, F, G: </a:t>
            </a:r>
            <a:r>
              <a:rPr lang="en-US" sz="3000" dirty="0">
                <a:solidFill>
                  <a:srgbClr val="FFC000"/>
                </a:solidFill>
              </a:rPr>
              <a:t>120px x 90px</a:t>
            </a:r>
          </a:p>
        </p:txBody>
      </p:sp>
      <p:pic>
        <p:nvPicPr>
          <p:cNvPr id="6" name="Picture 5">
            <a:extLst>
              <a:ext uri="{FF2B5EF4-FFF2-40B4-BE49-F238E27FC236}">
                <a16:creationId xmlns:a16="http://schemas.microsoft.com/office/drawing/2014/main" id="{30AF07F7-1A7F-4C6D-9ADE-5AF26A8D2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590" y="243630"/>
            <a:ext cx="3490710" cy="6377455"/>
          </a:xfrm>
          <a:prstGeom prst="rect">
            <a:avLst/>
          </a:prstGeom>
        </p:spPr>
      </p:pic>
    </p:spTree>
    <p:extLst>
      <p:ext uri="{BB962C8B-B14F-4D97-AF65-F5344CB8AC3E}">
        <p14:creationId xmlns:p14="http://schemas.microsoft.com/office/powerpoint/2010/main" val="1537384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24F0276-2DC8-492B-84ED-2171B74CD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900" y="5386"/>
            <a:ext cx="8275435" cy="6852614"/>
          </a:xfrm>
          <a:prstGeom prst="rect">
            <a:avLst/>
          </a:prstGeom>
          <a:ln w="28575">
            <a:solidFill>
              <a:schemeClr val="bg1"/>
            </a:solidFill>
          </a:ln>
        </p:spPr>
      </p:pic>
      <p:sp>
        <p:nvSpPr>
          <p:cNvPr id="3" name="Rectangle 2">
            <a:extLst>
              <a:ext uri="{FF2B5EF4-FFF2-40B4-BE49-F238E27FC236}">
                <a16:creationId xmlns:a16="http://schemas.microsoft.com/office/drawing/2014/main" id="{B8B66E51-4111-B953-F1E1-34434A743F83}"/>
              </a:ext>
            </a:extLst>
          </p:cNvPr>
          <p:cNvSpPr/>
          <p:nvPr/>
        </p:nvSpPr>
        <p:spPr>
          <a:xfrm>
            <a:off x="1996751" y="569167"/>
            <a:ext cx="7893698" cy="149289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707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C45DBA-94DF-4E30-BC45-5F5E60E96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362" y="462333"/>
            <a:ext cx="4390476" cy="5933333"/>
          </a:xfrm>
          <a:prstGeom prst="rect">
            <a:avLst/>
          </a:prstGeom>
        </p:spPr>
      </p:pic>
      <p:sp>
        <p:nvSpPr>
          <p:cNvPr id="5" name="Content Placeholder 2">
            <a:extLst>
              <a:ext uri="{FF2B5EF4-FFF2-40B4-BE49-F238E27FC236}">
                <a16:creationId xmlns:a16="http://schemas.microsoft.com/office/drawing/2014/main" id="{965D620E-A801-43FF-9A84-88316024F8EC}"/>
              </a:ext>
            </a:extLst>
          </p:cNvPr>
          <p:cNvSpPr txBox="1">
            <a:spLocks/>
          </p:cNvSpPr>
          <p:nvPr/>
        </p:nvSpPr>
        <p:spPr>
          <a:xfrm>
            <a:off x="5569528" y="462334"/>
            <a:ext cx="5384800" cy="24237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latin typeface="DM Sans Medium" pitchFamily="2" charset="0"/>
              </a:rPr>
              <a:t>Target date for new school site activation:</a:t>
            </a:r>
            <a:br>
              <a:rPr lang="en-US" sz="3600" b="1" dirty="0">
                <a:latin typeface="DM Sans Medium" pitchFamily="2" charset="0"/>
              </a:rPr>
            </a:br>
            <a:br>
              <a:rPr lang="en-US" sz="3600" b="1" dirty="0">
                <a:latin typeface="DM Sans Medium" pitchFamily="2" charset="0"/>
              </a:rPr>
            </a:br>
            <a:r>
              <a:rPr lang="en-US" sz="5600" b="1" dirty="0">
                <a:solidFill>
                  <a:srgbClr val="FFC000"/>
                </a:solidFill>
                <a:latin typeface="DM Sans Medium" pitchFamily="2" charset="0"/>
              </a:rPr>
              <a:t>JUNE 10, 2023</a:t>
            </a:r>
          </a:p>
          <a:p>
            <a:endParaRPr lang="en-US" sz="2400" dirty="0"/>
          </a:p>
        </p:txBody>
      </p:sp>
      <p:sp>
        <p:nvSpPr>
          <p:cNvPr id="4" name="Content Placeholder 2">
            <a:extLst>
              <a:ext uri="{FF2B5EF4-FFF2-40B4-BE49-F238E27FC236}">
                <a16:creationId xmlns:a16="http://schemas.microsoft.com/office/drawing/2014/main" id="{8EE41C64-8311-413F-A195-13912EF9EF79}"/>
              </a:ext>
            </a:extLst>
          </p:cNvPr>
          <p:cNvSpPr txBox="1">
            <a:spLocks/>
          </p:cNvSpPr>
          <p:nvPr/>
        </p:nvSpPr>
        <p:spPr>
          <a:xfrm>
            <a:off x="5569528" y="3133725"/>
            <a:ext cx="5593772" cy="30432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Submit a ticket letting us know the site is ready for review</a:t>
            </a:r>
          </a:p>
          <a:p>
            <a:r>
              <a:rPr lang="en-US" dirty="0"/>
              <a:t>After review and any adjustments made the site will go live</a:t>
            </a:r>
          </a:p>
        </p:txBody>
      </p:sp>
    </p:spTree>
    <p:extLst>
      <p:ext uri="{BB962C8B-B14F-4D97-AF65-F5344CB8AC3E}">
        <p14:creationId xmlns:p14="http://schemas.microsoft.com/office/powerpoint/2010/main" val="1827926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with low confidence">
            <a:extLst>
              <a:ext uri="{FF2B5EF4-FFF2-40B4-BE49-F238E27FC236}">
                <a16:creationId xmlns:a16="http://schemas.microsoft.com/office/drawing/2014/main" id="{09185FB6-5AE9-83C6-F2C3-706D54E19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318" y="1950101"/>
            <a:ext cx="10596630" cy="2955316"/>
          </a:xfrm>
          <a:prstGeom prst="rect">
            <a:avLst/>
          </a:prstGeom>
        </p:spPr>
      </p:pic>
    </p:spTree>
    <p:extLst>
      <p:ext uri="{BB962C8B-B14F-4D97-AF65-F5344CB8AC3E}">
        <p14:creationId xmlns:p14="http://schemas.microsoft.com/office/powerpoint/2010/main" val="457240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with medium confidence">
            <a:extLst>
              <a:ext uri="{FF2B5EF4-FFF2-40B4-BE49-F238E27FC236}">
                <a16:creationId xmlns:a16="http://schemas.microsoft.com/office/drawing/2014/main" id="{9D3A24A0-6BC9-AAC9-6CB7-F0A218FBE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 y="487680"/>
            <a:ext cx="12123420" cy="5882640"/>
          </a:xfrm>
          <a:prstGeom prst="rect">
            <a:avLst/>
          </a:prstGeom>
        </p:spPr>
      </p:pic>
    </p:spTree>
    <p:extLst>
      <p:ext uri="{BB962C8B-B14F-4D97-AF65-F5344CB8AC3E}">
        <p14:creationId xmlns:p14="http://schemas.microsoft.com/office/powerpoint/2010/main" val="1930593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with medium confidence">
            <a:extLst>
              <a:ext uri="{FF2B5EF4-FFF2-40B4-BE49-F238E27FC236}">
                <a16:creationId xmlns:a16="http://schemas.microsoft.com/office/drawing/2014/main" id="{D1DC8A52-BD83-7210-B209-429EACC1E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520" y="240030"/>
            <a:ext cx="4632960" cy="6377940"/>
          </a:xfrm>
          <a:prstGeom prst="rect">
            <a:avLst/>
          </a:prstGeom>
        </p:spPr>
      </p:pic>
      <p:sp>
        <p:nvSpPr>
          <p:cNvPr id="3" name="Rectangle 2">
            <a:extLst>
              <a:ext uri="{FF2B5EF4-FFF2-40B4-BE49-F238E27FC236}">
                <a16:creationId xmlns:a16="http://schemas.microsoft.com/office/drawing/2014/main" id="{B8B66E51-4111-B953-F1E1-34434A743F83}"/>
              </a:ext>
            </a:extLst>
          </p:cNvPr>
          <p:cNvSpPr/>
          <p:nvPr/>
        </p:nvSpPr>
        <p:spPr>
          <a:xfrm>
            <a:off x="3779519" y="3956180"/>
            <a:ext cx="4632961" cy="68113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64866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with medium confidence">
            <a:extLst>
              <a:ext uri="{FF2B5EF4-FFF2-40B4-BE49-F238E27FC236}">
                <a16:creationId xmlns:a16="http://schemas.microsoft.com/office/drawing/2014/main" id="{3E1431F4-457E-E643-BE3D-8D5C8F6E9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440" y="628650"/>
            <a:ext cx="8961120" cy="5600700"/>
          </a:xfrm>
          <a:prstGeom prst="rect">
            <a:avLst/>
          </a:prstGeom>
        </p:spPr>
      </p:pic>
      <p:sp>
        <p:nvSpPr>
          <p:cNvPr id="3" name="Rectangle 2">
            <a:extLst>
              <a:ext uri="{FF2B5EF4-FFF2-40B4-BE49-F238E27FC236}">
                <a16:creationId xmlns:a16="http://schemas.microsoft.com/office/drawing/2014/main" id="{B8B66E51-4111-B953-F1E1-34434A743F83}"/>
              </a:ext>
            </a:extLst>
          </p:cNvPr>
          <p:cNvSpPr/>
          <p:nvPr/>
        </p:nvSpPr>
        <p:spPr>
          <a:xfrm>
            <a:off x="1615440" y="628650"/>
            <a:ext cx="3105850" cy="364477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73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omputer&#10;&#10;Description automatically generated with low confidence">
            <a:extLst>
              <a:ext uri="{FF2B5EF4-FFF2-40B4-BE49-F238E27FC236}">
                <a16:creationId xmlns:a16="http://schemas.microsoft.com/office/drawing/2014/main" id="{6A89E4A7-F924-858F-056B-F00B411E0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5659" y="687617"/>
            <a:ext cx="6540681" cy="5482765"/>
          </a:xfrm>
          <a:prstGeom prst="rect">
            <a:avLst/>
          </a:prstGeom>
        </p:spPr>
      </p:pic>
    </p:spTree>
    <p:extLst>
      <p:ext uri="{BB962C8B-B14F-4D97-AF65-F5344CB8AC3E}">
        <p14:creationId xmlns:p14="http://schemas.microsoft.com/office/powerpoint/2010/main" val="32294940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6EB9-92B3-4737-8941-7F8CCD549B38}"/>
              </a:ext>
            </a:extLst>
          </p:cNvPr>
          <p:cNvSpPr>
            <a:spLocks noGrp="1"/>
          </p:cNvSpPr>
          <p:nvPr>
            <p:ph type="title"/>
          </p:nvPr>
        </p:nvSpPr>
        <p:spPr>
          <a:xfrm>
            <a:off x="1801368" y="1709739"/>
            <a:ext cx="4294632" cy="1912235"/>
          </a:xfrm>
        </p:spPr>
        <p:txBody>
          <a:bodyPr anchor="t">
            <a:normAutofit/>
          </a:bodyPr>
          <a:lstStyle/>
          <a:p>
            <a:r>
              <a:rPr lang="en-US" sz="6600" dirty="0"/>
              <a:t>Global</a:t>
            </a:r>
            <a:br>
              <a:rPr lang="en-US" sz="6600" dirty="0"/>
            </a:br>
            <a:r>
              <a:rPr lang="en-US" sz="6600" dirty="0"/>
              <a:t>Icons</a:t>
            </a:r>
          </a:p>
        </p:txBody>
      </p:sp>
      <p:sp>
        <p:nvSpPr>
          <p:cNvPr id="3" name="Text Placeholder 2">
            <a:extLst>
              <a:ext uri="{FF2B5EF4-FFF2-40B4-BE49-F238E27FC236}">
                <a16:creationId xmlns:a16="http://schemas.microsoft.com/office/drawing/2014/main" id="{5EC55708-BB00-4838-BF0D-72D54D7D3A3E}"/>
              </a:ext>
            </a:extLst>
          </p:cNvPr>
          <p:cNvSpPr>
            <a:spLocks noGrp="1"/>
          </p:cNvSpPr>
          <p:nvPr>
            <p:ph type="body" idx="1"/>
          </p:nvPr>
        </p:nvSpPr>
        <p:spPr>
          <a:xfrm>
            <a:off x="1801368" y="3778932"/>
            <a:ext cx="5088959" cy="2240868"/>
          </a:xfrm>
        </p:spPr>
        <p:txBody>
          <a:bodyPr>
            <a:normAutofit/>
          </a:bodyPr>
          <a:lstStyle/>
          <a:p>
            <a:r>
              <a:rPr lang="en-US" sz="2800" b="1" dirty="0"/>
              <a:t>(Besides Cher)</a:t>
            </a:r>
            <a:br>
              <a:rPr lang="en-US" sz="2800" b="1" dirty="0"/>
            </a:br>
            <a:r>
              <a:rPr lang="en-US" sz="2800" b="1" dirty="0"/>
              <a:t>Making the Most of</a:t>
            </a:r>
            <a:br>
              <a:rPr lang="en-US" sz="2800" b="1" dirty="0"/>
            </a:br>
            <a:r>
              <a:rPr lang="en-US" sz="2800" b="1" dirty="0"/>
              <a:t>Shortcuts</a:t>
            </a:r>
          </a:p>
        </p:txBody>
      </p:sp>
      <p:pic>
        <p:nvPicPr>
          <p:cNvPr id="5" name="Picture 4" descr="A person with long curly hair&#10;&#10;Description automatically generated with low confidence">
            <a:extLst>
              <a:ext uri="{FF2B5EF4-FFF2-40B4-BE49-F238E27FC236}">
                <a16:creationId xmlns:a16="http://schemas.microsoft.com/office/drawing/2014/main" id="{005416A7-9EB6-7B22-175E-9FFD5EF1A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1023" y="734378"/>
            <a:ext cx="3851936" cy="5148261"/>
          </a:xfrm>
          <a:prstGeom prst="rect">
            <a:avLst/>
          </a:prstGeom>
        </p:spPr>
      </p:pic>
    </p:spTree>
    <p:extLst>
      <p:ext uri="{BB962C8B-B14F-4D97-AF65-F5344CB8AC3E}">
        <p14:creationId xmlns:p14="http://schemas.microsoft.com/office/powerpoint/2010/main" val="1804028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24F0276-2DC8-492B-84ED-2171B74CDF5A}"/>
              </a:ext>
            </a:extLst>
          </p:cNvPr>
          <p:cNvPicPr>
            <a:picLocks noChangeAspect="1"/>
          </p:cNvPicPr>
          <p:nvPr/>
        </p:nvPicPr>
        <p:blipFill rotWithShape="1">
          <a:blip r:embed="rId2">
            <a:extLst>
              <a:ext uri="{28A0092B-C50C-407E-A947-70E740481C1C}">
                <a14:useLocalDpi xmlns:a14="http://schemas.microsoft.com/office/drawing/2010/main" val="0"/>
              </a:ext>
            </a:extLst>
          </a:blip>
          <a:srcRect t="1387" b="1560"/>
          <a:stretch/>
        </p:blipFill>
        <p:spPr>
          <a:xfrm>
            <a:off x="14318" y="849086"/>
            <a:ext cx="12184651" cy="5225143"/>
          </a:xfrm>
          <a:prstGeom prst="rect">
            <a:avLst/>
          </a:prstGeom>
          <a:ln w="28575">
            <a:solidFill>
              <a:schemeClr val="bg1"/>
            </a:solidFill>
          </a:ln>
        </p:spPr>
      </p:pic>
    </p:spTree>
    <p:extLst>
      <p:ext uri="{BB962C8B-B14F-4D97-AF65-F5344CB8AC3E}">
        <p14:creationId xmlns:p14="http://schemas.microsoft.com/office/powerpoint/2010/main" val="13635013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sky, screenshot, building&#10;&#10;Description automatically generated">
            <a:extLst>
              <a:ext uri="{FF2B5EF4-FFF2-40B4-BE49-F238E27FC236}">
                <a16:creationId xmlns:a16="http://schemas.microsoft.com/office/drawing/2014/main" id="{DB369CC3-29EE-6D13-D164-64185CB05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4021"/>
            <a:ext cx="12192000" cy="4109958"/>
          </a:xfrm>
          <a:prstGeom prst="rect">
            <a:avLst/>
          </a:prstGeom>
        </p:spPr>
      </p:pic>
    </p:spTree>
    <p:extLst>
      <p:ext uri="{BB962C8B-B14F-4D97-AF65-F5344CB8AC3E}">
        <p14:creationId xmlns:p14="http://schemas.microsoft.com/office/powerpoint/2010/main" val="13330375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D023-1502-4F84-A861-883818E7552D}"/>
              </a:ext>
            </a:extLst>
          </p:cNvPr>
          <p:cNvSpPr>
            <a:spLocks noGrp="1"/>
          </p:cNvSpPr>
          <p:nvPr>
            <p:ph type="title"/>
          </p:nvPr>
        </p:nvSpPr>
        <p:spPr>
          <a:xfrm>
            <a:off x="2455735" y="365125"/>
            <a:ext cx="9574339" cy="1325563"/>
          </a:xfrm>
        </p:spPr>
        <p:txBody>
          <a:bodyPr>
            <a:normAutofit/>
          </a:bodyPr>
          <a:lstStyle/>
          <a:p>
            <a:r>
              <a:rPr lang="en-US" sz="4200" dirty="0"/>
              <a:t>Global Icons</a:t>
            </a:r>
          </a:p>
        </p:txBody>
      </p:sp>
      <p:sp>
        <p:nvSpPr>
          <p:cNvPr id="3" name="Content Placeholder 2">
            <a:extLst>
              <a:ext uri="{FF2B5EF4-FFF2-40B4-BE49-F238E27FC236}">
                <a16:creationId xmlns:a16="http://schemas.microsoft.com/office/drawing/2014/main" id="{6D2C1475-663C-41B7-8C40-D69850D4A762}"/>
              </a:ext>
            </a:extLst>
          </p:cNvPr>
          <p:cNvSpPr>
            <a:spLocks noGrp="1"/>
          </p:cNvSpPr>
          <p:nvPr>
            <p:ph idx="1"/>
          </p:nvPr>
        </p:nvSpPr>
        <p:spPr>
          <a:xfrm>
            <a:off x="2455736" y="1825625"/>
            <a:ext cx="8431340" cy="4351338"/>
          </a:xfrm>
        </p:spPr>
        <p:txBody>
          <a:bodyPr>
            <a:normAutofit/>
          </a:bodyPr>
          <a:lstStyle/>
          <a:p>
            <a:pPr>
              <a:lnSpc>
                <a:spcPct val="100000"/>
              </a:lnSpc>
            </a:pPr>
            <a:r>
              <a:rPr lang="en-US" sz="3000" b="1" dirty="0">
                <a:solidFill>
                  <a:srgbClr val="FFC000"/>
                </a:solidFill>
              </a:rPr>
              <a:t>Up to 10</a:t>
            </a:r>
            <a:r>
              <a:rPr lang="en-US" sz="3000" dirty="0"/>
              <a:t> – arranged left to right,</a:t>
            </a:r>
            <a:br>
              <a:rPr lang="en-US" sz="3000" dirty="0"/>
            </a:br>
            <a:r>
              <a:rPr lang="en-US" sz="3000" dirty="0"/>
              <a:t>not up and down</a:t>
            </a:r>
            <a:br>
              <a:rPr lang="en-US" sz="3000" dirty="0"/>
            </a:br>
            <a:endParaRPr lang="en-US" sz="3000" dirty="0"/>
          </a:p>
          <a:p>
            <a:pPr>
              <a:lnSpc>
                <a:spcPct val="100000"/>
              </a:lnSpc>
            </a:pPr>
            <a:r>
              <a:rPr lang="en-US" sz="3000" b="1" dirty="0">
                <a:solidFill>
                  <a:srgbClr val="FFC000"/>
                </a:solidFill>
              </a:rPr>
              <a:t>Icon Library</a:t>
            </a:r>
            <a:r>
              <a:rPr lang="en-US" sz="3000" dirty="0"/>
              <a:t> – </a:t>
            </a:r>
            <a:br>
              <a:rPr lang="en-US" sz="3000" dirty="0"/>
            </a:br>
            <a:r>
              <a:rPr lang="en-US" sz="1800" dirty="0">
                <a:effectLst/>
                <a:latin typeface="Calibri" panose="020F0502020204030204" pitchFamily="34" charset="0"/>
                <a:ea typeface="Calibri" panose="020F0502020204030204" pitchFamily="34" charset="0"/>
              </a:rPr>
              <a:t> </a:t>
            </a:r>
            <a:r>
              <a:rPr lang="en-US" sz="3000" b="1" dirty="0">
                <a:solidFill>
                  <a:srgbClr val="FFC000"/>
                </a:solidFill>
                <a:hlinkClick r:id="rId2">
                  <a:extLst>
                    <a:ext uri="{A12FA001-AC4F-418D-AE19-62706E023703}">
                      <ahyp:hlinkClr xmlns:ahyp="http://schemas.microsoft.com/office/drawing/2018/hyperlinkcolor" val="tx"/>
                    </a:ext>
                  </a:extLst>
                </a:hlinkClick>
              </a:rPr>
              <a:t>https://cerc.blackboard.com/LibraryIcons</a:t>
            </a:r>
            <a:endParaRPr lang="en-US" sz="3000" b="1" dirty="0">
              <a:solidFill>
                <a:srgbClr val="FFC000"/>
              </a:solidFill>
            </a:endParaRPr>
          </a:p>
          <a:p>
            <a:pPr>
              <a:lnSpc>
                <a:spcPct val="100000"/>
              </a:lnSpc>
            </a:pPr>
            <a:endParaRPr lang="en-US" sz="3000" b="1" dirty="0">
              <a:solidFill>
                <a:srgbClr val="FFC000"/>
              </a:solidFill>
            </a:endParaRPr>
          </a:p>
          <a:p>
            <a:pPr>
              <a:lnSpc>
                <a:spcPct val="100000"/>
              </a:lnSpc>
            </a:pPr>
            <a:r>
              <a:rPr lang="en-US" sz="3000" b="1" dirty="0">
                <a:solidFill>
                  <a:srgbClr val="FFC000"/>
                </a:solidFill>
              </a:rPr>
              <a:t>Name</a:t>
            </a:r>
            <a:r>
              <a:rPr lang="en-US" sz="3000" dirty="0"/>
              <a:t> – short name is best, but can be</a:t>
            </a:r>
            <a:br>
              <a:rPr lang="en-US" sz="3000" dirty="0"/>
            </a:br>
            <a:r>
              <a:rPr lang="en-US" sz="3000" dirty="0"/>
              <a:t>split into two lines</a:t>
            </a:r>
            <a:endParaRPr lang="en-US" sz="3000" b="1" dirty="0">
              <a:solidFill>
                <a:srgbClr val="FFC000"/>
              </a:solidFill>
            </a:endParaRPr>
          </a:p>
        </p:txBody>
      </p:sp>
      <p:graphicFrame>
        <p:nvGraphicFramePr>
          <p:cNvPr id="4" name="Table 3">
            <a:extLst>
              <a:ext uri="{FF2B5EF4-FFF2-40B4-BE49-F238E27FC236}">
                <a16:creationId xmlns:a16="http://schemas.microsoft.com/office/drawing/2014/main" id="{8468CF49-475F-F934-40FD-3D1C395F6A5A}"/>
              </a:ext>
            </a:extLst>
          </p:cNvPr>
          <p:cNvGraphicFramePr>
            <a:graphicFrameLocks noGrp="1"/>
          </p:cNvGraphicFramePr>
          <p:nvPr>
            <p:extLst>
              <p:ext uri="{D42A27DB-BD31-4B8C-83A1-F6EECF244321}">
                <p14:modId xmlns:p14="http://schemas.microsoft.com/office/powerpoint/2010/main" val="2696104308"/>
              </p:ext>
            </p:extLst>
          </p:nvPr>
        </p:nvGraphicFramePr>
        <p:xfrm>
          <a:off x="8948057" y="1825624"/>
          <a:ext cx="1093007" cy="1558290"/>
        </p:xfrm>
        <a:graphic>
          <a:graphicData uri="http://schemas.openxmlformats.org/drawingml/2006/table">
            <a:tbl>
              <a:tblPr bandRow="1">
                <a:tableStyleId>{5C22544A-7EE6-4342-B048-85BDC9FD1C3A}</a:tableStyleId>
              </a:tblPr>
              <a:tblGrid>
                <a:gridCol w="544599">
                  <a:extLst>
                    <a:ext uri="{9D8B030D-6E8A-4147-A177-3AD203B41FA5}">
                      <a16:colId xmlns:a16="http://schemas.microsoft.com/office/drawing/2014/main" val="3445568308"/>
                    </a:ext>
                  </a:extLst>
                </a:gridCol>
                <a:gridCol w="548408">
                  <a:extLst>
                    <a:ext uri="{9D8B030D-6E8A-4147-A177-3AD203B41FA5}">
                      <a16:colId xmlns:a16="http://schemas.microsoft.com/office/drawing/2014/main" val="1085944069"/>
                    </a:ext>
                  </a:extLst>
                </a:gridCol>
              </a:tblGrid>
              <a:tr h="307408">
                <a:tc>
                  <a:txBody>
                    <a:bodyPr/>
                    <a:lstStyle/>
                    <a:p>
                      <a:pPr marL="0" marR="0" algn="ctr">
                        <a:lnSpc>
                          <a:spcPct val="107000"/>
                        </a:lnSpc>
                        <a:spcBef>
                          <a:spcPts val="0"/>
                        </a:spcBef>
                        <a:spcAft>
                          <a:spcPts val="800"/>
                        </a:spcAft>
                      </a:pPr>
                      <a:r>
                        <a:rPr lang="en-US" sz="2000">
                          <a:effectLst/>
                        </a:rPr>
                        <a:t>1</a:t>
                      </a:r>
                      <a:endParaRPr lang="en-US" sz="2000">
                        <a:effectLst/>
                        <a:latin typeface="Calibri" panose="020F0502020204030204" pitchFamily="34" charset="0"/>
                        <a:ea typeface="Calibri" panose="020F0502020204030204" pitchFamily="34" charset="0"/>
                      </a:endParaRPr>
                    </a:p>
                  </a:txBody>
                  <a:tcPr marL="122963" marR="122963" marT="0" marB="0"/>
                </a:tc>
                <a:tc>
                  <a:txBody>
                    <a:bodyPr/>
                    <a:lstStyle/>
                    <a:p>
                      <a:pPr marL="0" marR="0" algn="ctr">
                        <a:lnSpc>
                          <a:spcPct val="107000"/>
                        </a:lnSpc>
                        <a:spcBef>
                          <a:spcPts val="0"/>
                        </a:spcBef>
                        <a:spcAft>
                          <a:spcPts val="800"/>
                        </a:spcAft>
                      </a:pPr>
                      <a:r>
                        <a:rPr lang="en-US" sz="2000">
                          <a:effectLst/>
                        </a:rPr>
                        <a:t>2</a:t>
                      </a:r>
                      <a:endParaRPr lang="en-US" sz="2000">
                        <a:effectLst/>
                        <a:latin typeface="Calibri" panose="020F0502020204030204" pitchFamily="34" charset="0"/>
                        <a:ea typeface="Calibri" panose="020F0502020204030204" pitchFamily="34" charset="0"/>
                      </a:endParaRPr>
                    </a:p>
                  </a:txBody>
                  <a:tcPr marL="122963" marR="122963" marT="0" marB="0"/>
                </a:tc>
                <a:extLst>
                  <a:ext uri="{0D108BD9-81ED-4DB2-BD59-A6C34878D82A}">
                    <a16:rowId xmlns:a16="http://schemas.microsoft.com/office/drawing/2014/main" val="3007401169"/>
                  </a:ext>
                </a:extLst>
              </a:tr>
              <a:tr h="307408">
                <a:tc>
                  <a:txBody>
                    <a:bodyPr/>
                    <a:lstStyle/>
                    <a:p>
                      <a:pPr marL="0" marR="0" algn="ctr">
                        <a:lnSpc>
                          <a:spcPct val="107000"/>
                        </a:lnSpc>
                        <a:spcBef>
                          <a:spcPts val="0"/>
                        </a:spcBef>
                        <a:spcAft>
                          <a:spcPts val="800"/>
                        </a:spcAft>
                      </a:pPr>
                      <a:r>
                        <a:rPr lang="en-US" sz="2000">
                          <a:effectLst/>
                        </a:rPr>
                        <a:t>3</a:t>
                      </a:r>
                      <a:endParaRPr lang="en-US" sz="2000">
                        <a:effectLst/>
                        <a:latin typeface="Calibri" panose="020F0502020204030204" pitchFamily="34" charset="0"/>
                        <a:ea typeface="Calibri" panose="020F0502020204030204" pitchFamily="34" charset="0"/>
                      </a:endParaRPr>
                    </a:p>
                  </a:txBody>
                  <a:tcPr marL="122963" marR="122963" marT="0" marB="0"/>
                </a:tc>
                <a:tc>
                  <a:txBody>
                    <a:bodyPr/>
                    <a:lstStyle/>
                    <a:p>
                      <a:pPr marL="0" marR="0" algn="ctr">
                        <a:lnSpc>
                          <a:spcPct val="107000"/>
                        </a:lnSpc>
                        <a:spcBef>
                          <a:spcPts val="0"/>
                        </a:spcBef>
                        <a:spcAft>
                          <a:spcPts val="800"/>
                        </a:spcAft>
                      </a:pPr>
                      <a:r>
                        <a:rPr lang="en-US" sz="2000">
                          <a:effectLst/>
                        </a:rPr>
                        <a:t>4</a:t>
                      </a:r>
                      <a:endParaRPr lang="en-US" sz="2000">
                        <a:effectLst/>
                        <a:latin typeface="Calibri" panose="020F0502020204030204" pitchFamily="34" charset="0"/>
                        <a:ea typeface="Calibri" panose="020F0502020204030204" pitchFamily="34" charset="0"/>
                      </a:endParaRPr>
                    </a:p>
                  </a:txBody>
                  <a:tcPr marL="122963" marR="122963" marT="0" marB="0"/>
                </a:tc>
                <a:extLst>
                  <a:ext uri="{0D108BD9-81ED-4DB2-BD59-A6C34878D82A}">
                    <a16:rowId xmlns:a16="http://schemas.microsoft.com/office/drawing/2014/main" val="1306453058"/>
                  </a:ext>
                </a:extLst>
              </a:tr>
              <a:tr h="307408">
                <a:tc>
                  <a:txBody>
                    <a:bodyPr/>
                    <a:lstStyle/>
                    <a:p>
                      <a:pPr marL="0" marR="0" algn="ctr">
                        <a:lnSpc>
                          <a:spcPct val="107000"/>
                        </a:lnSpc>
                        <a:spcBef>
                          <a:spcPts val="0"/>
                        </a:spcBef>
                        <a:spcAft>
                          <a:spcPts val="800"/>
                        </a:spcAft>
                      </a:pPr>
                      <a:r>
                        <a:rPr lang="en-US" sz="2000">
                          <a:effectLst/>
                        </a:rPr>
                        <a:t>5</a:t>
                      </a:r>
                      <a:endParaRPr lang="en-US" sz="2000">
                        <a:effectLst/>
                        <a:latin typeface="Calibri" panose="020F0502020204030204" pitchFamily="34" charset="0"/>
                        <a:ea typeface="Calibri" panose="020F0502020204030204" pitchFamily="34" charset="0"/>
                      </a:endParaRPr>
                    </a:p>
                  </a:txBody>
                  <a:tcPr marL="122963" marR="122963" marT="0" marB="0"/>
                </a:tc>
                <a:tc>
                  <a:txBody>
                    <a:bodyPr/>
                    <a:lstStyle/>
                    <a:p>
                      <a:pPr marL="0" marR="0" algn="ctr">
                        <a:lnSpc>
                          <a:spcPct val="107000"/>
                        </a:lnSpc>
                        <a:spcBef>
                          <a:spcPts val="0"/>
                        </a:spcBef>
                        <a:spcAft>
                          <a:spcPts val="800"/>
                        </a:spcAft>
                      </a:pPr>
                      <a:r>
                        <a:rPr lang="en-US" sz="2000">
                          <a:effectLst/>
                        </a:rPr>
                        <a:t>6</a:t>
                      </a:r>
                      <a:endParaRPr lang="en-US" sz="2000">
                        <a:effectLst/>
                        <a:latin typeface="Calibri" panose="020F0502020204030204" pitchFamily="34" charset="0"/>
                        <a:ea typeface="Calibri" panose="020F0502020204030204" pitchFamily="34" charset="0"/>
                      </a:endParaRPr>
                    </a:p>
                  </a:txBody>
                  <a:tcPr marL="122963" marR="122963" marT="0" marB="0"/>
                </a:tc>
                <a:extLst>
                  <a:ext uri="{0D108BD9-81ED-4DB2-BD59-A6C34878D82A}">
                    <a16:rowId xmlns:a16="http://schemas.microsoft.com/office/drawing/2014/main" val="3883237327"/>
                  </a:ext>
                </a:extLst>
              </a:tr>
              <a:tr h="307408">
                <a:tc>
                  <a:txBody>
                    <a:bodyPr/>
                    <a:lstStyle/>
                    <a:p>
                      <a:pPr marL="0" marR="0" algn="ctr">
                        <a:lnSpc>
                          <a:spcPct val="107000"/>
                        </a:lnSpc>
                        <a:spcBef>
                          <a:spcPts val="0"/>
                        </a:spcBef>
                        <a:spcAft>
                          <a:spcPts val="800"/>
                        </a:spcAft>
                      </a:pPr>
                      <a:r>
                        <a:rPr lang="en-US" sz="2000">
                          <a:effectLst/>
                        </a:rPr>
                        <a:t>7</a:t>
                      </a:r>
                      <a:endParaRPr lang="en-US" sz="2000">
                        <a:effectLst/>
                        <a:latin typeface="Calibri" panose="020F0502020204030204" pitchFamily="34" charset="0"/>
                        <a:ea typeface="Calibri" panose="020F0502020204030204" pitchFamily="34" charset="0"/>
                      </a:endParaRPr>
                    </a:p>
                  </a:txBody>
                  <a:tcPr marL="122963" marR="122963" marT="0" marB="0"/>
                </a:tc>
                <a:tc>
                  <a:txBody>
                    <a:bodyPr/>
                    <a:lstStyle/>
                    <a:p>
                      <a:pPr marL="0" marR="0" algn="ctr">
                        <a:lnSpc>
                          <a:spcPct val="107000"/>
                        </a:lnSpc>
                        <a:spcBef>
                          <a:spcPts val="0"/>
                        </a:spcBef>
                        <a:spcAft>
                          <a:spcPts val="800"/>
                        </a:spcAft>
                      </a:pPr>
                      <a:r>
                        <a:rPr lang="en-US" sz="2000">
                          <a:effectLst/>
                        </a:rPr>
                        <a:t>8</a:t>
                      </a:r>
                      <a:endParaRPr lang="en-US" sz="2000">
                        <a:effectLst/>
                        <a:latin typeface="Calibri" panose="020F0502020204030204" pitchFamily="34" charset="0"/>
                        <a:ea typeface="Calibri" panose="020F0502020204030204" pitchFamily="34" charset="0"/>
                      </a:endParaRPr>
                    </a:p>
                  </a:txBody>
                  <a:tcPr marL="122963" marR="122963" marT="0" marB="0"/>
                </a:tc>
                <a:extLst>
                  <a:ext uri="{0D108BD9-81ED-4DB2-BD59-A6C34878D82A}">
                    <a16:rowId xmlns:a16="http://schemas.microsoft.com/office/drawing/2014/main" val="1416540947"/>
                  </a:ext>
                </a:extLst>
              </a:tr>
              <a:tr h="307408">
                <a:tc>
                  <a:txBody>
                    <a:bodyPr/>
                    <a:lstStyle/>
                    <a:p>
                      <a:pPr marL="0" marR="0" algn="ctr">
                        <a:lnSpc>
                          <a:spcPct val="107000"/>
                        </a:lnSpc>
                        <a:spcBef>
                          <a:spcPts val="0"/>
                        </a:spcBef>
                        <a:spcAft>
                          <a:spcPts val="800"/>
                        </a:spcAft>
                      </a:pPr>
                      <a:r>
                        <a:rPr lang="en-US" sz="2000">
                          <a:effectLst/>
                        </a:rPr>
                        <a:t>9</a:t>
                      </a:r>
                      <a:endParaRPr lang="en-US" sz="2000">
                        <a:effectLst/>
                        <a:latin typeface="Calibri" panose="020F0502020204030204" pitchFamily="34" charset="0"/>
                        <a:ea typeface="Calibri" panose="020F0502020204030204" pitchFamily="34" charset="0"/>
                      </a:endParaRPr>
                    </a:p>
                  </a:txBody>
                  <a:tcPr marL="122963" marR="122963" marT="0" marB="0"/>
                </a:tc>
                <a:tc>
                  <a:txBody>
                    <a:bodyPr/>
                    <a:lstStyle/>
                    <a:p>
                      <a:pPr marL="0" marR="0" algn="ctr">
                        <a:lnSpc>
                          <a:spcPct val="107000"/>
                        </a:lnSpc>
                        <a:spcBef>
                          <a:spcPts val="0"/>
                        </a:spcBef>
                        <a:spcAft>
                          <a:spcPts val="800"/>
                        </a:spcAft>
                      </a:pPr>
                      <a:r>
                        <a:rPr lang="en-US" sz="2000" dirty="0">
                          <a:effectLst/>
                        </a:rPr>
                        <a:t>10</a:t>
                      </a:r>
                      <a:endParaRPr lang="en-US" sz="2000" dirty="0">
                        <a:effectLst/>
                        <a:latin typeface="Calibri" panose="020F0502020204030204" pitchFamily="34" charset="0"/>
                        <a:ea typeface="Calibri" panose="020F0502020204030204" pitchFamily="34" charset="0"/>
                      </a:endParaRPr>
                    </a:p>
                  </a:txBody>
                  <a:tcPr marL="122963" marR="122963" marT="0" marB="0"/>
                </a:tc>
                <a:extLst>
                  <a:ext uri="{0D108BD9-81ED-4DB2-BD59-A6C34878D82A}">
                    <a16:rowId xmlns:a16="http://schemas.microsoft.com/office/drawing/2014/main" val="2849990347"/>
                  </a:ext>
                </a:extLst>
              </a:tr>
            </a:tbl>
          </a:graphicData>
        </a:graphic>
      </p:graphicFrame>
    </p:spTree>
    <p:extLst>
      <p:ext uri="{BB962C8B-B14F-4D97-AF65-F5344CB8AC3E}">
        <p14:creationId xmlns:p14="http://schemas.microsoft.com/office/powerpoint/2010/main" val="27511841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D023-1502-4F84-A861-883818E7552D}"/>
              </a:ext>
            </a:extLst>
          </p:cNvPr>
          <p:cNvSpPr>
            <a:spLocks noGrp="1"/>
          </p:cNvSpPr>
          <p:nvPr>
            <p:ph type="title"/>
          </p:nvPr>
        </p:nvSpPr>
        <p:spPr>
          <a:xfrm>
            <a:off x="5346441" y="365125"/>
            <a:ext cx="6413045" cy="1325563"/>
          </a:xfrm>
        </p:spPr>
        <p:txBody>
          <a:bodyPr>
            <a:normAutofit/>
          </a:bodyPr>
          <a:lstStyle/>
          <a:p>
            <a:r>
              <a:rPr lang="en-US" sz="4200" dirty="0"/>
              <a:t>Activating Icons</a:t>
            </a:r>
          </a:p>
        </p:txBody>
      </p:sp>
      <p:sp>
        <p:nvSpPr>
          <p:cNvPr id="3" name="Content Placeholder 2">
            <a:extLst>
              <a:ext uri="{FF2B5EF4-FFF2-40B4-BE49-F238E27FC236}">
                <a16:creationId xmlns:a16="http://schemas.microsoft.com/office/drawing/2014/main" id="{6D2C1475-663C-41B7-8C40-D69850D4A762}"/>
              </a:ext>
            </a:extLst>
          </p:cNvPr>
          <p:cNvSpPr>
            <a:spLocks noGrp="1"/>
          </p:cNvSpPr>
          <p:nvPr>
            <p:ph idx="1"/>
          </p:nvPr>
        </p:nvSpPr>
        <p:spPr>
          <a:xfrm>
            <a:off x="5346441" y="1690688"/>
            <a:ext cx="5915607" cy="4351338"/>
          </a:xfrm>
        </p:spPr>
        <p:txBody>
          <a:bodyPr>
            <a:normAutofit/>
          </a:bodyPr>
          <a:lstStyle/>
          <a:p>
            <a:pPr>
              <a:lnSpc>
                <a:spcPct val="100000"/>
              </a:lnSpc>
            </a:pPr>
            <a:r>
              <a:rPr lang="en-US" sz="3000" dirty="0"/>
              <a:t>Complete and return</a:t>
            </a:r>
            <a:br>
              <a:rPr lang="en-US" sz="3000" dirty="0"/>
            </a:br>
            <a:r>
              <a:rPr lang="en-US" sz="3000" dirty="0"/>
              <a:t>Global Icons checklist.docx</a:t>
            </a:r>
            <a:br>
              <a:rPr lang="en-US" sz="3000" dirty="0"/>
            </a:br>
            <a:r>
              <a:rPr lang="en-US" sz="3000" dirty="0"/>
              <a:t>(Be sure to indicate school name)</a:t>
            </a:r>
            <a:br>
              <a:rPr lang="en-US" sz="3000" dirty="0"/>
            </a:br>
            <a:endParaRPr lang="en-US" sz="3000" dirty="0"/>
          </a:p>
          <a:p>
            <a:pPr>
              <a:lnSpc>
                <a:spcPct val="100000"/>
              </a:lnSpc>
            </a:pPr>
            <a:r>
              <a:rPr lang="en-US" sz="3000" dirty="0"/>
              <a:t>Put in a Help Desk ticket, use “Web – Global Icon Activation” in subject line</a:t>
            </a:r>
            <a:br>
              <a:rPr lang="en-US" sz="3000" dirty="0"/>
            </a:br>
            <a:endParaRPr lang="en-US" sz="3000" dirty="0"/>
          </a:p>
          <a:p>
            <a:pPr marL="0" indent="0">
              <a:lnSpc>
                <a:spcPct val="100000"/>
              </a:lnSpc>
              <a:buNone/>
            </a:pPr>
            <a:endParaRPr lang="en-US" sz="3000" dirty="0"/>
          </a:p>
        </p:txBody>
      </p:sp>
      <p:pic>
        <p:nvPicPr>
          <p:cNvPr id="5" name="Picture 4" descr="A picture containing text, screenshot, font, number&#10;&#10;Description automatically generated">
            <a:extLst>
              <a:ext uri="{FF2B5EF4-FFF2-40B4-BE49-F238E27FC236}">
                <a16:creationId xmlns:a16="http://schemas.microsoft.com/office/drawing/2014/main" id="{E93BD85B-AFFA-B349-ED66-4FE7F5B936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699" y="830424"/>
            <a:ext cx="4204304" cy="5019092"/>
          </a:xfrm>
          <a:prstGeom prst="rect">
            <a:avLst/>
          </a:prstGeom>
        </p:spPr>
      </p:pic>
    </p:spTree>
    <p:extLst>
      <p:ext uri="{BB962C8B-B14F-4D97-AF65-F5344CB8AC3E}">
        <p14:creationId xmlns:p14="http://schemas.microsoft.com/office/powerpoint/2010/main" val="1771944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C45DBA-94DF-4E30-BC45-5F5E60E96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362" y="462333"/>
            <a:ext cx="4390476" cy="5933333"/>
          </a:xfrm>
          <a:prstGeom prst="rect">
            <a:avLst/>
          </a:prstGeom>
        </p:spPr>
      </p:pic>
      <p:sp>
        <p:nvSpPr>
          <p:cNvPr id="5" name="Content Placeholder 2">
            <a:extLst>
              <a:ext uri="{FF2B5EF4-FFF2-40B4-BE49-F238E27FC236}">
                <a16:creationId xmlns:a16="http://schemas.microsoft.com/office/drawing/2014/main" id="{965D620E-A801-43FF-9A84-88316024F8EC}"/>
              </a:ext>
            </a:extLst>
          </p:cNvPr>
          <p:cNvSpPr txBox="1">
            <a:spLocks/>
          </p:cNvSpPr>
          <p:nvPr/>
        </p:nvSpPr>
        <p:spPr>
          <a:xfrm>
            <a:off x="5569528" y="462333"/>
            <a:ext cx="5384800" cy="59333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br>
              <a:rPr lang="en-US" sz="3600" b="1" dirty="0">
                <a:latin typeface="DM Sans Medium" pitchFamily="2" charset="0"/>
              </a:rPr>
            </a:br>
            <a:r>
              <a:rPr lang="en-US" sz="5600" b="1" dirty="0">
                <a:solidFill>
                  <a:srgbClr val="FFC000"/>
                </a:solidFill>
                <a:latin typeface="DM Sans Medium" pitchFamily="2" charset="0"/>
              </a:rPr>
              <a:t>JUNE 30, 2023</a:t>
            </a:r>
          </a:p>
          <a:p>
            <a:pPr marL="0" indent="0">
              <a:buNone/>
            </a:pPr>
            <a:br>
              <a:rPr lang="en-US" sz="2600" dirty="0">
                <a:latin typeface="DM Sans Medium" pitchFamily="2" charset="0"/>
              </a:rPr>
            </a:br>
            <a:r>
              <a:rPr lang="en-US" dirty="0">
                <a:latin typeface="DM Sans Medium" pitchFamily="2" charset="0"/>
              </a:rPr>
              <a:t>Everything from your site:</a:t>
            </a:r>
            <a:endParaRPr lang="en-US" dirty="0">
              <a:solidFill>
                <a:srgbClr val="FFC000"/>
              </a:solidFill>
              <a:latin typeface="DM Sans Medium" pitchFamily="2" charset="0"/>
            </a:endParaRPr>
          </a:p>
          <a:p>
            <a:r>
              <a:rPr lang="en-US" sz="2400" dirty="0">
                <a:latin typeface="DM Sans Medium" pitchFamily="2" charset="0"/>
              </a:rPr>
              <a:t>All files in the locker</a:t>
            </a:r>
          </a:p>
          <a:p>
            <a:r>
              <a:rPr lang="en-US" sz="2400" dirty="0">
                <a:latin typeface="DM Sans Medium" pitchFamily="2" charset="0"/>
              </a:rPr>
              <a:t>All content</a:t>
            </a:r>
          </a:p>
          <a:p>
            <a:r>
              <a:rPr lang="en-US" sz="2400" dirty="0">
                <a:latin typeface="DM Sans Medium" pitchFamily="2" charset="0"/>
              </a:rPr>
              <a:t>All links</a:t>
            </a:r>
          </a:p>
          <a:p>
            <a:r>
              <a:rPr lang="en-US" sz="2400" dirty="0">
                <a:latin typeface="DM Sans Medium" pitchFamily="2" charset="0"/>
              </a:rPr>
              <a:t>All images</a:t>
            </a:r>
          </a:p>
          <a:p>
            <a:pPr marL="0" indent="0">
              <a:buNone/>
            </a:pPr>
            <a:r>
              <a:rPr lang="en-US" dirty="0">
                <a:latin typeface="DM Sans Medium" pitchFamily="2" charset="0"/>
              </a:rPr>
              <a:t>Must be copied/downloaded from School Loop. </a:t>
            </a:r>
            <a:br>
              <a:rPr lang="en-US" dirty="0">
                <a:latin typeface="DM Sans Medium" pitchFamily="2" charset="0"/>
              </a:rPr>
            </a:br>
            <a:r>
              <a:rPr lang="en-US" dirty="0">
                <a:solidFill>
                  <a:srgbClr val="FF0000"/>
                </a:solidFill>
                <a:latin typeface="DM Sans Medium" pitchFamily="2" charset="0"/>
              </a:rPr>
              <a:t>Absolutely no exceptions.</a:t>
            </a:r>
          </a:p>
          <a:p>
            <a:endParaRPr lang="en-US" dirty="0">
              <a:latin typeface="DM Sans Medium" pitchFamily="2" charset="0"/>
            </a:endParaRPr>
          </a:p>
          <a:p>
            <a:endParaRPr lang="en-US" sz="2400" dirty="0"/>
          </a:p>
        </p:txBody>
      </p:sp>
    </p:spTree>
    <p:extLst>
      <p:ext uri="{BB962C8B-B14F-4D97-AF65-F5344CB8AC3E}">
        <p14:creationId xmlns:p14="http://schemas.microsoft.com/office/powerpoint/2010/main" val="34748966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6EB9-92B3-4737-8941-7F8CCD549B38}"/>
              </a:ext>
            </a:extLst>
          </p:cNvPr>
          <p:cNvSpPr>
            <a:spLocks noGrp="1"/>
          </p:cNvSpPr>
          <p:nvPr>
            <p:ph type="title"/>
          </p:nvPr>
        </p:nvSpPr>
        <p:spPr>
          <a:xfrm>
            <a:off x="1801368" y="1709739"/>
            <a:ext cx="4294632" cy="1912235"/>
          </a:xfrm>
        </p:spPr>
        <p:txBody>
          <a:bodyPr anchor="t">
            <a:normAutofit/>
          </a:bodyPr>
          <a:lstStyle/>
          <a:p>
            <a:r>
              <a:rPr lang="en-US" sz="6600" dirty="0"/>
              <a:t>Have Some</a:t>
            </a:r>
            <a:br>
              <a:rPr lang="en-US" sz="6600" dirty="0"/>
            </a:br>
            <a:r>
              <a:rPr lang="en-US" sz="6600" dirty="0"/>
              <a:t>Tabs!</a:t>
            </a:r>
          </a:p>
        </p:txBody>
      </p:sp>
      <p:sp>
        <p:nvSpPr>
          <p:cNvPr id="3" name="Text Placeholder 2">
            <a:extLst>
              <a:ext uri="{FF2B5EF4-FFF2-40B4-BE49-F238E27FC236}">
                <a16:creationId xmlns:a16="http://schemas.microsoft.com/office/drawing/2014/main" id="{5EC55708-BB00-4838-BF0D-72D54D7D3A3E}"/>
              </a:ext>
            </a:extLst>
          </p:cNvPr>
          <p:cNvSpPr>
            <a:spLocks noGrp="1"/>
          </p:cNvSpPr>
          <p:nvPr>
            <p:ph type="body" idx="1"/>
          </p:nvPr>
        </p:nvSpPr>
        <p:spPr>
          <a:xfrm>
            <a:off x="1801368" y="3778932"/>
            <a:ext cx="5088959" cy="2240868"/>
          </a:xfrm>
        </p:spPr>
        <p:txBody>
          <a:bodyPr>
            <a:normAutofit/>
          </a:bodyPr>
          <a:lstStyle/>
          <a:p>
            <a:r>
              <a:rPr lang="en-US" sz="2800" b="1" dirty="0"/>
              <a:t>Adding Layers of Information to Your Page</a:t>
            </a:r>
            <a:br>
              <a:rPr lang="en-US" sz="2800" b="1" dirty="0"/>
            </a:br>
            <a:r>
              <a:rPr lang="en-US" sz="2800" b="1" dirty="0"/>
              <a:t>Using Section D</a:t>
            </a:r>
          </a:p>
        </p:txBody>
      </p:sp>
      <p:pic>
        <p:nvPicPr>
          <p:cNvPr id="6" name="Picture 5" descr="A close up of a can&#10;&#10;Description automatically generated with low confidence">
            <a:extLst>
              <a:ext uri="{FF2B5EF4-FFF2-40B4-BE49-F238E27FC236}">
                <a16:creationId xmlns:a16="http://schemas.microsoft.com/office/drawing/2014/main" id="{CB187773-995F-96F0-1CDB-6B401C708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2768" y="581067"/>
            <a:ext cx="2926334" cy="5303980"/>
          </a:xfrm>
          <a:prstGeom prst="rect">
            <a:avLst/>
          </a:prstGeom>
        </p:spPr>
      </p:pic>
    </p:spTree>
    <p:extLst>
      <p:ext uri="{BB962C8B-B14F-4D97-AF65-F5344CB8AC3E}">
        <p14:creationId xmlns:p14="http://schemas.microsoft.com/office/powerpoint/2010/main" val="29426807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website&#10;&#10;Description automatically generated with low confidence">
            <a:extLst>
              <a:ext uri="{FF2B5EF4-FFF2-40B4-BE49-F238E27FC236}">
                <a16:creationId xmlns:a16="http://schemas.microsoft.com/office/drawing/2014/main" id="{99D6A81E-C467-EE41-1E4D-0316FDE70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57" y="1063690"/>
            <a:ext cx="11506686" cy="4730620"/>
          </a:xfrm>
          <a:prstGeom prst="rect">
            <a:avLst/>
          </a:prstGeom>
        </p:spPr>
      </p:pic>
    </p:spTree>
    <p:extLst>
      <p:ext uri="{BB962C8B-B14F-4D97-AF65-F5344CB8AC3E}">
        <p14:creationId xmlns:p14="http://schemas.microsoft.com/office/powerpoint/2010/main" val="4120195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with medium confidence">
            <a:extLst>
              <a:ext uri="{FF2B5EF4-FFF2-40B4-BE49-F238E27FC236}">
                <a16:creationId xmlns:a16="http://schemas.microsoft.com/office/drawing/2014/main" id="{1CFF26B9-05A5-5A41-B043-B8BDE27A59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383"/>
            <a:ext cx="12192000" cy="6139234"/>
          </a:xfrm>
          <a:prstGeom prst="rect">
            <a:avLst/>
          </a:prstGeom>
        </p:spPr>
      </p:pic>
    </p:spTree>
    <p:extLst>
      <p:ext uri="{BB962C8B-B14F-4D97-AF65-F5344CB8AC3E}">
        <p14:creationId xmlns:p14="http://schemas.microsoft.com/office/powerpoint/2010/main" val="951490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with medium confidence">
            <a:extLst>
              <a:ext uri="{FF2B5EF4-FFF2-40B4-BE49-F238E27FC236}">
                <a16:creationId xmlns:a16="http://schemas.microsoft.com/office/drawing/2014/main" id="{A2152B19-79F8-7058-C255-212CD5130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4" y="389940"/>
            <a:ext cx="12167580" cy="4359342"/>
          </a:xfrm>
          <a:prstGeom prst="rect">
            <a:avLst/>
          </a:prstGeom>
        </p:spPr>
      </p:pic>
      <p:sp>
        <p:nvSpPr>
          <p:cNvPr id="6" name="TextBox 5">
            <a:extLst>
              <a:ext uri="{FF2B5EF4-FFF2-40B4-BE49-F238E27FC236}">
                <a16:creationId xmlns:a16="http://schemas.microsoft.com/office/drawing/2014/main" id="{A7228D6B-EE0F-48D3-D8CA-44A5F476BEA2}"/>
              </a:ext>
            </a:extLst>
          </p:cNvPr>
          <p:cNvSpPr txBox="1"/>
          <p:nvPr/>
        </p:nvSpPr>
        <p:spPr>
          <a:xfrm>
            <a:off x="1800813" y="5018811"/>
            <a:ext cx="8577360" cy="1323439"/>
          </a:xfrm>
          <a:prstGeom prst="rect">
            <a:avLst/>
          </a:prstGeom>
          <a:noFill/>
        </p:spPr>
        <p:txBody>
          <a:bodyPr wrap="square" rtlCol="0">
            <a:spAutoFit/>
          </a:bodyPr>
          <a:lstStyle/>
          <a:p>
            <a:r>
              <a:rPr lang="en-US" sz="2800" dirty="0">
                <a:solidFill>
                  <a:schemeClr val="bg1"/>
                </a:solidFill>
              </a:rPr>
              <a:t>Page 33 in the Website Creation and Maintenance manual takes you step-by-step through the renaming process.</a:t>
            </a:r>
          </a:p>
          <a:p>
            <a:pPr marL="342900" indent="-342900">
              <a:buAutoNum type="arabicPeriod"/>
            </a:pPr>
            <a:endParaRPr lang="en-US" sz="2400" dirty="0">
              <a:solidFill>
                <a:schemeClr val="bg1"/>
              </a:solidFill>
            </a:endParaRPr>
          </a:p>
        </p:txBody>
      </p:sp>
    </p:spTree>
    <p:extLst>
      <p:ext uri="{BB962C8B-B14F-4D97-AF65-F5344CB8AC3E}">
        <p14:creationId xmlns:p14="http://schemas.microsoft.com/office/powerpoint/2010/main" val="27906223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6EB9-92B3-4737-8941-7F8CCD549B38}"/>
              </a:ext>
            </a:extLst>
          </p:cNvPr>
          <p:cNvSpPr>
            <a:spLocks noGrp="1"/>
          </p:cNvSpPr>
          <p:nvPr>
            <p:ph type="title"/>
          </p:nvPr>
        </p:nvSpPr>
        <p:spPr>
          <a:xfrm>
            <a:off x="1801368" y="1709739"/>
            <a:ext cx="4294632" cy="1912235"/>
          </a:xfrm>
        </p:spPr>
        <p:txBody>
          <a:bodyPr anchor="t">
            <a:normAutofit/>
          </a:bodyPr>
          <a:lstStyle/>
          <a:p>
            <a:r>
              <a:rPr lang="en-US" sz="6600" dirty="0"/>
              <a:t>IMAGES</a:t>
            </a:r>
          </a:p>
        </p:txBody>
      </p:sp>
      <p:sp>
        <p:nvSpPr>
          <p:cNvPr id="3" name="Text Placeholder 2">
            <a:extLst>
              <a:ext uri="{FF2B5EF4-FFF2-40B4-BE49-F238E27FC236}">
                <a16:creationId xmlns:a16="http://schemas.microsoft.com/office/drawing/2014/main" id="{5EC55708-BB00-4838-BF0D-72D54D7D3A3E}"/>
              </a:ext>
            </a:extLst>
          </p:cNvPr>
          <p:cNvSpPr>
            <a:spLocks noGrp="1"/>
          </p:cNvSpPr>
          <p:nvPr>
            <p:ph type="body" idx="1"/>
          </p:nvPr>
        </p:nvSpPr>
        <p:spPr>
          <a:xfrm>
            <a:off x="1801368" y="3778932"/>
            <a:ext cx="5088959" cy="2240868"/>
          </a:xfrm>
        </p:spPr>
        <p:txBody>
          <a:bodyPr>
            <a:normAutofit/>
          </a:bodyPr>
          <a:lstStyle/>
          <a:p>
            <a:r>
              <a:rPr lang="en-US" sz="2800" b="1" dirty="0"/>
              <a:t>Images on the Homepage</a:t>
            </a:r>
          </a:p>
          <a:p>
            <a:r>
              <a:rPr lang="en-US" sz="2800" b="1" dirty="0"/>
              <a:t>A Word about Image Size</a:t>
            </a:r>
          </a:p>
          <a:p>
            <a:r>
              <a:rPr lang="en-US" sz="2800" b="1" dirty="0"/>
              <a:t>Resizing Images</a:t>
            </a:r>
          </a:p>
          <a:p>
            <a:r>
              <a:rPr lang="en-US" sz="2800" b="1" dirty="0"/>
              <a:t>Uploading Images</a:t>
            </a:r>
          </a:p>
        </p:txBody>
      </p:sp>
      <p:pic>
        <p:nvPicPr>
          <p:cNvPr id="6" name="Picture 5">
            <a:extLst>
              <a:ext uri="{FF2B5EF4-FFF2-40B4-BE49-F238E27FC236}">
                <a16:creationId xmlns:a16="http://schemas.microsoft.com/office/drawing/2014/main" id="{635B2019-98F2-478F-8D3A-B5527D676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9682" y="3680166"/>
            <a:ext cx="2438400" cy="2438400"/>
          </a:xfrm>
          <a:prstGeom prst="rect">
            <a:avLst/>
          </a:prstGeom>
        </p:spPr>
      </p:pic>
      <p:pic>
        <p:nvPicPr>
          <p:cNvPr id="8" name="Picture 7">
            <a:extLst>
              <a:ext uri="{FF2B5EF4-FFF2-40B4-BE49-F238E27FC236}">
                <a16:creationId xmlns:a16="http://schemas.microsoft.com/office/drawing/2014/main" id="{9F081890-0689-4816-80DE-0116ED5C6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9682" y="631143"/>
            <a:ext cx="2438400" cy="2438400"/>
          </a:xfrm>
          <a:prstGeom prst="rect">
            <a:avLst/>
          </a:prstGeom>
        </p:spPr>
      </p:pic>
      <p:pic>
        <p:nvPicPr>
          <p:cNvPr id="14" name="Picture 13">
            <a:extLst>
              <a:ext uri="{FF2B5EF4-FFF2-40B4-BE49-F238E27FC236}">
                <a16:creationId xmlns:a16="http://schemas.microsoft.com/office/drawing/2014/main" id="{C6CBCFA8-1EDD-4491-BD34-704D9B89AE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5265" y="1866192"/>
            <a:ext cx="2350733" cy="2406702"/>
          </a:xfrm>
          <a:prstGeom prst="rect">
            <a:avLst/>
          </a:prstGeom>
        </p:spPr>
      </p:pic>
    </p:spTree>
    <p:extLst>
      <p:ext uri="{BB962C8B-B14F-4D97-AF65-F5344CB8AC3E}">
        <p14:creationId xmlns:p14="http://schemas.microsoft.com/office/powerpoint/2010/main" val="29916781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D023-1502-4F84-A861-883818E7552D}"/>
              </a:ext>
            </a:extLst>
          </p:cNvPr>
          <p:cNvSpPr>
            <a:spLocks noGrp="1"/>
          </p:cNvSpPr>
          <p:nvPr>
            <p:ph type="title"/>
          </p:nvPr>
        </p:nvSpPr>
        <p:spPr>
          <a:xfrm>
            <a:off x="2455735" y="365125"/>
            <a:ext cx="9574339" cy="1325563"/>
          </a:xfrm>
        </p:spPr>
        <p:txBody>
          <a:bodyPr>
            <a:normAutofit/>
          </a:bodyPr>
          <a:lstStyle/>
          <a:p>
            <a:r>
              <a:rPr lang="en-US" sz="4200" dirty="0"/>
              <a:t>Image Formats</a:t>
            </a:r>
          </a:p>
        </p:txBody>
      </p:sp>
      <p:sp>
        <p:nvSpPr>
          <p:cNvPr id="3" name="Content Placeholder 2">
            <a:extLst>
              <a:ext uri="{FF2B5EF4-FFF2-40B4-BE49-F238E27FC236}">
                <a16:creationId xmlns:a16="http://schemas.microsoft.com/office/drawing/2014/main" id="{6D2C1475-663C-41B7-8C40-D69850D4A762}"/>
              </a:ext>
            </a:extLst>
          </p:cNvPr>
          <p:cNvSpPr>
            <a:spLocks noGrp="1"/>
          </p:cNvSpPr>
          <p:nvPr>
            <p:ph idx="1"/>
          </p:nvPr>
        </p:nvSpPr>
        <p:spPr>
          <a:xfrm>
            <a:off x="3895726" y="1825625"/>
            <a:ext cx="6991349" cy="4351338"/>
          </a:xfrm>
        </p:spPr>
        <p:txBody>
          <a:bodyPr>
            <a:normAutofit/>
          </a:bodyPr>
          <a:lstStyle/>
          <a:p>
            <a:pPr>
              <a:lnSpc>
                <a:spcPct val="100000"/>
              </a:lnSpc>
            </a:pPr>
            <a:r>
              <a:rPr lang="en-US" sz="3000" b="1" dirty="0">
                <a:solidFill>
                  <a:srgbClr val="FFC000"/>
                </a:solidFill>
              </a:rPr>
              <a:t>JPG</a:t>
            </a:r>
            <a:r>
              <a:rPr lang="en-US" sz="3000" dirty="0"/>
              <a:t> – common format for photographs</a:t>
            </a:r>
          </a:p>
          <a:p>
            <a:pPr>
              <a:lnSpc>
                <a:spcPct val="100000"/>
              </a:lnSpc>
            </a:pPr>
            <a:r>
              <a:rPr lang="en-US" sz="3000" b="1" dirty="0">
                <a:solidFill>
                  <a:srgbClr val="FFC000"/>
                </a:solidFill>
              </a:rPr>
              <a:t>PNG</a:t>
            </a:r>
            <a:r>
              <a:rPr lang="en-US" sz="3000" dirty="0"/>
              <a:t> – specialized for the web; can be photograph or art; can have transparent background; smaller file size</a:t>
            </a:r>
            <a:endParaRPr lang="en-US" sz="3000" dirty="0">
              <a:solidFill>
                <a:srgbClr val="FFC000"/>
              </a:solidFill>
            </a:endParaRPr>
          </a:p>
          <a:p>
            <a:pPr>
              <a:lnSpc>
                <a:spcPct val="100000"/>
              </a:lnSpc>
            </a:pPr>
            <a:r>
              <a:rPr lang="en-US" sz="3000" b="1" dirty="0">
                <a:solidFill>
                  <a:srgbClr val="FFC000"/>
                </a:solidFill>
              </a:rPr>
              <a:t>GIF</a:t>
            </a:r>
            <a:r>
              <a:rPr lang="en-US" sz="3000" dirty="0"/>
              <a:t> – best format for clip art; can </a:t>
            </a:r>
            <a:br>
              <a:rPr lang="en-US" sz="3000" dirty="0"/>
            </a:br>
            <a:r>
              <a:rPr lang="en-US" sz="3000" dirty="0"/>
              <a:t>be animated; smallest file size</a:t>
            </a:r>
            <a:endParaRPr lang="en-US" sz="3000" dirty="0">
              <a:solidFill>
                <a:srgbClr val="FFC000"/>
              </a:solidFill>
            </a:endParaRPr>
          </a:p>
        </p:txBody>
      </p:sp>
      <p:pic>
        <p:nvPicPr>
          <p:cNvPr id="5" name="Picture 4">
            <a:extLst>
              <a:ext uri="{FF2B5EF4-FFF2-40B4-BE49-F238E27FC236}">
                <a16:creationId xmlns:a16="http://schemas.microsoft.com/office/drawing/2014/main" id="{F4C830AB-EA9F-4928-884C-8FCCB5CC7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735" y="3369792"/>
            <a:ext cx="949669" cy="949669"/>
          </a:xfrm>
          <a:prstGeom prst="rect">
            <a:avLst/>
          </a:prstGeom>
        </p:spPr>
      </p:pic>
      <p:pic>
        <p:nvPicPr>
          <p:cNvPr id="7" name="Picture 6">
            <a:extLst>
              <a:ext uri="{FF2B5EF4-FFF2-40B4-BE49-F238E27FC236}">
                <a16:creationId xmlns:a16="http://schemas.microsoft.com/office/drawing/2014/main" id="{7D984053-05A1-4DC2-A490-498174AF7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735" y="1909037"/>
            <a:ext cx="949669" cy="949669"/>
          </a:xfrm>
          <a:prstGeom prst="rect">
            <a:avLst/>
          </a:prstGeom>
        </p:spPr>
      </p:pic>
      <p:pic>
        <p:nvPicPr>
          <p:cNvPr id="8" name="Picture 7">
            <a:extLst>
              <a:ext uri="{FF2B5EF4-FFF2-40B4-BE49-F238E27FC236}">
                <a16:creationId xmlns:a16="http://schemas.microsoft.com/office/drawing/2014/main" id="{60AC7973-1119-4A82-911E-C4CEBC187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9878" y="4888357"/>
            <a:ext cx="915526" cy="937324"/>
          </a:xfrm>
          <a:prstGeom prst="rect">
            <a:avLst/>
          </a:prstGeom>
        </p:spPr>
      </p:pic>
    </p:spTree>
    <p:extLst>
      <p:ext uri="{BB962C8B-B14F-4D97-AF65-F5344CB8AC3E}">
        <p14:creationId xmlns:p14="http://schemas.microsoft.com/office/powerpoint/2010/main" val="11810626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D023-1502-4F84-A861-883818E7552D}"/>
              </a:ext>
            </a:extLst>
          </p:cNvPr>
          <p:cNvSpPr>
            <a:spLocks noGrp="1"/>
          </p:cNvSpPr>
          <p:nvPr>
            <p:ph type="title"/>
          </p:nvPr>
        </p:nvSpPr>
        <p:spPr>
          <a:xfrm>
            <a:off x="4324349" y="365125"/>
            <a:ext cx="7705725" cy="1325563"/>
          </a:xfrm>
        </p:spPr>
        <p:txBody>
          <a:bodyPr>
            <a:normAutofit/>
          </a:bodyPr>
          <a:lstStyle/>
          <a:p>
            <a:r>
              <a:rPr lang="en-US" sz="4200" dirty="0"/>
              <a:t>Chrome Page View</a:t>
            </a:r>
          </a:p>
        </p:txBody>
      </p:sp>
      <p:sp>
        <p:nvSpPr>
          <p:cNvPr id="3" name="Content Placeholder 2">
            <a:extLst>
              <a:ext uri="{FF2B5EF4-FFF2-40B4-BE49-F238E27FC236}">
                <a16:creationId xmlns:a16="http://schemas.microsoft.com/office/drawing/2014/main" id="{6D2C1475-663C-41B7-8C40-D69850D4A762}"/>
              </a:ext>
            </a:extLst>
          </p:cNvPr>
          <p:cNvSpPr>
            <a:spLocks noGrp="1"/>
          </p:cNvSpPr>
          <p:nvPr>
            <p:ph idx="1"/>
          </p:nvPr>
        </p:nvSpPr>
        <p:spPr>
          <a:xfrm>
            <a:off x="4324349" y="1825625"/>
            <a:ext cx="6334126" cy="4351338"/>
          </a:xfrm>
        </p:spPr>
        <p:txBody>
          <a:bodyPr>
            <a:normAutofit/>
          </a:bodyPr>
          <a:lstStyle/>
          <a:p>
            <a:pPr>
              <a:lnSpc>
                <a:spcPct val="100000"/>
              </a:lnSpc>
            </a:pPr>
            <a:r>
              <a:rPr lang="en-US" sz="3000" dirty="0"/>
              <a:t>Changes the size of content on the webpage</a:t>
            </a:r>
            <a:br>
              <a:rPr lang="en-US" sz="3000" dirty="0"/>
            </a:br>
            <a:endParaRPr lang="en-US" sz="3000" dirty="0"/>
          </a:p>
          <a:p>
            <a:pPr>
              <a:lnSpc>
                <a:spcPct val="100000"/>
              </a:lnSpc>
            </a:pPr>
            <a:r>
              <a:rPr lang="en-US" sz="3000" dirty="0"/>
              <a:t>Useful when working with Finalsite Image Editor</a:t>
            </a:r>
          </a:p>
          <a:p>
            <a:pPr marL="0" indent="0">
              <a:lnSpc>
                <a:spcPct val="100000"/>
              </a:lnSpc>
              <a:buNone/>
            </a:pPr>
            <a:endParaRPr lang="en-US" sz="3000" dirty="0"/>
          </a:p>
        </p:txBody>
      </p:sp>
      <p:pic>
        <p:nvPicPr>
          <p:cNvPr id="6" name="Picture 5">
            <a:extLst>
              <a:ext uri="{FF2B5EF4-FFF2-40B4-BE49-F238E27FC236}">
                <a16:creationId xmlns:a16="http://schemas.microsoft.com/office/drawing/2014/main" id="{30AF07F7-1A7F-4C6D-9ADE-5AF26A8D2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590" y="473187"/>
            <a:ext cx="3490710" cy="5918340"/>
          </a:xfrm>
          <a:prstGeom prst="rect">
            <a:avLst/>
          </a:prstGeom>
        </p:spPr>
      </p:pic>
      <p:sp>
        <p:nvSpPr>
          <p:cNvPr id="7" name="Rectangle 6">
            <a:extLst>
              <a:ext uri="{FF2B5EF4-FFF2-40B4-BE49-F238E27FC236}">
                <a16:creationId xmlns:a16="http://schemas.microsoft.com/office/drawing/2014/main" id="{8F4A036A-9D18-4572-8C04-A5B13A9B5D34}"/>
              </a:ext>
            </a:extLst>
          </p:cNvPr>
          <p:cNvSpPr/>
          <p:nvPr/>
        </p:nvSpPr>
        <p:spPr>
          <a:xfrm>
            <a:off x="800100" y="2638425"/>
            <a:ext cx="3124200" cy="42862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922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8DDD7BC-B0A3-4126-AEBD-49380559F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1914"/>
            <a:ext cx="12192000" cy="6274171"/>
          </a:xfrm>
          <a:prstGeom prst="rect">
            <a:avLst/>
          </a:prstGeom>
        </p:spPr>
      </p:pic>
    </p:spTree>
    <p:extLst>
      <p:ext uri="{BB962C8B-B14F-4D97-AF65-F5344CB8AC3E}">
        <p14:creationId xmlns:p14="http://schemas.microsoft.com/office/powerpoint/2010/main" val="42792643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8DDD7BC-B0A3-4126-AEBD-49380559F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200" y="291914"/>
            <a:ext cx="11067599" cy="6274171"/>
          </a:xfrm>
          <a:prstGeom prst="rect">
            <a:avLst/>
          </a:prstGeom>
        </p:spPr>
      </p:pic>
      <p:sp>
        <p:nvSpPr>
          <p:cNvPr id="6" name="Rectangle 5">
            <a:extLst>
              <a:ext uri="{FF2B5EF4-FFF2-40B4-BE49-F238E27FC236}">
                <a16:creationId xmlns:a16="http://schemas.microsoft.com/office/drawing/2014/main" id="{3450FB4A-87ED-4D34-BBA2-8587A8FB6198}"/>
              </a:ext>
            </a:extLst>
          </p:cNvPr>
          <p:cNvSpPr/>
          <p:nvPr/>
        </p:nvSpPr>
        <p:spPr>
          <a:xfrm>
            <a:off x="8111807" y="5850889"/>
            <a:ext cx="1822768" cy="464185"/>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8693425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6EB9-92B3-4737-8941-7F8CCD549B38}"/>
              </a:ext>
            </a:extLst>
          </p:cNvPr>
          <p:cNvSpPr>
            <a:spLocks noGrp="1"/>
          </p:cNvSpPr>
          <p:nvPr>
            <p:ph type="title"/>
          </p:nvPr>
        </p:nvSpPr>
        <p:spPr>
          <a:xfrm>
            <a:off x="1801368" y="1709739"/>
            <a:ext cx="9546082" cy="2310718"/>
          </a:xfrm>
        </p:spPr>
        <p:txBody>
          <a:bodyPr anchor="t">
            <a:normAutofit/>
          </a:bodyPr>
          <a:lstStyle/>
          <a:p>
            <a:r>
              <a:rPr lang="en-US" sz="6600" dirty="0"/>
              <a:t>Building a </a:t>
            </a:r>
            <a:br>
              <a:rPr lang="en-US" sz="6600" dirty="0"/>
            </a:br>
            <a:r>
              <a:rPr lang="en-US" sz="6600" dirty="0"/>
              <a:t>Sandbox</a:t>
            </a:r>
          </a:p>
        </p:txBody>
      </p:sp>
      <p:sp>
        <p:nvSpPr>
          <p:cNvPr id="3" name="Text Placeholder 2">
            <a:extLst>
              <a:ext uri="{FF2B5EF4-FFF2-40B4-BE49-F238E27FC236}">
                <a16:creationId xmlns:a16="http://schemas.microsoft.com/office/drawing/2014/main" id="{5EC55708-BB00-4838-BF0D-72D54D7D3A3E}"/>
              </a:ext>
            </a:extLst>
          </p:cNvPr>
          <p:cNvSpPr>
            <a:spLocks noGrp="1"/>
          </p:cNvSpPr>
          <p:nvPr>
            <p:ph type="body" idx="1"/>
          </p:nvPr>
        </p:nvSpPr>
        <p:spPr>
          <a:xfrm>
            <a:off x="1801368" y="3778932"/>
            <a:ext cx="5088959" cy="1500187"/>
          </a:xfrm>
        </p:spPr>
        <p:txBody>
          <a:bodyPr>
            <a:normAutofit/>
          </a:bodyPr>
          <a:lstStyle/>
          <a:p>
            <a:r>
              <a:rPr lang="en-US" sz="2800" b="1" dirty="0"/>
              <a:t>The World Is Your Playground</a:t>
            </a:r>
          </a:p>
        </p:txBody>
      </p:sp>
      <p:pic>
        <p:nvPicPr>
          <p:cNvPr id="6" name="Picture 5">
            <a:extLst>
              <a:ext uri="{FF2B5EF4-FFF2-40B4-BE49-F238E27FC236}">
                <a16:creationId xmlns:a16="http://schemas.microsoft.com/office/drawing/2014/main" id="{6844CA11-D5D6-4E8E-A2DF-595A120AE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3078" y="742991"/>
            <a:ext cx="3333333" cy="4504699"/>
          </a:xfrm>
          <a:prstGeom prst="rect">
            <a:avLst/>
          </a:prstGeom>
        </p:spPr>
      </p:pic>
    </p:spTree>
    <p:extLst>
      <p:ext uri="{BB962C8B-B14F-4D97-AF65-F5344CB8AC3E}">
        <p14:creationId xmlns:p14="http://schemas.microsoft.com/office/powerpoint/2010/main" val="488963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9"/>
          <p:cNvSpPr txBox="1">
            <a:spLocks noGrp="1"/>
          </p:cNvSpPr>
          <p:nvPr>
            <p:ph type="title"/>
          </p:nvPr>
        </p:nvSpPr>
        <p:spPr>
          <a:xfrm>
            <a:off x="2281382" y="365125"/>
            <a:ext cx="907241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Zilla Slab Medium"/>
              <a:buNone/>
            </a:pPr>
            <a:r>
              <a:rPr lang="en-US"/>
              <a:t>Good News/Bad News</a:t>
            </a:r>
            <a:endParaRPr/>
          </a:p>
        </p:txBody>
      </p:sp>
      <p:sp>
        <p:nvSpPr>
          <p:cNvPr id="97" name="Google Shape;97;p9"/>
          <p:cNvSpPr txBox="1">
            <a:spLocks noGrp="1"/>
          </p:cNvSpPr>
          <p:nvPr>
            <p:ph type="body" idx="1"/>
          </p:nvPr>
        </p:nvSpPr>
        <p:spPr>
          <a:xfrm>
            <a:off x="2281380" y="1690688"/>
            <a:ext cx="9072419" cy="49133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None/>
            </a:pPr>
            <a:r>
              <a:rPr lang="en-US" sz="2400" dirty="0"/>
              <a:t>Good news:</a:t>
            </a:r>
            <a:endParaRPr sz="2400" dirty="0"/>
          </a:p>
          <a:p>
            <a:pPr marL="0" lvl="0" indent="0" algn="l" rtl="0">
              <a:lnSpc>
                <a:spcPct val="90000"/>
              </a:lnSpc>
              <a:spcBef>
                <a:spcPts val="1000"/>
              </a:spcBef>
              <a:spcAft>
                <a:spcPts val="0"/>
              </a:spcAft>
              <a:buClr>
                <a:srgbClr val="FFC000"/>
              </a:buClr>
              <a:buSzPts val="2800"/>
              <a:buNone/>
            </a:pPr>
            <a:r>
              <a:rPr lang="en-US" sz="2400" b="1" dirty="0">
                <a:solidFill>
                  <a:srgbClr val="FFC000"/>
                </a:solidFill>
              </a:rPr>
              <a:t>There are 25 days until June 30</a:t>
            </a:r>
            <a:br>
              <a:rPr lang="en-US" sz="2400" b="1" dirty="0">
                <a:solidFill>
                  <a:srgbClr val="FFC000"/>
                </a:solidFill>
              </a:rPr>
            </a:br>
            <a:endParaRPr sz="2400" b="1" dirty="0">
              <a:solidFill>
                <a:srgbClr val="FFC000"/>
              </a:solidFill>
            </a:endParaRPr>
          </a:p>
          <a:p>
            <a:pPr marL="0" lvl="0" indent="0" algn="l" rtl="0">
              <a:lnSpc>
                <a:spcPct val="90000"/>
              </a:lnSpc>
              <a:spcBef>
                <a:spcPts val="1000"/>
              </a:spcBef>
              <a:spcAft>
                <a:spcPts val="0"/>
              </a:spcAft>
              <a:buClr>
                <a:schemeClr val="lt1"/>
              </a:buClr>
              <a:buSzPts val="2800"/>
              <a:buNone/>
            </a:pPr>
            <a:r>
              <a:rPr lang="en-US" sz="2400" dirty="0"/>
              <a:t>Bad news:</a:t>
            </a:r>
            <a:endParaRPr sz="2400" dirty="0"/>
          </a:p>
          <a:p>
            <a:pPr marL="228600" lvl="0" indent="-228600" algn="l" rtl="0">
              <a:lnSpc>
                <a:spcPct val="90000"/>
              </a:lnSpc>
              <a:spcBef>
                <a:spcPts val="1000"/>
              </a:spcBef>
              <a:spcAft>
                <a:spcPts val="0"/>
              </a:spcAft>
              <a:buClr>
                <a:schemeClr val="lt1"/>
              </a:buClr>
              <a:buSzPts val="2800"/>
              <a:buChar char="•"/>
            </a:pPr>
            <a:r>
              <a:rPr lang="en-US" sz="2400" dirty="0"/>
              <a:t>There are 25 days until June 30</a:t>
            </a:r>
          </a:p>
          <a:p>
            <a:pPr marL="228600" lvl="0" indent="-228600" algn="l" rtl="0">
              <a:lnSpc>
                <a:spcPct val="90000"/>
              </a:lnSpc>
              <a:spcBef>
                <a:spcPts val="1000"/>
              </a:spcBef>
              <a:spcAft>
                <a:spcPts val="0"/>
              </a:spcAft>
              <a:buClr>
                <a:schemeClr val="lt1"/>
              </a:buClr>
              <a:buSzPts val="2800"/>
              <a:buChar char="•"/>
            </a:pPr>
            <a:r>
              <a:rPr lang="en-US" sz="2400" dirty="0"/>
              <a:t>If you have documents containing links to School Loop sites they will need to be fixed by June 30</a:t>
            </a:r>
            <a:endParaRPr sz="2400" dirty="0"/>
          </a:p>
          <a:p>
            <a:pPr marL="228600" indent="-228600"/>
            <a:r>
              <a:rPr lang="en-US" sz="2400" dirty="0"/>
              <a:t>Instructional documents containing screenshots</a:t>
            </a:r>
            <a:br>
              <a:rPr lang="en-US" sz="2400" dirty="0"/>
            </a:br>
            <a:r>
              <a:rPr lang="en-US" sz="2400" dirty="0"/>
              <a:t>of SchoolLoop sites will have to be updated</a:t>
            </a:r>
          </a:p>
          <a:p>
            <a:pPr marL="228600" lvl="0" indent="-228600" algn="l" rtl="0">
              <a:lnSpc>
                <a:spcPct val="90000"/>
              </a:lnSpc>
              <a:spcBef>
                <a:spcPts val="1000"/>
              </a:spcBef>
              <a:spcAft>
                <a:spcPts val="0"/>
              </a:spcAft>
              <a:buClr>
                <a:schemeClr val="lt1"/>
              </a:buClr>
              <a:buSzPts val="2800"/>
              <a:buChar char="•"/>
            </a:pPr>
            <a:r>
              <a:rPr lang="en-US" sz="2400" dirty="0"/>
              <a:t>Images transferred in low quality</a:t>
            </a:r>
            <a:endParaRPr sz="2400" dirty="0"/>
          </a:p>
          <a:p>
            <a:pPr marL="228600" indent="-228600"/>
            <a:r>
              <a:rPr lang="en-US" sz="2400" dirty="0"/>
              <a:t>If pdfs had numbers as their title, they still do</a:t>
            </a:r>
          </a:p>
          <a:p>
            <a:pPr marL="228600" lvl="0" indent="-228600" algn="l" rtl="0">
              <a:lnSpc>
                <a:spcPct val="90000"/>
              </a:lnSpc>
              <a:spcBef>
                <a:spcPts val="1000"/>
              </a:spcBef>
              <a:spcAft>
                <a:spcPts val="0"/>
              </a:spcAft>
              <a:buClr>
                <a:schemeClr val="lt1"/>
              </a:buClr>
              <a:buSzPts val="2800"/>
              <a:buChar char="•"/>
            </a:pPr>
            <a:endParaRPr dirty="0"/>
          </a:p>
          <a:p>
            <a:pPr marL="228600" lvl="0" indent="-50800" algn="l" rtl="0">
              <a:lnSpc>
                <a:spcPct val="90000"/>
              </a:lnSpc>
              <a:spcBef>
                <a:spcPts val="1000"/>
              </a:spcBef>
              <a:spcAft>
                <a:spcPts val="0"/>
              </a:spcAft>
              <a:buClr>
                <a:schemeClr val="lt1"/>
              </a:buClr>
              <a:buSzPts val="2800"/>
              <a:buNone/>
            </a:pP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6EB9-92B3-4737-8941-7F8CCD549B38}"/>
              </a:ext>
            </a:extLst>
          </p:cNvPr>
          <p:cNvSpPr>
            <a:spLocks noGrp="1"/>
          </p:cNvSpPr>
          <p:nvPr>
            <p:ph type="title"/>
          </p:nvPr>
        </p:nvSpPr>
        <p:spPr>
          <a:xfrm>
            <a:off x="1801368" y="1343608"/>
            <a:ext cx="9546082" cy="3069807"/>
          </a:xfrm>
        </p:spPr>
        <p:txBody>
          <a:bodyPr anchor="t">
            <a:normAutofit/>
          </a:bodyPr>
          <a:lstStyle/>
          <a:p>
            <a:r>
              <a:rPr lang="en-US" sz="6600" dirty="0"/>
              <a:t>Building the</a:t>
            </a:r>
            <a:br>
              <a:rPr lang="en-US" sz="6600" dirty="0"/>
            </a:br>
            <a:r>
              <a:rPr lang="en-US" sz="6600" dirty="0"/>
              <a:t>Rest of the </a:t>
            </a:r>
            <a:br>
              <a:rPr lang="en-US" sz="6600" dirty="0"/>
            </a:br>
            <a:r>
              <a:rPr lang="en-US" sz="6600" dirty="0"/>
              <a:t>Site</a:t>
            </a:r>
          </a:p>
        </p:txBody>
      </p:sp>
      <p:sp>
        <p:nvSpPr>
          <p:cNvPr id="3" name="Text Placeholder 2">
            <a:extLst>
              <a:ext uri="{FF2B5EF4-FFF2-40B4-BE49-F238E27FC236}">
                <a16:creationId xmlns:a16="http://schemas.microsoft.com/office/drawing/2014/main" id="{5EC55708-BB00-4838-BF0D-72D54D7D3A3E}"/>
              </a:ext>
            </a:extLst>
          </p:cNvPr>
          <p:cNvSpPr>
            <a:spLocks noGrp="1"/>
          </p:cNvSpPr>
          <p:nvPr>
            <p:ph type="body" idx="1"/>
          </p:nvPr>
        </p:nvSpPr>
        <p:spPr>
          <a:xfrm>
            <a:off x="1801368" y="4413415"/>
            <a:ext cx="5088959" cy="1500187"/>
          </a:xfrm>
        </p:spPr>
        <p:txBody>
          <a:bodyPr>
            <a:normAutofit/>
          </a:bodyPr>
          <a:lstStyle/>
          <a:p>
            <a:r>
              <a:rPr lang="en-US" sz="2800" b="1" dirty="0"/>
              <a:t>The World Is Your Playground</a:t>
            </a:r>
          </a:p>
        </p:txBody>
      </p:sp>
      <p:pic>
        <p:nvPicPr>
          <p:cNvPr id="6" name="Picture 5">
            <a:extLst>
              <a:ext uri="{FF2B5EF4-FFF2-40B4-BE49-F238E27FC236}">
                <a16:creationId xmlns:a16="http://schemas.microsoft.com/office/drawing/2014/main" id="{6844CA11-D5D6-4E8E-A2DF-595A120AE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7299" y="938934"/>
            <a:ext cx="3333333" cy="4504699"/>
          </a:xfrm>
          <a:prstGeom prst="rect">
            <a:avLst/>
          </a:prstGeom>
        </p:spPr>
      </p:pic>
    </p:spTree>
    <p:extLst>
      <p:ext uri="{BB962C8B-B14F-4D97-AF65-F5344CB8AC3E}">
        <p14:creationId xmlns:p14="http://schemas.microsoft.com/office/powerpoint/2010/main" val="5326017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D023-1502-4F84-A861-883818E7552D}"/>
              </a:ext>
            </a:extLst>
          </p:cNvPr>
          <p:cNvSpPr>
            <a:spLocks noGrp="1"/>
          </p:cNvSpPr>
          <p:nvPr>
            <p:ph type="title"/>
          </p:nvPr>
        </p:nvSpPr>
        <p:spPr>
          <a:xfrm>
            <a:off x="2295331" y="365125"/>
            <a:ext cx="9734743" cy="1325563"/>
          </a:xfrm>
        </p:spPr>
        <p:txBody>
          <a:bodyPr>
            <a:normAutofit/>
          </a:bodyPr>
          <a:lstStyle/>
          <a:p>
            <a:r>
              <a:rPr lang="en-US" sz="4200" dirty="0"/>
              <a:t>Setting a Good Example</a:t>
            </a:r>
          </a:p>
        </p:txBody>
      </p:sp>
      <p:sp>
        <p:nvSpPr>
          <p:cNvPr id="3" name="Content Placeholder 2">
            <a:extLst>
              <a:ext uri="{FF2B5EF4-FFF2-40B4-BE49-F238E27FC236}">
                <a16:creationId xmlns:a16="http://schemas.microsoft.com/office/drawing/2014/main" id="{6D2C1475-663C-41B7-8C40-D69850D4A762}"/>
              </a:ext>
            </a:extLst>
          </p:cNvPr>
          <p:cNvSpPr>
            <a:spLocks noGrp="1"/>
          </p:cNvSpPr>
          <p:nvPr>
            <p:ph idx="1"/>
          </p:nvPr>
        </p:nvSpPr>
        <p:spPr>
          <a:xfrm>
            <a:off x="2295331" y="1595535"/>
            <a:ext cx="8363144" cy="2369975"/>
          </a:xfrm>
        </p:spPr>
        <p:txBody>
          <a:bodyPr>
            <a:normAutofit fontScale="92500" lnSpcReduction="10000"/>
          </a:bodyPr>
          <a:lstStyle/>
          <a:p>
            <a:pPr>
              <a:lnSpc>
                <a:spcPct val="100000"/>
              </a:lnSpc>
            </a:pPr>
            <a:r>
              <a:rPr lang="en-US" sz="3000" dirty="0"/>
              <a:t>Ensley Elementary School</a:t>
            </a:r>
          </a:p>
          <a:p>
            <a:pPr>
              <a:lnSpc>
                <a:spcPct val="100000"/>
              </a:lnSpc>
            </a:pPr>
            <a:r>
              <a:rPr lang="en-US" sz="3000" b="1" dirty="0">
                <a:solidFill>
                  <a:srgbClr val="FFC000"/>
                </a:solidFill>
                <a:hlinkClick r:id="rId2">
                  <a:extLst>
                    <a:ext uri="{A12FA001-AC4F-418D-AE19-62706E023703}">
                      <ahyp:hlinkClr xmlns:ahyp="http://schemas.microsoft.com/office/drawing/2018/hyperlinkcolor" val="tx"/>
                    </a:ext>
                  </a:extLst>
                </a:hlinkClick>
              </a:rPr>
              <a:t>https://www.escambiaschools.org/ees</a:t>
            </a:r>
            <a:endParaRPr lang="en-US" sz="3000" b="1" dirty="0">
              <a:solidFill>
                <a:srgbClr val="FFC000"/>
              </a:solidFill>
            </a:endParaRPr>
          </a:p>
          <a:p>
            <a:pPr>
              <a:lnSpc>
                <a:spcPct val="100000"/>
              </a:lnSpc>
            </a:pPr>
            <a:r>
              <a:rPr lang="en-US" sz="3000" dirty="0"/>
              <a:t>Won’t see Site Manager, but you can study how he has his menus/pages set up</a:t>
            </a:r>
            <a:br>
              <a:rPr lang="en-US" sz="3000" b="1" dirty="0">
                <a:solidFill>
                  <a:srgbClr val="FFC000"/>
                </a:solidFill>
              </a:rPr>
            </a:br>
            <a:endParaRPr lang="en-US" sz="3000" b="1" dirty="0">
              <a:solidFill>
                <a:srgbClr val="FFC000"/>
              </a:solidFill>
            </a:endParaRPr>
          </a:p>
          <a:p>
            <a:pPr marL="0" indent="0">
              <a:lnSpc>
                <a:spcPct val="100000"/>
              </a:lnSpc>
              <a:buNone/>
            </a:pPr>
            <a:endParaRPr lang="en-US" sz="3000" dirty="0"/>
          </a:p>
        </p:txBody>
      </p:sp>
      <p:pic>
        <p:nvPicPr>
          <p:cNvPr id="4" name="Picture 3">
            <a:extLst>
              <a:ext uri="{FF2B5EF4-FFF2-40B4-BE49-F238E27FC236}">
                <a16:creationId xmlns:a16="http://schemas.microsoft.com/office/drawing/2014/main" id="{0E5F4C72-1EE5-1327-8FD3-24400AFBD65C}"/>
              </a:ext>
            </a:extLst>
          </p:cNvPr>
          <p:cNvPicPr>
            <a:picLocks noChangeAspect="1"/>
          </p:cNvPicPr>
          <p:nvPr/>
        </p:nvPicPr>
        <p:blipFill>
          <a:blip r:embed="rId3"/>
          <a:stretch>
            <a:fillRect/>
          </a:stretch>
        </p:blipFill>
        <p:spPr>
          <a:xfrm>
            <a:off x="2984241" y="3707851"/>
            <a:ext cx="6223518" cy="2785024"/>
          </a:xfrm>
          <a:prstGeom prst="rect">
            <a:avLst/>
          </a:prstGeom>
        </p:spPr>
      </p:pic>
    </p:spTree>
    <p:extLst>
      <p:ext uri="{BB962C8B-B14F-4D97-AF65-F5344CB8AC3E}">
        <p14:creationId xmlns:p14="http://schemas.microsoft.com/office/powerpoint/2010/main" val="14828501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43ED286-2F52-4BD8-A671-1DCC81A65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8" y="495300"/>
            <a:ext cx="12171287" cy="5867400"/>
          </a:xfrm>
          <a:prstGeom prst="rect">
            <a:avLst/>
          </a:prstGeom>
        </p:spPr>
      </p:pic>
    </p:spTree>
    <p:extLst>
      <p:ext uri="{BB962C8B-B14F-4D97-AF65-F5344CB8AC3E}">
        <p14:creationId xmlns:p14="http://schemas.microsoft.com/office/powerpoint/2010/main" val="14177712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43ED286-2F52-4BD8-A671-1DCC81A65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8" y="495300"/>
            <a:ext cx="12171287" cy="5867400"/>
          </a:xfrm>
          <a:prstGeom prst="rect">
            <a:avLst/>
          </a:prstGeom>
        </p:spPr>
      </p:pic>
      <p:pic>
        <p:nvPicPr>
          <p:cNvPr id="2" name="Picture 1">
            <a:extLst>
              <a:ext uri="{FF2B5EF4-FFF2-40B4-BE49-F238E27FC236}">
                <a16:creationId xmlns:a16="http://schemas.microsoft.com/office/drawing/2014/main" id="{F5F13342-8592-48FC-8B00-A1DC357C8E84}"/>
              </a:ext>
            </a:extLst>
          </p:cNvPr>
          <p:cNvPicPr>
            <a:picLocks noChangeAspect="1"/>
          </p:cNvPicPr>
          <p:nvPr/>
        </p:nvPicPr>
        <p:blipFill>
          <a:blip r:embed="rId3"/>
          <a:stretch>
            <a:fillRect/>
          </a:stretch>
        </p:blipFill>
        <p:spPr>
          <a:xfrm>
            <a:off x="97844" y="2485345"/>
            <a:ext cx="2657231" cy="554169"/>
          </a:xfrm>
          <a:prstGeom prst="rect">
            <a:avLst/>
          </a:prstGeom>
        </p:spPr>
      </p:pic>
    </p:spTree>
    <p:extLst>
      <p:ext uri="{BB962C8B-B14F-4D97-AF65-F5344CB8AC3E}">
        <p14:creationId xmlns:p14="http://schemas.microsoft.com/office/powerpoint/2010/main" val="41038575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24F0276-2DC8-492B-84ED-2171B74CDF5A}"/>
              </a:ext>
            </a:extLst>
          </p:cNvPr>
          <p:cNvPicPr>
            <a:picLocks noChangeAspect="1"/>
          </p:cNvPicPr>
          <p:nvPr/>
        </p:nvPicPr>
        <p:blipFill>
          <a:blip r:embed="rId2"/>
          <a:stretch>
            <a:fillRect/>
          </a:stretch>
        </p:blipFill>
        <p:spPr>
          <a:xfrm>
            <a:off x="571500" y="490642"/>
            <a:ext cx="10934699" cy="5938794"/>
          </a:xfrm>
          <a:prstGeom prst="rect">
            <a:avLst/>
          </a:prstGeom>
          <a:ln w="28575">
            <a:solidFill>
              <a:schemeClr val="bg1"/>
            </a:solidFill>
          </a:ln>
        </p:spPr>
      </p:pic>
      <p:pic>
        <p:nvPicPr>
          <p:cNvPr id="3" name="Picture 2">
            <a:extLst>
              <a:ext uri="{FF2B5EF4-FFF2-40B4-BE49-F238E27FC236}">
                <a16:creationId xmlns:a16="http://schemas.microsoft.com/office/drawing/2014/main" id="{FD6D0F79-856F-4C63-A901-28316AC48357}"/>
              </a:ext>
            </a:extLst>
          </p:cNvPr>
          <p:cNvPicPr>
            <a:picLocks noChangeAspect="1"/>
          </p:cNvPicPr>
          <p:nvPr/>
        </p:nvPicPr>
        <p:blipFill>
          <a:blip r:embed="rId3"/>
          <a:stretch>
            <a:fillRect/>
          </a:stretch>
        </p:blipFill>
        <p:spPr>
          <a:xfrm>
            <a:off x="3429723" y="2721147"/>
            <a:ext cx="1160940" cy="510639"/>
          </a:xfrm>
          <a:prstGeom prst="rect">
            <a:avLst/>
          </a:prstGeom>
        </p:spPr>
      </p:pic>
    </p:spTree>
    <p:extLst>
      <p:ext uri="{BB962C8B-B14F-4D97-AF65-F5344CB8AC3E}">
        <p14:creationId xmlns:p14="http://schemas.microsoft.com/office/powerpoint/2010/main" val="38415463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24F0276-2DC8-492B-84ED-2171B74CD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8514" y="36307"/>
            <a:ext cx="4388673" cy="6821693"/>
          </a:xfrm>
          <a:prstGeom prst="rect">
            <a:avLst/>
          </a:prstGeom>
          <a:ln w="28575">
            <a:solidFill>
              <a:schemeClr val="bg1"/>
            </a:solidFill>
          </a:ln>
        </p:spPr>
      </p:pic>
      <p:pic>
        <p:nvPicPr>
          <p:cNvPr id="3" name="Picture 2">
            <a:extLst>
              <a:ext uri="{FF2B5EF4-FFF2-40B4-BE49-F238E27FC236}">
                <a16:creationId xmlns:a16="http://schemas.microsoft.com/office/drawing/2014/main" id="{4E06A92E-74A9-40A2-9CBB-8F5986E9FEC1}"/>
              </a:ext>
            </a:extLst>
          </p:cNvPr>
          <p:cNvPicPr>
            <a:picLocks noChangeAspect="1"/>
          </p:cNvPicPr>
          <p:nvPr/>
        </p:nvPicPr>
        <p:blipFill>
          <a:blip r:embed="rId3"/>
          <a:stretch>
            <a:fillRect/>
          </a:stretch>
        </p:blipFill>
        <p:spPr>
          <a:xfrm>
            <a:off x="4128514" y="926068"/>
            <a:ext cx="4442467" cy="1639001"/>
          </a:xfrm>
          <a:prstGeom prst="rect">
            <a:avLst/>
          </a:prstGeom>
        </p:spPr>
      </p:pic>
      <p:sp>
        <p:nvSpPr>
          <p:cNvPr id="5" name="Rectangle 4">
            <a:extLst>
              <a:ext uri="{FF2B5EF4-FFF2-40B4-BE49-F238E27FC236}">
                <a16:creationId xmlns:a16="http://schemas.microsoft.com/office/drawing/2014/main" id="{0B22F241-C322-498C-AC30-9CB80F420C56}"/>
              </a:ext>
            </a:extLst>
          </p:cNvPr>
          <p:cNvSpPr/>
          <p:nvPr/>
        </p:nvSpPr>
        <p:spPr>
          <a:xfrm>
            <a:off x="4128514" y="2824509"/>
            <a:ext cx="2260411" cy="13674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41716544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24F0276-2DC8-492B-84ED-2171B74CD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1162749"/>
            <a:ext cx="10934699" cy="4594580"/>
          </a:xfrm>
          <a:prstGeom prst="rect">
            <a:avLst/>
          </a:prstGeom>
          <a:ln w="28575">
            <a:solidFill>
              <a:schemeClr val="bg1"/>
            </a:solidFill>
          </a:ln>
        </p:spPr>
      </p:pic>
      <p:sp>
        <p:nvSpPr>
          <p:cNvPr id="5" name="Rectangle 4">
            <a:extLst>
              <a:ext uri="{FF2B5EF4-FFF2-40B4-BE49-F238E27FC236}">
                <a16:creationId xmlns:a16="http://schemas.microsoft.com/office/drawing/2014/main" id="{D2BFABAC-24B4-4882-9E06-9E2B50CE15E9}"/>
              </a:ext>
            </a:extLst>
          </p:cNvPr>
          <p:cNvSpPr/>
          <p:nvPr/>
        </p:nvSpPr>
        <p:spPr>
          <a:xfrm>
            <a:off x="886184" y="4807688"/>
            <a:ext cx="1690761" cy="65496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3294155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24F0276-2DC8-492B-84ED-2171B74CD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1177797"/>
            <a:ext cx="10934699" cy="4564484"/>
          </a:xfrm>
          <a:prstGeom prst="rect">
            <a:avLst/>
          </a:prstGeom>
          <a:ln w="28575">
            <a:solidFill>
              <a:schemeClr val="bg1"/>
            </a:solidFill>
          </a:ln>
        </p:spPr>
      </p:pic>
      <p:sp>
        <p:nvSpPr>
          <p:cNvPr id="5" name="Rectangle 4">
            <a:extLst>
              <a:ext uri="{FF2B5EF4-FFF2-40B4-BE49-F238E27FC236}">
                <a16:creationId xmlns:a16="http://schemas.microsoft.com/office/drawing/2014/main" id="{E2231DBF-FC14-4231-9E6C-BC844F8FB047}"/>
              </a:ext>
            </a:extLst>
          </p:cNvPr>
          <p:cNvSpPr/>
          <p:nvPr/>
        </p:nvSpPr>
        <p:spPr>
          <a:xfrm>
            <a:off x="1646204" y="4522680"/>
            <a:ext cx="1310752" cy="71433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5869682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24F0276-2DC8-492B-84ED-2171B74CD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16" y="356260"/>
            <a:ext cx="11959831" cy="6258296"/>
          </a:xfrm>
          <a:prstGeom prst="rect">
            <a:avLst/>
          </a:prstGeom>
          <a:ln w="28575">
            <a:solidFill>
              <a:schemeClr val="bg1"/>
            </a:solidFill>
          </a:ln>
        </p:spPr>
      </p:pic>
      <p:sp>
        <p:nvSpPr>
          <p:cNvPr id="5" name="Rectangle 4">
            <a:extLst>
              <a:ext uri="{FF2B5EF4-FFF2-40B4-BE49-F238E27FC236}">
                <a16:creationId xmlns:a16="http://schemas.microsoft.com/office/drawing/2014/main" id="{9310540B-337A-48E8-A4D2-4EF503A4755E}"/>
              </a:ext>
            </a:extLst>
          </p:cNvPr>
          <p:cNvSpPr/>
          <p:nvPr/>
        </p:nvSpPr>
        <p:spPr>
          <a:xfrm>
            <a:off x="7809497" y="900705"/>
            <a:ext cx="4042077" cy="571385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5784854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6EB9-92B3-4737-8941-7F8CCD549B38}"/>
              </a:ext>
            </a:extLst>
          </p:cNvPr>
          <p:cNvSpPr>
            <a:spLocks noGrp="1"/>
          </p:cNvSpPr>
          <p:nvPr>
            <p:ph type="title"/>
          </p:nvPr>
        </p:nvSpPr>
        <p:spPr>
          <a:xfrm>
            <a:off x="1801368" y="1709739"/>
            <a:ext cx="9546082" cy="2310718"/>
          </a:xfrm>
        </p:spPr>
        <p:txBody>
          <a:bodyPr anchor="t">
            <a:normAutofit/>
          </a:bodyPr>
          <a:lstStyle/>
          <a:p>
            <a:r>
              <a:rPr lang="en-US" sz="6600" dirty="0"/>
              <a:t>Good News,</a:t>
            </a:r>
            <a:br>
              <a:rPr lang="en-US" sz="6600" dirty="0"/>
            </a:br>
            <a:r>
              <a:rPr lang="en-US" sz="6600" dirty="0"/>
              <a:t>Everyone!</a:t>
            </a:r>
          </a:p>
        </p:txBody>
      </p:sp>
      <p:sp>
        <p:nvSpPr>
          <p:cNvPr id="3" name="Text Placeholder 2">
            <a:extLst>
              <a:ext uri="{FF2B5EF4-FFF2-40B4-BE49-F238E27FC236}">
                <a16:creationId xmlns:a16="http://schemas.microsoft.com/office/drawing/2014/main" id="{5EC55708-BB00-4838-BF0D-72D54D7D3A3E}"/>
              </a:ext>
            </a:extLst>
          </p:cNvPr>
          <p:cNvSpPr>
            <a:spLocks noGrp="1"/>
          </p:cNvSpPr>
          <p:nvPr>
            <p:ph type="body" idx="1"/>
          </p:nvPr>
        </p:nvSpPr>
        <p:spPr>
          <a:xfrm>
            <a:off x="1801368" y="3778932"/>
            <a:ext cx="5088959" cy="1500187"/>
          </a:xfrm>
        </p:spPr>
        <p:txBody>
          <a:bodyPr>
            <a:normAutofit/>
          </a:bodyPr>
          <a:lstStyle/>
          <a:p>
            <a:r>
              <a:rPr lang="en-US" sz="2800" b="1" dirty="0"/>
              <a:t>Title I Pages Updated</a:t>
            </a:r>
            <a:br>
              <a:rPr lang="en-US" sz="2800" b="1" dirty="0"/>
            </a:br>
            <a:r>
              <a:rPr lang="en-US" sz="2800" b="1" dirty="0"/>
              <a:t>for You</a:t>
            </a:r>
          </a:p>
        </p:txBody>
      </p:sp>
      <p:pic>
        <p:nvPicPr>
          <p:cNvPr id="8" name="Picture 7" descr="A picture containing clipart, drawing, cartoon, illustration&#10;&#10;Description automatically generated">
            <a:extLst>
              <a:ext uri="{FF2B5EF4-FFF2-40B4-BE49-F238E27FC236}">
                <a16:creationId xmlns:a16="http://schemas.microsoft.com/office/drawing/2014/main" id="{568EA588-E7C3-BC6A-CF93-C059E3759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5219" y="1073411"/>
            <a:ext cx="3800464" cy="4450993"/>
          </a:xfrm>
          <a:prstGeom prst="rect">
            <a:avLst/>
          </a:prstGeom>
        </p:spPr>
      </p:pic>
    </p:spTree>
    <p:extLst>
      <p:ext uri="{BB962C8B-B14F-4D97-AF65-F5344CB8AC3E}">
        <p14:creationId xmlns:p14="http://schemas.microsoft.com/office/powerpoint/2010/main" val="4026056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6EB9-92B3-4737-8941-7F8CCD549B38}"/>
              </a:ext>
            </a:extLst>
          </p:cNvPr>
          <p:cNvSpPr>
            <a:spLocks noGrp="1"/>
          </p:cNvSpPr>
          <p:nvPr>
            <p:ph type="title"/>
          </p:nvPr>
        </p:nvSpPr>
        <p:spPr>
          <a:xfrm>
            <a:off x="1801368" y="1709739"/>
            <a:ext cx="9546082" cy="2310718"/>
          </a:xfrm>
        </p:spPr>
        <p:txBody>
          <a:bodyPr anchor="t">
            <a:normAutofit/>
          </a:bodyPr>
          <a:lstStyle/>
          <a:p>
            <a:r>
              <a:rPr lang="en-US" sz="6600" dirty="0"/>
              <a:t>Fear</a:t>
            </a:r>
            <a:br>
              <a:rPr lang="en-US" sz="6600" dirty="0"/>
            </a:br>
            <a:r>
              <a:rPr lang="en-US" sz="6600" dirty="0"/>
              <a:t>Not!</a:t>
            </a:r>
          </a:p>
        </p:txBody>
      </p:sp>
      <p:sp>
        <p:nvSpPr>
          <p:cNvPr id="3" name="Text Placeholder 2">
            <a:extLst>
              <a:ext uri="{FF2B5EF4-FFF2-40B4-BE49-F238E27FC236}">
                <a16:creationId xmlns:a16="http://schemas.microsoft.com/office/drawing/2014/main" id="{5EC55708-BB00-4838-BF0D-72D54D7D3A3E}"/>
              </a:ext>
            </a:extLst>
          </p:cNvPr>
          <p:cNvSpPr>
            <a:spLocks noGrp="1"/>
          </p:cNvSpPr>
          <p:nvPr>
            <p:ph type="body" idx="1"/>
          </p:nvPr>
        </p:nvSpPr>
        <p:spPr>
          <a:xfrm>
            <a:off x="1801368" y="3778932"/>
            <a:ext cx="5088959" cy="1500187"/>
          </a:xfrm>
        </p:spPr>
        <p:txBody>
          <a:bodyPr>
            <a:normAutofit/>
          </a:bodyPr>
          <a:lstStyle/>
          <a:p>
            <a:r>
              <a:rPr lang="en-US" sz="2800" b="1" dirty="0"/>
              <a:t>Website Training Resources</a:t>
            </a:r>
          </a:p>
        </p:txBody>
      </p:sp>
      <p:pic>
        <p:nvPicPr>
          <p:cNvPr id="5" name="Picture 4">
            <a:extLst>
              <a:ext uri="{FF2B5EF4-FFF2-40B4-BE49-F238E27FC236}">
                <a16:creationId xmlns:a16="http://schemas.microsoft.com/office/drawing/2014/main" id="{469A01BE-2888-45C0-AB70-64BD950A4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2178" y="381055"/>
            <a:ext cx="4213025" cy="4551164"/>
          </a:xfrm>
          <a:prstGeom prst="rect">
            <a:avLst/>
          </a:prstGeom>
        </p:spPr>
      </p:pic>
    </p:spTree>
    <p:extLst>
      <p:ext uri="{BB962C8B-B14F-4D97-AF65-F5344CB8AC3E}">
        <p14:creationId xmlns:p14="http://schemas.microsoft.com/office/powerpoint/2010/main" val="18272306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D023-1502-4F84-A861-883818E7552D}"/>
              </a:ext>
            </a:extLst>
          </p:cNvPr>
          <p:cNvSpPr>
            <a:spLocks noGrp="1"/>
          </p:cNvSpPr>
          <p:nvPr>
            <p:ph type="title"/>
          </p:nvPr>
        </p:nvSpPr>
        <p:spPr/>
        <p:txBody>
          <a:bodyPr/>
          <a:lstStyle/>
          <a:p>
            <a:r>
              <a:rPr lang="en-US" dirty="0"/>
              <a:t>If Your School Is a Title I School</a:t>
            </a:r>
          </a:p>
        </p:txBody>
      </p:sp>
      <p:sp>
        <p:nvSpPr>
          <p:cNvPr id="3" name="Content Placeholder 2">
            <a:extLst>
              <a:ext uri="{FF2B5EF4-FFF2-40B4-BE49-F238E27FC236}">
                <a16:creationId xmlns:a16="http://schemas.microsoft.com/office/drawing/2014/main" id="{6D2C1475-663C-41B7-8C40-D69850D4A762}"/>
              </a:ext>
            </a:extLst>
          </p:cNvPr>
          <p:cNvSpPr>
            <a:spLocks noGrp="1"/>
          </p:cNvSpPr>
          <p:nvPr>
            <p:ph idx="1"/>
          </p:nvPr>
        </p:nvSpPr>
        <p:spPr>
          <a:xfrm>
            <a:off x="6096000" y="1825625"/>
            <a:ext cx="5257799" cy="4108644"/>
          </a:xfrm>
        </p:spPr>
        <p:txBody>
          <a:bodyPr>
            <a:normAutofit/>
          </a:bodyPr>
          <a:lstStyle/>
          <a:p>
            <a:pPr marL="0" indent="0">
              <a:lnSpc>
                <a:spcPct val="100000"/>
              </a:lnSpc>
              <a:buNone/>
            </a:pPr>
            <a:r>
              <a:rPr lang="en-US" sz="3000" dirty="0"/>
              <a:t>To keep Title I information consistent and current across the district, Gary James and Paul Costanzo from the Title I department are going to manage that section for you.</a:t>
            </a:r>
            <a:endParaRPr lang="en-US" sz="3000" b="1" dirty="0">
              <a:solidFill>
                <a:srgbClr val="FFC000"/>
              </a:solidFill>
            </a:endParaRPr>
          </a:p>
        </p:txBody>
      </p:sp>
      <p:pic>
        <p:nvPicPr>
          <p:cNvPr id="5" name="Picture 4" descr="A picture containing logo, font, symbol, graphics&#10;&#10;Description automatically generated">
            <a:extLst>
              <a:ext uri="{FF2B5EF4-FFF2-40B4-BE49-F238E27FC236}">
                <a16:creationId xmlns:a16="http://schemas.microsoft.com/office/drawing/2014/main" id="{6904A032-F3FE-91A8-C8D9-9D276579E8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293" y="1825625"/>
            <a:ext cx="3311839" cy="3305215"/>
          </a:xfrm>
          <a:prstGeom prst="rect">
            <a:avLst/>
          </a:prstGeom>
        </p:spPr>
      </p:pic>
    </p:spTree>
    <p:extLst>
      <p:ext uri="{BB962C8B-B14F-4D97-AF65-F5344CB8AC3E}">
        <p14:creationId xmlns:p14="http://schemas.microsoft.com/office/powerpoint/2010/main" val="42086430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website&#10;&#10;Description automatically generated with low confidence">
            <a:extLst>
              <a:ext uri="{FF2B5EF4-FFF2-40B4-BE49-F238E27FC236}">
                <a16:creationId xmlns:a16="http://schemas.microsoft.com/office/drawing/2014/main" id="{ACB64332-6008-655D-4423-4B72FE31E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973" y="1560000"/>
            <a:ext cx="9666053" cy="3737999"/>
          </a:xfrm>
          <a:prstGeom prst="rect">
            <a:avLst/>
          </a:prstGeom>
        </p:spPr>
      </p:pic>
      <p:pic>
        <p:nvPicPr>
          <p:cNvPr id="7" name="Picture 6">
            <a:extLst>
              <a:ext uri="{FF2B5EF4-FFF2-40B4-BE49-F238E27FC236}">
                <a16:creationId xmlns:a16="http://schemas.microsoft.com/office/drawing/2014/main" id="{5E2E74B7-C6AF-9811-E749-949F6582EA1F}"/>
              </a:ext>
            </a:extLst>
          </p:cNvPr>
          <p:cNvPicPr>
            <a:picLocks noChangeAspect="1"/>
          </p:cNvPicPr>
          <p:nvPr/>
        </p:nvPicPr>
        <p:blipFill>
          <a:blip r:embed="rId3"/>
          <a:stretch>
            <a:fillRect/>
          </a:stretch>
        </p:blipFill>
        <p:spPr>
          <a:xfrm>
            <a:off x="6651298" y="4049762"/>
            <a:ext cx="1390008" cy="596883"/>
          </a:xfrm>
          <a:prstGeom prst="rect">
            <a:avLst/>
          </a:prstGeom>
        </p:spPr>
      </p:pic>
      <p:pic>
        <p:nvPicPr>
          <p:cNvPr id="8" name="Picture 7">
            <a:extLst>
              <a:ext uri="{FF2B5EF4-FFF2-40B4-BE49-F238E27FC236}">
                <a16:creationId xmlns:a16="http://schemas.microsoft.com/office/drawing/2014/main" id="{44A05124-17BF-6844-8984-4C68D1767F39}"/>
              </a:ext>
            </a:extLst>
          </p:cNvPr>
          <p:cNvPicPr>
            <a:picLocks noChangeAspect="1"/>
          </p:cNvPicPr>
          <p:nvPr/>
        </p:nvPicPr>
        <p:blipFill>
          <a:blip r:embed="rId3"/>
          <a:stretch>
            <a:fillRect/>
          </a:stretch>
        </p:blipFill>
        <p:spPr>
          <a:xfrm>
            <a:off x="2340555" y="1726440"/>
            <a:ext cx="1550310" cy="792549"/>
          </a:xfrm>
          <a:prstGeom prst="rect">
            <a:avLst/>
          </a:prstGeom>
        </p:spPr>
      </p:pic>
    </p:spTree>
    <p:extLst>
      <p:ext uri="{BB962C8B-B14F-4D97-AF65-F5344CB8AC3E}">
        <p14:creationId xmlns:p14="http://schemas.microsoft.com/office/powerpoint/2010/main" val="36766127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20CB9-3205-424F-8024-CEE6B53936B3}"/>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A267E5ED-12DA-DB20-BB8C-591122DA3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586740"/>
            <a:ext cx="10629900" cy="5684520"/>
          </a:xfrm>
          <a:prstGeom prst="rect">
            <a:avLst/>
          </a:prstGeom>
        </p:spPr>
      </p:pic>
      <p:pic>
        <p:nvPicPr>
          <p:cNvPr id="5" name="Picture 4">
            <a:extLst>
              <a:ext uri="{FF2B5EF4-FFF2-40B4-BE49-F238E27FC236}">
                <a16:creationId xmlns:a16="http://schemas.microsoft.com/office/drawing/2014/main" id="{1D4964F2-6A61-8DA3-6029-C064BADBE64B}"/>
              </a:ext>
            </a:extLst>
          </p:cNvPr>
          <p:cNvPicPr>
            <a:picLocks noChangeAspect="1"/>
          </p:cNvPicPr>
          <p:nvPr/>
        </p:nvPicPr>
        <p:blipFill>
          <a:blip r:embed="rId3"/>
          <a:stretch>
            <a:fillRect/>
          </a:stretch>
        </p:blipFill>
        <p:spPr>
          <a:xfrm>
            <a:off x="3553534" y="5375807"/>
            <a:ext cx="1447673" cy="792549"/>
          </a:xfrm>
          <a:prstGeom prst="rect">
            <a:avLst/>
          </a:prstGeom>
        </p:spPr>
      </p:pic>
      <p:pic>
        <p:nvPicPr>
          <p:cNvPr id="9" name="Picture 8">
            <a:extLst>
              <a:ext uri="{FF2B5EF4-FFF2-40B4-BE49-F238E27FC236}">
                <a16:creationId xmlns:a16="http://schemas.microsoft.com/office/drawing/2014/main" id="{B7E622B7-D5B0-1ED1-580F-A5FF8939A4CC}"/>
              </a:ext>
            </a:extLst>
          </p:cNvPr>
          <p:cNvPicPr>
            <a:picLocks noChangeAspect="1"/>
          </p:cNvPicPr>
          <p:nvPr/>
        </p:nvPicPr>
        <p:blipFill>
          <a:blip r:embed="rId3"/>
          <a:stretch>
            <a:fillRect/>
          </a:stretch>
        </p:blipFill>
        <p:spPr>
          <a:xfrm>
            <a:off x="781050" y="951998"/>
            <a:ext cx="2772484" cy="624875"/>
          </a:xfrm>
          <a:prstGeom prst="rect">
            <a:avLst/>
          </a:prstGeom>
        </p:spPr>
      </p:pic>
    </p:spTree>
    <p:extLst>
      <p:ext uri="{BB962C8B-B14F-4D97-AF65-F5344CB8AC3E}">
        <p14:creationId xmlns:p14="http://schemas.microsoft.com/office/powerpoint/2010/main" val="34716950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6EB9-92B3-4737-8941-7F8CCD549B38}"/>
              </a:ext>
            </a:extLst>
          </p:cNvPr>
          <p:cNvSpPr>
            <a:spLocks noGrp="1"/>
          </p:cNvSpPr>
          <p:nvPr>
            <p:ph type="title"/>
          </p:nvPr>
        </p:nvSpPr>
        <p:spPr>
          <a:xfrm>
            <a:off x="1801368" y="1709739"/>
            <a:ext cx="9546082" cy="2310718"/>
          </a:xfrm>
        </p:spPr>
        <p:txBody>
          <a:bodyPr anchor="t">
            <a:normAutofit/>
          </a:bodyPr>
          <a:lstStyle/>
          <a:p>
            <a:r>
              <a:rPr lang="en-US" sz="6600" dirty="0"/>
              <a:t>You’ve Got</a:t>
            </a:r>
            <a:br>
              <a:rPr lang="en-US" sz="6600" dirty="0"/>
            </a:br>
            <a:r>
              <a:rPr lang="en-US" sz="6600" dirty="0"/>
              <a:t>Questions?</a:t>
            </a:r>
          </a:p>
        </p:txBody>
      </p:sp>
      <p:sp>
        <p:nvSpPr>
          <p:cNvPr id="3" name="Text Placeholder 2">
            <a:extLst>
              <a:ext uri="{FF2B5EF4-FFF2-40B4-BE49-F238E27FC236}">
                <a16:creationId xmlns:a16="http://schemas.microsoft.com/office/drawing/2014/main" id="{5EC55708-BB00-4838-BF0D-72D54D7D3A3E}"/>
              </a:ext>
            </a:extLst>
          </p:cNvPr>
          <p:cNvSpPr>
            <a:spLocks noGrp="1"/>
          </p:cNvSpPr>
          <p:nvPr>
            <p:ph type="body" idx="1"/>
          </p:nvPr>
        </p:nvSpPr>
        <p:spPr>
          <a:xfrm>
            <a:off x="1801368" y="3778932"/>
            <a:ext cx="5088959" cy="1500187"/>
          </a:xfrm>
        </p:spPr>
        <p:txBody>
          <a:bodyPr>
            <a:normAutofit/>
          </a:bodyPr>
          <a:lstStyle/>
          <a:p>
            <a:r>
              <a:rPr lang="en-US" sz="2800" b="1" dirty="0"/>
              <a:t>We’ve Got Answers</a:t>
            </a:r>
          </a:p>
        </p:txBody>
      </p:sp>
      <p:pic>
        <p:nvPicPr>
          <p:cNvPr id="6" name="Picture 5">
            <a:extLst>
              <a:ext uri="{FF2B5EF4-FFF2-40B4-BE49-F238E27FC236}">
                <a16:creationId xmlns:a16="http://schemas.microsoft.com/office/drawing/2014/main" id="{6844CA11-D5D6-4E8E-A2DF-595A120AE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3078" y="381055"/>
            <a:ext cx="3333333" cy="5228571"/>
          </a:xfrm>
          <a:prstGeom prst="rect">
            <a:avLst/>
          </a:prstGeom>
        </p:spPr>
      </p:pic>
    </p:spTree>
    <p:extLst>
      <p:ext uri="{BB962C8B-B14F-4D97-AF65-F5344CB8AC3E}">
        <p14:creationId xmlns:p14="http://schemas.microsoft.com/office/powerpoint/2010/main" val="41685543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D023-1502-4F84-A861-883818E7552D}"/>
              </a:ext>
            </a:extLst>
          </p:cNvPr>
          <p:cNvSpPr>
            <a:spLocks noGrp="1"/>
          </p:cNvSpPr>
          <p:nvPr>
            <p:ph type="title"/>
          </p:nvPr>
        </p:nvSpPr>
        <p:spPr/>
        <p:txBody>
          <a:bodyPr/>
          <a:lstStyle/>
          <a:p>
            <a:r>
              <a:rPr lang="en-US" dirty="0"/>
              <a:t>Getting website technical support</a:t>
            </a:r>
          </a:p>
        </p:txBody>
      </p:sp>
      <p:sp>
        <p:nvSpPr>
          <p:cNvPr id="3" name="Content Placeholder 2">
            <a:extLst>
              <a:ext uri="{FF2B5EF4-FFF2-40B4-BE49-F238E27FC236}">
                <a16:creationId xmlns:a16="http://schemas.microsoft.com/office/drawing/2014/main" id="{6D2C1475-663C-41B7-8C40-D69850D4A762}"/>
              </a:ext>
            </a:extLst>
          </p:cNvPr>
          <p:cNvSpPr>
            <a:spLocks noGrp="1"/>
          </p:cNvSpPr>
          <p:nvPr>
            <p:ph idx="1"/>
          </p:nvPr>
        </p:nvSpPr>
        <p:spPr/>
        <p:txBody>
          <a:bodyPr>
            <a:normAutofit/>
          </a:bodyPr>
          <a:lstStyle/>
          <a:p>
            <a:r>
              <a:rPr lang="en-US" sz="3000" dirty="0"/>
              <a:t>Submit a ticket - </a:t>
            </a:r>
            <a:r>
              <a:rPr lang="en-US" sz="3000" b="1" dirty="0">
                <a:solidFill>
                  <a:srgbClr val="FFC000"/>
                </a:solidFill>
                <a:hlinkClick r:id="rId2">
                  <a:extLst>
                    <a:ext uri="{A12FA001-AC4F-418D-AE19-62706E023703}">
                      <ahyp:hlinkClr xmlns:ahyp="http://schemas.microsoft.com/office/drawing/2018/hyperlinkcolor" val="tx"/>
                    </a:ext>
                  </a:extLst>
                </a:hlinkClick>
              </a:rPr>
              <a:t>support@ecsd.zendesk.com</a:t>
            </a:r>
            <a:endParaRPr lang="en-US" sz="3000" b="1" dirty="0">
              <a:solidFill>
                <a:srgbClr val="FFC000"/>
              </a:solidFill>
            </a:endParaRPr>
          </a:p>
          <a:p>
            <a:r>
              <a:rPr lang="en-US" sz="3000" dirty="0"/>
              <a:t>Describe the problem you’re having</a:t>
            </a:r>
          </a:p>
          <a:p>
            <a:r>
              <a:rPr lang="en-US" sz="3000" dirty="0"/>
              <a:t>Include a link to the page you need help with</a:t>
            </a:r>
          </a:p>
          <a:p>
            <a:r>
              <a:rPr lang="en-US" sz="3000" dirty="0"/>
              <a:t>Include details about any app that’s causing problems</a:t>
            </a:r>
          </a:p>
          <a:p>
            <a:r>
              <a:rPr lang="en-US" sz="3000" dirty="0"/>
              <a:t>If you’re having trouble with an image, include it in your ticket</a:t>
            </a:r>
          </a:p>
        </p:txBody>
      </p:sp>
    </p:spTree>
    <p:extLst>
      <p:ext uri="{BB962C8B-B14F-4D97-AF65-F5344CB8AC3E}">
        <p14:creationId xmlns:p14="http://schemas.microsoft.com/office/powerpoint/2010/main" val="24106773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D023-1502-4F84-A861-883818E7552D}"/>
              </a:ext>
            </a:extLst>
          </p:cNvPr>
          <p:cNvSpPr>
            <a:spLocks noGrp="1"/>
          </p:cNvSpPr>
          <p:nvPr>
            <p:ph type="title"/>
          </p:nvPr>
        </p:nvSpPr>
        <p:spPr/>
        <p:txBody>
          <a:bodyPr/>
          <a:lstStyle/>
          <a:p>
            <a:r>
              <a:rPr lang="en-US" dirty="0"/>
              <a:t>Getting website technical support</a:t>
            </a:r>
          </a:p>
        </p:txBody>
      </p:sp>
      <p:sp>
        <p:nvSpPr>
          <p:cNvPr id="3" name="Content Placeholder 2">
            <a:extLst>
              <a:ext uri="{FF2B5EF4-FFF2-40B4-BE49-F238E27FC236}">
                <a16:creationId xmlns:a16="http://schemas.microsoft.com/office/drawing/2014/main" id="{6D2C1475-663C-41B7-8C40-D69850D4A762}"/>
              </a:ext>
            </a:extLst>
          </p:cNvPr>
          <p:cNvSpPr>
            <a:spLocks noGrp="1"/>
          </p:cNvSpPr>
          <p:nvPr>
            <p:ph idx="1"/>
          </p:nvPr>
        </p:nvSpPr>
        <p:spPr>
          <a:xfrm>
            <a:off x="2281380" y="1690688"/>
            <a:ext cx="9072419" cy="4486275"/>
          </a:xfrm>
        </p:spPr>
        <p:txBody>
          <a:bodyPr>
            <a:normAutofit/>
          </a:bodyPr>
          <a:lstStyle/>
          <a:p>
            <a:pPr marL="0" indent="0">
              <a:buNone/>
            </a:pPr>
            <a:r>
              <a:rPr lang="en-US" sz="3000" b="1" dirty="0">
                <a:solidFill>
                  <a:srgbClr val="FFC000"/>
                </a:solidFill>
              </a:rPr>
              <a:t>Items that must be configured by the </a:t>
            </a:r>
            <a:br>
              <a:rPr lang="en-US" sz="3000" b="1" dirty="0">
                <a:solidFill>
                  <a:srgbClr val="FFC000"/>
                </a:solidFill>
              </a:rPr>
            </a:br>
            <a:r>
              <a:rPr lang="en-US" sz="3000" b="1" dirty="0">
                <a:solidFill>
                  <a:srgbClr val="FFC000"/>
                </a:solidFill>
              </a:rPr>
              <a:t>Admin Team, via a ticket:</a:t>
            </a:r>
          </a:p>
          <a:p>
            <a:r>
              <a:rPr lang="en-US" sz="3000" dirty="0"/>
              <a:t>Large picture in the background of your homepage</a:t>
            </a:r>
          </a:p>
          <a:p>
            <a:r>
              <a:rPr lang="en-US" sz="3000" dirty="0"/>
              <a:t>Adding school colors to template</a:t>
            </a:r>
          </a:p>
          <a:p>
            <a:r>
              <a:rPr lang="en-US" sz="3000" dirty="0"/>
              <a:t>Adding contact email to footer</a:t>
            </a:r>
          </a:p>
          <a:p>
            <a:r>
              <a:rPr lang="en-US" sz="3000" dirty="0"/>
              <a:t>Configuring social media accounts on footer</a:t>
            </a:r>
          </a:p>
        </p:txBody>
      </p:sp>
    </p:spTree>
    <p:extLst>
      <p:ext uri="{BB962C8B-B14F-4D97-AF65-F5344CB8AC3E}">
        <p14:creationId xmlns:p14="http://schemas.microsoft.com/office/powerpoint/2010/main" val="15744593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EE7C0-9356-4105-9DFD-2B694F974474}"/>
              </a:ext>
            </a:extLst>
          </p:cNvPr>
          <p:cNvSpPr>
            <a:spLocks noGrp="1"/>
          </p:cNvSpPr>
          <p:nvPr>
            <p:ph type="title"/>
          </p:nvPr>
        </p:nvSpPr>
        <p:spPr>
          <a:xfrm>
            <a:off x="2281380" y="503383"/>
            <a:ext cx="9072418" cy="724766"/>
          </a:xfrm>
        </p:spPr>
        <p:txBody>
          <a:bodyPr anchor="t"/>
          <a:lstStyle/>
          <a:p>
            <a:r>
              <a:rPr lang="en-US" dirty="0"/>
              <a:t>Helpful Links</a:t>
            </a:r>
          </a:p>
        </p:txBody>
      </p:sp>
      <p:sp>
        <p:nvSpPr>
          <p:cNvPr id="3" name="Content Placeholder 2">
            <a:extLst>
              <a:ext uri="{FF2B5EF4-FFF2-40B4-BE49-F238E27FC236}">
                <a16:creationId xmlns:a16="http://schemas.microsoft.com/office/drawing/2014/main" id="{68DCCFE5-AF7D-4AFB-B17A-11D8BE668D74}"/>
              </a:ext>
            </a:extLst>
          </p:cNvPr>
          <p:cNvSpPr>
            <a:spLocks noGrp="1"/>
          </p:cNvSpPr>
          <p:nvPr>
            <p:ph idx="1"/>
          </p:nvPr>
        </p:nvSpPr>
        <p:spPr>
          <a:xfrm>
            <a:off x="2281380" y="1422400"/>
            <a:ext cx="9282547" cy="4932217"/>
          </a:xfrm>
        </p:spPr>
        <p:txBody>
          <a:bodyPr>
            <a:normAutofit/>
          </a:bodyPr>
          <a:lstStyle/>
          <a:p>
            <a:r>
              <a:rPr lang="en-US" sz="2200" dirty="0"/>
              <a:t>https://templatelibrary.schoolwires.net/imageeditor?w=1500&amp;h=750</a:t>
            </a:r>
            <a:r>
              <a:rPr lang="en-US" sz="2200" dirty="0">
                <a:solidFill>
                  <a:srgbClr val="FFC000"/>
                </a:solidFill>
              </a:rPr>
              <a:t> </a:t>
            </a:r>
            <a:br>
              <a:rPr lang="en-US" sz="2200" dirty="0">
                <a:solidFill>
                  <a:srgbClr val="FFC000"/>
                </a:solidFill>
              </a:rPr>
            </a:br>
            <a:r>
              <a:rPr lang="en-US" sz="2200" dirty="0">
                <a:solidFill>
                  <a:srgbClr val="FFC000"/>
                </a:solidFill>
              </a:rPr>
              <a:t>- Finalsite Image Editor</a:t>
            </a:r>
          </a:p>
          <a:p>
            <a:r>
              <a:rPr lang="en-US" sz="2200" dirty="0">
                <a:hlinkClick r:id="rId2">
                  <a:extLst>
                    <a:ext uri="{A12FA001-AC4F-418D-AE19-62706E023703}">
                      <ahyp:hlinkClr xmlns:ahyp="http://schemas.microsoft.com/office/drawing/2018/hyperlinkcolor" val="tx"/>
                    </a:ext>
                  </a:extLst>
                </a:hlinkClick>
              </a:rPr>
              <a:t>https://cerc.blackboard.com/domain/445</a:t>
            </a:r>
            <a:r>
              <a:rPr lang="en-US" sz="2200" dirty="0"/>
              <a:t> - </a:t>
            </a:r>
            <a:r>
              <a:rPr lang="en-US" sz="2200" dirty="0">
                <a:solidFill>
                  <a:srgbClr val="FFC000"/>
                </a:solidFill>
              </a:rPr>
              <a:t>Official Finalsite page for training videos</a:t>
            </a:r>
          </a:p>
          <a:p>
            <a:r>
              <a:rPr lang="en-US" sz="2200" dirty="0">
                <a:hlinkClick r:id="rId3">
                  <a:extLst>
                    <a:ext uri="{A12FA001-AC4F-418D-AE19-62706E023703}">
                      <ahyp:hlinkClr xmlns:ahyp="http://schemas.microsoft.com/office/drawing/2018/hyperlinkcolor" val="tx"/>
                    </a:ext>
                  </a:extLst>
                </a:hlinkClick>
              </a:rPr>
              <a:t>https://www.fwisd.org/Page/2772</a:t>
            </a:r>
            <a:r>
              <a:rPr lang="en-US" sz="2200" dirty="0"/>
              <a:t> - </a:t>
            </a:r>
            <a:r>
              <a:rPr lang="en-US" sz="2200" dirty="0">
                <a:solidFill>
                  <a:srgbClr val="FFC000"/>
                </a:solidFill>
              </a:rPr>
              <a:t>Excellent site from the Fort Worth Independent School District demonstrating app examples</a:t>
            </a:r>
          </a:p>
          <a:p>
            <a:r>
              <a:rPr lang="en-US" sz="2200" dirty="0">
                <a:hlinkClick r:id="rId4">
                  <a:extLst>
                    <a:ext uri="{A12FA001-AC4F-418D-AE19-62706E023703}">
                      <ahyp:hlinkClr xmlns:ahyp="http://schemas.microsoft.com/office/drawing/2018/hyperlinkcolor" val="tx"/>
                    </a:ext>
                  </a:extLst>
                </a:hlinkClick>
              </a:rPr>
              <a:t>https://www.w3schools.com</a:t>
            </a:r>
            <a:br>
              <a:rPr lang="en-US" sz="2200" dirty="0"/>
            </a:br>
            <a:r>
              <a:rPr lang="en-US" sz="2200" dirty="0"/>
              <a:t>- </a:t>
            </a:r>
            <a:r>
              <a:rPr lang="en-US" sz="2200" dirty="0">
                <a:solidFill>
                  <a:srgbClr val="FFC000"/>
                </a:solidFill>
              </a:rPr>
              <a:t>Great site for learning facets of HTML and CSS (especially when working with tables), click on </a:t>
            </a:r>
            <a:r>
              <a:rPr lang="en-US" sz="2200" b="1" dirty="0">
                <a:solidFill>
                  <a:srgbClr val="FFC000"/>
                </a:solidFill>
              </a:rPr>
              <a:t>Tutorials</a:t>
            </a:r>
            <a:r>
              <a:rPr lang="en-US" sz="2200" dirty="0">
                <a:solidFill>
                  <a:srgbClr val="FFC000"/>
                </a:solidFill>
              </a:rPr>
              <a:t> for complete list</a:t>
            </a:r>
            <a:endParaRPr lang="en-US" sz="2200" dirty="0"/>
          </a:p>
          <a:p>
            <a:r>
              <a:rPr lang="en-US" sz="2000" dirty="0">
                <a:hlinkClick r:id="rId5">
                  <a:extLst>
                    <a:ext uri="{A12FA001-AC4F-418D-AE19-62706E023703}">
                      <ahyp:hlinkClr xmlns:ahyp="http://schemas.microsoft.com/office/drawing/2018/hyperlinkcolor" val="tx"/>
                    </a:ext>
                  </a:extLst>
                </a:hlinkClick>
              </a:rPr>
              <a:t>https://tinypng.com/</a:t>
            </a:r>
            <a:r>
              <a:rPr lang="en-US" sz="2000" dirty="0"/>
              <a:t> - </a:t>
            </a:r>
            <a:r>
              <a:rPr lang="en-US" sz="2000" dirty="0">
                <a:solidFill>
                  <a:srgbClr val="FFC000"/>
                </a:solidFill>
              </a:rPr>
              <a:t>Reduces the file size of images so they load faster on the website</a:t>
            </a:r>
          </a:p>
          <a:p>
            <a:r>
              <a:rPr lang="en-US" sz="2000" dirty="0">
                <a:hlinkClick r:id="rId6">
                  <a:extLst>
                    <a:ext uri="{A12FA001-AC4F-418D-AE19-62706E023703}">
                      <ahyp:hlinkClr xmlns:ahyp="http://schemas.microsoft.com/office/drawing/2018/hyperlinkcolor" val="tx"/>
                    </a:ext>
                  </a:extLst>
                </a:hlinkClick>
              </a:rPr>
              <a:t>https://www.calculatorsoup.com/calculators/math/ratios.php</a:t>
            </a:r>
            <a:br>
              <a:rPr lang="en-US" sz="2000" dirty="0"/>
            </a:br>
            <a:r>
              <a:rPr lang="en-US" sz="2000" dirty="0"/>
              <a:t>-  </a:t>
            </a:r>
            <a:r>
              <a:rPr lang="en-US" sz="2000" dirty="0">
                <a:solidFill>
                  <a:srgbClr val="FFC000"/>
                </a:solidFill>
              </a:rPr>
              <a:t>Ratio Calculator (useful when formatting images)</a:t>
            </a:r>
          </a:p>
          <a:p>
            <a:pPr marL="0" indent="0">
              <a:buNone/>
            </a:pPr>
            <a:endParaRPr lang="en-US" sz="2000" dirty="0">
              <a:solidFill>
                <a:srgbClr val="FFC000"/>
              </a:solidFill>
            </a:endParaRPr>
          </a:p>
          <a:p>
            <a:endParaRPr lang="en-US" sz="2200" dirty="0">
              <a:solidFill>
                <a:srgbClr val="FFC000"/>
              </a:solidFill>
            </a:endParaRPr>
          </a:p>
        </p:txBody>
      </p:sp>
    </p:spTree>
    <p:extLst>
      <p:ext uri="{BB962C8B-B14F-4D97-AF65-F5344CB8AC3E}">
        <p14:creationId xmlns:p14="http://schemas.microsoft.com/office/powerpoint/2010/main" val="12408108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0"/>
          <p:cNvSpPr txBox="1">
            <a:spLocks noGrp="1"/>
          </p:cNvSpPr>
          <p:nvPr>
            <p:ph type="title"/>
          </p:nvPr>
        </p:nvSpPr>
        <p:spPr>
          <a:xfrm>
            <a:off x="2281381" y="158005"/>
            <a:ext cx="907241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Zilla Slab Medium"/>
              <a:buNone/>
            </a:pPr>
            <a:r>
              <a:rPr lang="en-US" dirty="0"/>
              <a:t>The Biggest Immediate Tasks</a:t>
            </a:r>
            <a:endParaRPr dirty="0"/>
          </a:p>
        </p:txBody>
      </p:sp>
      <p:sp>
        <p:nvSpPr>
          <p:cNvPr id="384" name="Google Shape;384;p50"/>
          <p:cNvSpPr txBox="1">
            <a:spLocks noGrp="1"/>
          </p:cNvSpPr>
          <p:nvPr>
            <p:ph type="body" idx="1"/>
          </p:nvPr>
        </p:nvSpPr>
        <p:spPr>
          <a:xfrm>
            <a:off x="2281380" y="1483568"/>
            <a:ext cx="9072419" cy="5009308"/>
          </a:xfrm>
          <a:prstGeom prst="rect">
            <a:avLst/>
          </a:prstGeom>
          <a:noFill/>
          <a:ln>
            <a:noFill/>
          </a:ln>
        </p:spPr>
        <p:txBody>
          <a:bodyPr spcFirstLastPara="1" wrap="square" lIns="91425" tIns="45700" rIns="91425" bIns="45700" anchor="t" anchorCtr="0">
            <a:normAutofit lnSpcReduction="10000"/>
          </a:bodyPr>
          <a:lstStyle/>
          <a:p>
            <a:pPr>
              <a:spcBef>
                <a:spcPts val="0"/>
              </a:spcBef>
            </a:pPr>
            <a:r>
              <a:rPr lang="en-US" sz="2600" dirty="0"/>
              <a:t>Put the IMPORTANT NOTICE banner at the top of your current SchoolLoop website. Start getting the word out through newsletters, posters at school, email to staff and parents, etc. Work with school administration if needed to accomplish this.</a:t>
            </a:r>
          </a:p>
          <a:p>
            <a:pPr>
              <a:spcBef>
                <a:spcPts val="0"/>
              </a:spcBef>
            </a:pPr>
            <a:endParaRPr lang="en-US" sz="2600" dirty="0"/>
          </a:p>
          <a:p>
            <a:pPr>
              <a:spcBef>
                <a:spcPts val="0"/>
              </a:spcBef>
            </a:pPr>
            <a:r>
              <a:rPr lang="en-US" sz="2600" dirty="0"/>
              <a:t>Remove all files and images from School Loop locker</a:t>
            </a:r>
          </a:p>
          <a:p>
            <a:pPr>
              <a:spcBef>
                <a:spcPts val="0"/>
              </a:spcBef>
            </a:pPr>
            <a:endParaRPr lang="en-US" sz="2600" dirty="0"/>
          </a:p>
          <a:p>
            <a:pPr>
              <a:spcBef>
                <a:spcPts val="0"/>
              </a:spcBef>
            </a:pPr>
            <a:r>
              <a:rPr lang="en-US" sz="2600" dirty="0"/>
              <a:t>Save all images on your current pages</a:t>
            </a:r>
          </a:p>
          <a:p>
            <a:pPr>
              <a:spcBef>
                <a:spcPts val="0"/>
              </a:spcBef>
            </a:pPr>
            <a:endParaRPr lang="en-US" sz="2600" dirty="0"/>
          </a:p>
          <a:p>
            <a:pPr>
              <a:spcBef>
                <a:spcPts val="0"/>
              </a:spcBef>
            </a:pPr>
            <a:r>
              <a:rPr lang="en-US" sz="2600" dirty="0"/>
              <a:t>Start building your new site, especially the homepage</a:t>
            </a:r>
          </a:p>
          <a:p>
            <a:pPr>
              <a:spcBef>
                <a:spcPts val="0"/>
              </a:spcBef>
            </a:pPr>
            <a:endParaRPr lang="en-US" sz="2600" dirty="0"/>
          </a:p>
          <a:p>
            <a:pPr>
              <a:spcBef>
                <a:spcPts val="0"/>
              </a:spcBef>
            </a:pPr>
            <a:r>
              <a:rPr lang="en-US" sz="2600" dirty="0"/>
              <a:t>Check </a:t>
            </a:r>
            <a:r>
              <a:rPr lang="en-US" sz="2600" b="1" dirty="0"/>
              <a:t>every</a:t>
            </a:r>
            <a:r>
              <a:rPr lang="en-US" sz="2600" dirty="0"/>
              <a:t> link to an outside webpage to confirm</a:t>
            </a:r>
            <a:br>
              <a:rPr lang="en-US" sz="2600" dirty="0"/>
            </a:br>
            <a:r>
              <a:rPr lang="en-US" sz="2600" dirty="0"/>
              <a:t>it is still valid</a:t>
            </a:r>
          </a:p>
          <a:p>
            <a:pPr marL="0" indent="0">
              <a:spcBef>
                <a:spcPts val="0"/>
              </a:spcBef>
              <a:buNone/>
            </a:pPr>
            <a:endParaRPr lang="en-US" sz="2000" dirty="0"/>
          </a:p>
          <a:p>
            <a:pPr marL="0" lvl="0" indent="0" algn="l" rtl="0">
              <a:lnSpc>
                <a:spcPct val="90000"/>
              </a:lnSpc>
              <a:spcBef>
                <a:spcPts val="1000"/>
              </a:spcBef>
              <a:spcAft>
                <a:spcPts val="0"/>
              </a:spcAft>
              <a:buClr>
                <a:schemeClr val="lt1"/>
              </a:buClr>
              <a:buSzPts val="2800"/>
              <a:buNone/>
            </a:pPr>
            <a:endParaRPr lang="en-US" sz="2000" dirty="0"/>
          </a:p>
          <a:p>
            <a:pPr marL="228600" lvl="0" indent="-50800" algn="l" rtl="0">
              <a:lnSpc>
                <a:spcPct val="90000"/>
              </a:lnSpc>
              <a:spcBef>
                <a:spcPts val="1000"/>
              </a:spcBef>
              <a:spcAft>
                <a:spcPts val="0"/>
              </a:spcAft>
              <a:buClr>
                <a:schemeClr val="lt1"/>
              </a:buClr>
              <a:buSzPts val="2800"/>
              <a:buNone/>
            </a:pPr>
            <a:endParaRPr dirty="0"/>
          </a:p>
        </p:txBody>
      </p:sp>
    </p:spTree>
    <p:extLst>
      <p:ext uri="{BB962C8B-B14F-4D97-AF65-F5344CB8AC3E}">
        <p14:creationId xmlns:p14="http://schemas.microsoft.com/office/powerpoint/2010/main" val="40515221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0"/>
          <p:cNvSpPr txBox="1">
            <a:spLocks noGrp="1"/>
          </p:cNvSpPr>
          <p:nvPr>
            <p:ph type="title"/>
          </p:nvPr>
        </p:nvSpPr>
        <p:spPr>
          <a:xfrm>
            <a:off x="2281382" y="365125"/>
            <a:ext cx="907241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Zilla Slab Medium"/>
              <a:buNone/>
            </a:pPr>
            <a:r>
              <a:rPr lang="en-US" dirty="0"/>
              <a:t>Secondary Considerations</a:t>
            </a:r>
            <a:endParaRPr dirty="0"/>
          </a:p>
        </p:txBody>
      </p:sp>
      <p:sp>
        <p:nvSpPr>
          <p:cNvPr id="384" name="Google Shape;384;p50"/>
          <p:cNvSpPr txBox="1">
            <a:spLocks noGrp="1"/>
          </p:cNvSpPr>
          <p:nvPr>
            <p:ph type="body" idx="1"/>
          </p:nvPr>
        </p:nvSpPr>
        <p:spPr>
          <a:xfrm>
            <a:off x="2281380" y="1690688"/>
            <a:ext cx="9072419" cy="4802187"/>
          </a:xfrm>
          <a:prstGeom prst="rect">
            <a:avLst/>
          </a:prstGeom>
          <a:noFill/>
          <a:ln>
            <a:noFill/>
          </a:ln>
        </p:spPr>
        <p:txBody>
          <a:bodyPr spcFirstLastPara="1" wrap="square" lIns="91425" tIns="45700" rIns="91425" bIns="45700" anchor="t" anchorCtr="0">
            <a:normAutofit/>
          </a:bodyPr>
          <a:lstStyle/>
          <a:p>
            <a:pPr marL="228600" indent="-228600">
              <a:spcBef>
                <a:spcPts val="0"/>
              </a:spcBef>
            </a:pPr>
            <a:r>
              <a:rPr lang="en-US" sz="2000" dirty="0"/>
              <a:t>Update links/upload documents in any document that has a School Loop link in it.</a:t>
            </a:r>
          </a:p>
          <a:p>
            <a:pPr marL="228600" indent="-228600">
              <a:spcBef>
                <a:spcPts val="0"/>
              </a:spcBef>
            </a:pPr>
            <a:endParaRPr sz="2000" dirty="0"/>
          </a:p>
          <a:p>
            <a:pPr marL="228600" lvl="0" indent="-228600" algn="l" rtl="0">
              <a:lnSpc>
                <a:spcPct val="90000"/>
              </a:lnSpc>
              <a:spcBef>
                <a:spcPts val="1000"/>
              </a:spcBef>
              <a:spcAft>
                <a:spcPts val="0"/>
              </a:spcAft>
              <a:buClr>
                <a:schemeClr val="lt1"/>
              </a:buClr>
              <a:buSzPts val="2800"/>
              <a:buChar char="•"/>
            </a:pPr>
            <a:r>
              <a:rPr lang="en-US" sz="2000" dirty="0"/>
              <a:t>Update instructional documents containing screenshots of </a:t>
            </a:r>
            <a:r>
              <a:rPr lang="en-US" sz="2000" dirty="0" err="1"/>
              <a:t>SchoolLoop</a:t>
            </a:r>
            <a:endParaRPr lang="en-US" sz="2000" dirty="0"/>
          </a:p>
          <a:p>
            <a:pPr marL="228600" lvl="0" indent="-228600" algn="l" rtl="0">
              <a:lnSpc>
                <a:spcPct val="90000"/>
              </a:lnSpc>
              <a:spcBef>
                <a:spcPts val="1000"/>
              </a:spcBef>
              <a:spcAft>
                <a:spcPts val="0"/>
              </a:spcAft>
              <a:buClr>
                <a:schemeClr val="lt1"/>
              </a:buClr>
              <a:buSzPts val="2800"/>
              <a:buChar char="•"/>
            </a:pPr>
            <a:endParaRPr lang="en-US" sz="2000" dirty="0"/>
          </a:p>
          <a:p>
            <a:pPr marL="228600" lvl="0" indent="-228600" algn="l" rtl="0">
              <a:lnSpc>
                <a:spcPct val="90000"/>
              </a:lnSpc>
              <a:spcBef>
                <a:spcPts val="1000"/>
              </a:spcBef>
              <a:spcAft>
                <a:spcPts val="0"/>
              </a:spcAft>
              <a:buClr>
                <a:schemeClr val="lt1"/>
              </a:buClr>
              <a:buSzPts val="2800"/>
              <a:buChar char="•"/>
            </a:pPr>
            <a:r>
              <a:rPr lang="en-US" sz="2000" dirty="0"/>
              <a:t>If you have documents that say, “Click the back button to return</a:t>
            </a:r>
            <a:br>
              <a:rPr lang="en-US" sz="2000" dirty="0"/>
            </a:br>
            <a:r>
              <a:rPr lang="en-US" sz="2000" dirty="0"/>
              <a:t>to the previous page,” you’ll have to remove that. 99% of pdfs </a:t>
            </a:r>
            <a:br>
              <a:rPr lang="en-US" sz="2000" dirty="0"/>
            </a:br>
            <a:r>
              <a:rPr lang="en-US" sz="2000" dirty="0"/>
              <a:t>are set up to open in a new window.</a:t>
            </a:r>
          </a:p>
          <a:p>
            <a:pPr marL="0" lvl="0" indent="0" algn="l" rtl="0">
              <a:lnSpc>
                <a:spcPct val="90000"/>
              </a:lnSpc>
              <a:spcBef>
                <a:spcPts val="1000"/>
              </a:spcBef>
              <a:spcAft>
                <a:spcPts val="0"/>
              </a:spcAft>
              <a:buClr>
                <a:schemeClr val="lt1"/>
              </a:buClr>
              <a:buSzPts val="2800"/>
              <a:buNone/>
            </a:pPr>
            <a:endParaRPr lang="en-US" sz="2000" dirty="0"/>
          </a:p>
          <a:p>
            <a:pPr marL="228600" lvl="0" indent="-50800" algn="l" rtl="0">
              <a:lnSpc>
                <a:spcPct val="90000"/>
              </a:lnSpc>
              <a:spcBef>
                <a:spcPts val="1000"/>
              </a:spcBef>
              <a:spcAft>
                <a:spcPts val="0"/>
              </a:spcAft>
              <a:buClr>
                <a:schemeClr val="lt1"/>
              </a:buClr>
              <a:buSzPts val="2800"/>
              <a:buNone/>
            </a:pPr>
            <a:endParaRP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EE7C0-9356-4105-9DFD-2B694F974474}"/>
              </a:ext>
            </a:extLst>
          </p:cNvPr>
          <p:cNvSpPr>
            <a:spLocks noGrp="1"/>
          </p:cNvSpPr>
          <p:nvPr>
            <p:ph type="title"/>
          </p:nvPr>
        </p:nvSpPr>
        <p:spPr>
          <a:xfrm>
            <a:off x="2281380" y="503383"/>
            <a:ext cx="9072418" cy="724766"/>
          </a:xfrm>
        </p:spPr>
        <p:txBody>
          <a:bodyPr anchor="t"/>
          <a:lstStyle/>
          <a:p>
            <a:r>
              <a:rPr lang="en-US" dirty="0"/>
              <a:t>TAKEAWAYS</a:t>
            </a:r>
          </a:p>
        </p:txBody>
      </p:sp>
      <p:sp>
        <p:nvSpPr>
          <p:cNvPr id="3" name="Content Placeholder 2">
            <a:extLst>
              <a:ext uri="{FF2B5EF4-FFF2-40B4-BE49-F238E27FC236}">
                <a16:creationId xmlns:a16="http://schemas.microsoft.com/office/drawing/2014/main" id="{68DCCFE5-AF7D-4AFB-B17A-11D8BE668D74}"/>
              </a:ext>
            </a:extLst>
          </p:cNvPr>
          <p:cNvSpPr>
            <a:spLocks noGrp="1"/>
          </p:cNvSpPr>
          <p:nvPr>
            <p:ph idx="1"/>
          </p:nvPr>
        </p:nvSpPr>
        <p:spPr>
          <a:xfrm>
            <a:off x="2281380" y="1228150"/>
            <a:ext cx="9282547" cy="5126468"/>
          </a:xfrm>
          <a:ln>
            <a:noFill/>
          </a:ln>
        </p:spPr>
        <p:txBody>
          <a:bodyPr>
            <a:normAutofit fontScale="85000" lnSpcReduction="20000"/>
          </a:bodyPr>
          <a:lstStyle/>
          <a:p>
            <a:endParaRPr lang="en-US" sz="2400" dirty="0">
              <a:solidFill>
                <a:srgbClr val="FFC000"/>
              </a:solidFill>
            </a:endParaRPr>
          </a:p>
          <a:p>
            <a:pPr marL="0" indent="0">
              <a:buNone/>
            </a:pPr>
            <a:r>
              <a:rPr lang="en-US" sz="6200" b="1" dirty="0">
                <a:solidFill>
                  <a:srgbClr val="FFC000"/>
                </a:solidFill>
              </a:rPr>
              <a:t>JUNE 10, 2023</a:t>
            </a:r>
            <a:br>
              <a:rPr lang="en-US" sz="4000" dirty="0"/>
            </a:br>
            <a:r>
              <a:rPr lang="en-US" sz="3300" dirty="0"/>
              <a:t>Target date for new site activation</a:t>
            </a:r>
          </a:p>
          <a:p>
            <a:pPr marL="0" indent="0">
              <a:buNone/>
            </a:pPr>
            <a:endParaRPr lang="en-US" sz="4000" dirty="0"/>
          </a:p>
          <a:p>
            <a:pPr marL="0" indent="0">
              <a:buNone/>
            </a:pPr>
            <a:r>
              <a:rPr lang="en-US" sz="6200" b="1" dirty="0">
                <a:ln w="19050">
                  <a:solidFill>
                    <a:srgbClr val="FF0000"/>
                  </a:solidFill>
                </a:ln>
                <a:solidFill>
                  <a:srgbClr val="FFC000"/>
                </a:solidFill>
              </a:rPr>
              <a:t>JUNE 30, 2023</a:t>
            </a:r>
            <a:br>
              <a:rPr lang="en-US" sz="4000" dirty="0"/>
            </a:br>
            <a:r>
              <a:rPr lang="en-US" sz="3300" dirty="0"/>
              <a:t>School Loop disappearing forever</a:t>
            </a:r>
            <a:br>
              <a:rPr lang="en-US" sz="4000" dirty="0"/>
            </a:br>
            <a:endParaRPr lang="en-US" sz="4000" dirty="0"/>
          </a:p>
          <a:p>
            <a:pPr marL="0" indent="0">
              <a:lnSpc>
                <a:spcPct val="120000"/>
              </a:lnSpc>
              <a:buNone/>
            </a:pPr>
            <a:r>
              <a:rPr lang="en-US" sz="3300" b="1" dirty="0">
                <a:solidFill>
                  <a:srgbClr val="FFC000"/>
                </a:solidFill>
                <a:hlinkClick r:id="rId2">
                  <a:extLst>
                    <a:ext uri="{A12FA001-AC4F-418D-AE19-62706E023703}">
                      <ahyp:hlinkClr xmlns:ahyp="http://schemas.microsoft.com/office/drawing/2018/hyperlinkcolor" val="tx"/>
                    </a:ext>
                  </a:extLst>
                </a:hlinkClick>
              </a:rPr>
              <a:t>https://www.escambiaschools.org</a:t>
            </a:r>
            <a:r>
              <a:rPr lang="en-US" sz="3300" b="1" dirty="0">
                <a:solidFill>
                  <a:srgbClr val="FFC000"/>
                </a:solidFill>
              </a:rPr>
              <a:t> </a:t>
            </a:r>
            <a:r>
              <a:rPr lang="en-US" sz="4000" dirty="0"/>
              <a:t>- </a:t>
            </a:r>
            <a:br>
              <a:rPr lang="en-US" sz="4000" dirty="0"/>
            </a:br>
            <a:r>
              <a:rPr lang="en-US" sz="3300" dirty="0"/>
              <a:t>New ECPS website address</a:t>
            </a:r>
          </a:p>
          <a:p>
            <a:pPr marL="0" indent="0">
              <a:buNone/>
            </a:pPr>
            <a:br>
              <a:rPr lang="en-US" sz="4000" dirty="0"/>
            </a:br>
            <a:r>
              <a:rPr lang="en-US" sz="3300" dirty="0"/>
              <a:t>Submit tickets - </a:t>
            </a:r>
            <a:r>
              <a:rPr lang="en-US" sz="3300" dirty="0">
                <a:solidFill>
                  <a:srgbClr val="FFC000"/>
                </a:solidFill>
                <a:hlinkClick r:id="rId3">
                  <a:extLst>
                    <a:ext uri="{A12FA001-AC4F-418D-AE19-62706E023703}">
                      <ahyp:hlinkClr xmlns:ahyp="http://schemas.microsoft.com/office/drawing/2018/hyperlinkcolor" val="tx"/>
                    </a:ext>
                  </a:extLst>
                </a:hlinkClick>
              </a:rPr>
              <a:t>support@ecsd.zendesk.com</a:t>
            </a:r>
            <a:endParaRPr lang="en-US" sz="3300" dirty="0"/>
          </a:p>
          <a:p>
            <a:pPr marL="0" indent="0">
              <a:buNone/>
            </a:pPr>
            <a:endParaRPr lang="en-US" sz="4000" dirty="0"/>
          </a:p>
          <a:p>
            <a:pPr marL="0" indent="0">
              <a:buNone/>
            </a:pPr>
            <a:endParaRPr lang="en-US" sz="4000" dirty="0"/>
          </a:p>
          <a:p>
            <a:endParaRPr lang="en-US" sz="2400" dirty="0"/>
          </a:p>
        </p:txBody>
      </p:sp>
    </p:spTree>
    <p:extLst>
      <p:ext uri="{BB962C8B-B14F-4D97-AF65-F5344CB8AC3E}">
        <p14:creationId xmlns:p14="http://schemas.microsoft.com/office/powerpoint/2010/main" val="3469759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D023-1502-4F84-A861-883818E7552D}"/>
              </a:ext>
            </a:extLst>
          </p:cNvPr>
          <p:cNvSpPr>
            <a:spLocks noGrp="1"/>
          </p:cNvSpPr>
          <p:nvPr>
            <p:ph type="title"/>
          </p:nvPr>
        </p:nvSpPr>
        <p:spPr>
          <a:xfrm>
            <a:off x="2184400" y="365125"/>
            <a:ext cx="9169400" cy="1325563"/>
          </a:xfrm>
        </p:spPr>
        <p:txBody>
          <a:bodyPr/>
          <a:lstStyle/>
          <a:p>
            <a:r>
              <a:rPr lang="en-US" dirty="0"/>
              <a:t>Website Training Resources</a:t>
            </a:r>
          </a:p>
        </p:txBody>
      </p:sp>
      <p:sp>
        <p:nvSpPr>
          <p:cNvPr id="3" name="Content Placeholder 2">
            <a:extLst>
              <a:ext uri="{FF2B5EF4-FFF2-40B4-BE49-F238E27FC236}">
                <a16:creationId xmlns:a16="http://schemas.microsoft.com/office/drawing/2014/main" id="{6D2C1475-663C-41B7-8C40-D69850D4A762}"/>
              </a:ext>
            </a:extLst>
          </p:cNvPr>
          <p:cNvSpPr>
            <a:spLocks noGrp="1"/>
          </p:cNvSpPr>
          <p:nvPr>
            <p:ph idx="1"/>
          </p:nvPr>
        </p:nvSpPr>
        <p:spPr>
          <a:xfrm>
            <a:off x="2184400" y="1825625"/>
            <a:ext cx="9169399" cy="4351338"/>
          </a:xfrm>
        </p:spPr>
        <p:txBody>
          <a:bodyPr>
            <a:normAutofit/>
          </a:bodyPr>
          <a:lstStyle/>
          <a:p>
            <a:pPr marL="0" indent="0">
              <a:buNone/>
            </a:pPr>
            <a:r>
              <a:rPr lang="en-US" sz="3200" b="1" dirty="0">
                <a:solidFill>
                  <a:srgbClr val="FFC000"/>
                </a:solidFill>
                <a:hlinkClick r:id="rId2">
                  <a:extLst>
                    <a:ext uri="{A12FA001-AC4F-418D-AE19-62706E023703}">
                      <ahyp:hlinkClr xmlns:ahyp="http://schemas.microsoft.com/office/drawing/2018/hyperlinkcolor" val="tx"/>
                    </a:ext>
                  </a:extLst>
                </a:hlinkClick>
              </a:rPr>
              <a:t>https://www.escambiaschools.org/Page/2981</a:t>
            </a:r>
            <a:br>
              <a:rPr lang="en-US" dirty="0">
                <a:solidFill>
                  <a:srgbClr val="FFC000"/>
                </a:solidFill>
              </a:rPr>
            </a:br>
            <a:br>
              <a:rPr lang="en-US" dirty="0"/>
            </a:br>
            <a:endParaRPr lang="en-US" dirty="0">
              <a:solidFill>
                <a:srgbClr val="FFC000"/>
              </a:solidFill>
            </a:endParaRPr>
          </a:p>
          <a:p>
            <a:pPr marL="0" indent="0">
              <a:buNone/>
            </a:pPr>
            <a:r>
              <a:rPr lang="en-US" dirty="0"/>
              <a:t>Or navigate from the district home page:</a:t>
            </a:r>
          </a:p>
          <a:p>
            <a:pPr marL="0" indent="0">
              <a:buNone/>
            </a:pPr>
            <a:r>
              <a:rPr lang="en-US" dirty="0"/>
              <a:t>Home </a:t>
            </a:r>
            <a:r>
              <a:rPr lang="en-US" dirty="0">
                <a:sym typeface="Wingdings" panose="05000000000000000000" pitchFamily="2" charset="2"/>
              </a:rPr>
              <a:t> Departments  Information Technology </a:t>
            </a:r>
          </a:p>
          <a:p>
            <a:pPr marL="0" indent="0">
              <a:buNone/>
            </a:pPr>
            <a:r>
              <a:rPr lang="en-US" dirty="0">
                <a:sym typeface="Wingdings" panose="05000000000000000000" pitchFamily="2" charset="2"/>
              </a:rPr>
              <a:t>Website Training (link on Resources menu)</a:t>
            </a:r>
            <a:endParaRPr lang="en-US" dirty="0"/>
          </a:p>
        </p:txBody>
      </p:sp>
    </p:spTree>
    <p:extLst>
      <p:ext uri="{BB962C8B-B14F-4D97-AF65-F5344CB8AC3E}">
        <p14:creationId xmlns:p14="http://schemas.microsoft.com/office/powerpoint/2010/main" val="3099225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3"/>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2" name="Google Shape;122;p13"/>
          <p:cNvPicPr preferRelativeResize="0"/>
          <p:nvPr/>
        </p:nvPicPr>
        <p:blipFill rotWithShape="1">
          <a:blip r:embed="rId3">
            <a:alphaModFix/>
          </a:blip>
          <a:srcRect/>
          <a:stretch/>
        </p:blipFill>
        <p:spPr>
          <a:xfrm>
            <a:off x="301737" y="0"/>
            <a:ext cx="11628182" cy="6857999"/>
          </a:xfrm>
          <a:prstGeom prst="rect">
            <a:avLst/>
          </a:prstGeom>
          <a:noFill/>
          <a:ln>
            <a:noFill/>
          </a:ln>
        </p:spPr>
      </p:pic>
      <p:sp>
        <p:nvSpPr>
          <p:cNvPr id="123" name="Google Shape;123;p13"/>
          <p:cNvSpPr/>
          <p:nvPr/>
        </p:nvSpPr>
        <p:spPr>
          <a:xfrm>
            <a:off x="8835242" y="3207385"/>
            <a:ext cx="2731324" cy="640220"/>
          </a:xfrm>
          <a:prstGeom prst="rect">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6534</TotalTime>
  <Words>1781</Words>
  <Application>Microsoft Office PowerPoint</Application>
  <PresentationFormat>Widescreen</PresentationFormat>
  <Paragraphs>204</Paragraphs>
  <Slides>79</Slides>
  <Notes>8</Notes>
  <HiddenSlides>7</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Arial</vt:lpstr>
      <vt:lpstr>Calibri</vt:lpstr>
      <vt:lpstr>DM Sans</vt:lpstr>
      <vt:lpstr>DM Sans Medium</vt:lpstr>
      <vt:lpstr>Zilla Slab Medium</vt:lpstr>
      <vt:lpstr>Zilla Slab SemiBold</vt:lpstr>
      <vt:lpstr>Office Theme</vt:lpstr>
      <vt:lpstr>Introducing Blackboard/Finalsite Web Community Manager: School Site Creation and Management</vt:lpstr>
      <vt:lpstr>Training Objectives</vt:lpstr>
      <vt:lpstr>Training Objectives</vt:lpstr>
      <vt:lpstr>PowerPoint Presentation</vt:lpstr>
      <vt:lpstr>PowerPoint Presentation</vt:lpstr>
      <vt:lpstr>Good News/Bad News</vt:lpstr>
      <vt:lpstr>Fear Not!</vt:lpstr>
      <vt:lpstr>Website Training Resources</vt:lpstr>
      <vt:lpstr>PowerPoint Presentation</vt:lpstr>
      <vt:lpstr>What You’ll Find There</vt:lpstr>
      <vt:lpstr>Welcome to the Blackboard Web Community Manager Experience</vt:lpstr>
      <vt:lpstr>PowerPoint Presentation</vt:lpstr>
      <vt:lpstr>PowerPoint Presentation</vt:lpstr>
      <vt:lpstr>PowerPoint Presentation</vt:lpstr>
      <vt:lpstr>PowerPoint Presentation</vt:lpstr>
      <vt:lpstr>PowerPoint Presentation</vt:lpstr>
      <vt:lpstr>WCM vs School Loop – FIGHT!</vt:lpstr>
      <vt:lpstr>PowerPoint Presentation</vt:lpstr>
      <vt:lpstr>Consistency Is the Key</vt:lpstr>
      <vt:lpstr>A Banner Event</vt:lpstr>
      <vt:lpstr>What’s in a Name?</vt:lpstr>
      <vt:lpstr>Go Mighty Walruses!</vt:lpstr>
      <vt:lpstr>Navigation Menus across the Board</vt:lpstr>
      <vt:lpstr>PowerPoint Presentation</vt:lpstr>
      <vt:lpstr>A Request from on High</vt:lpstr>
      <vt:lpstr>Site Manager – Working Under the Hood</vt:lpstr>
      <vt:lpstr>PowerPoint Presentation</vt:lpstr>
      <vt:lpstr>PowerPoint Presentation</vt:lpstr>
      <vt:lpstr>PowerPoint Presentation</vt:lpstr>
      <vt:lpstr>PowerPoint Presentation</vt:lpstr>
      <vt:lpstr>WCM Terminology</vt:lpstr>
      <vt:lpstr>There’s No Place Like Home</vt:lpstr>
      <vt:lpstr>PowerPoint Presentation</vt:lpstr>
      <vt:lpstr>PowerPoint Presentation</vt:lpstr>
      <vt:lpstr>PowerPoint Presentation</vt:lpstr>
      <vt:lpstr>PowerPoint Presentation</vt:lpstr>
      <vt:lpstr>Multimedia Gallery </vt:lpstr>
      <vt:lpstr>Homepage Image Dimensions</vt:lpstr>
      <vt:lpstr>PowerPoint Presentation</vt:lpstr>
      <vt:lpstr>PowerPoint Presentation</vt:lpstr>
      <vt:lpstr>PowerPoint Presentation</vt:lpstr>
      <vt:lpstr>PowerPoint Presentation</vt:lpstr>
      <vt:lpstr>PowerPoint Presentation</vt:lpstr>
      <vt:lpstr>PowerPoint Presentation</vt:lpstr>
      <vt:lpstr>Global Icons</vt:lpstr>
      <vt:lpstr>PowerPoint Presentation</vt:lpstr>
      <vt:lpstr>PowerPoint Presentation</vt:lpstr>
      <vt:lpstr>Global Icons</vt:lpstr>
      <vt:lpstr>Activating Icons</vt:lpstr>
      <vt:lpstr>Have Some Tabs!</vt:lpstr>
      <vt:lpstr>PowerPoint Presentation</vt:lpstr>
      <vt:lpstr>PowerPoint Presentation</vt:lpstr>
      <vt:lpstr>PowerPoint Presentation</vt:lpstr>
      <vt:lpstr>IMAGES</vt:lpstr>
      <vt:lpstr>Image Formats</vt:lpstr>
      <vt:lpstr>Chrome Page View</vt:lpstr>
      <vt:lpstr>PowerPoint Presentation</vt:lpstr>
      <vt:lpstr>PowerPoint Presentation</vt:lpstr>
      <vt:lpstr>Building a  Sandbox</vt:lpstr>
      <vt:lpstr>Building the Rest of the  Site</vt:lpstr>
      <vt:lpstr>Setting a Good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 News, Everyone!</vt:lpstr>
      <vt:lpstr>If Your School Is a Title I School</vt:lpstr>
      <vt:lpstr>PowerPoint Presentation</vt:lpstr>
      <vt:lpstr>PowerPoint Presentation</vt:lpstr>
      <vt:lpstr>You’ve Got Questions?</vt:lpstr>
      <vt:lpstr>Getting website technical support</vt:lpstr>
      <vt:lpstr>Getting website technical support</vt:lpstr>
      <vt:lpstr>Helpful Links</vt:lpstr>
      <vt:lpstr>The Biggest Immediate Tasks</vt:lpstr>
      <vt:lpstr>Secondary Considerations</vt:lpstr>
      <vt:lpstr>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Georgia Belles</dc:creator>
  <cp:lastModifiedBy>Georgia Beliech</cp:lastModifiedBy>
  <cp:revision>132</cp:revision>
  <dcterms:created xsi:type="dcterms:W3CDTF">2023-04-10T15:08:16Z</dcterms:created>
  <dcterms:modified xsi:type="dcterms:W3CDTF">2023-06-07T13:44:06Z</dcterms:modified>
</cp:coreProperties>
</file>